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8" r:id="rId6"/>
    <p:sldId id="261" r:id="rId7"/>
    <p:sldId id="262" r:id="rId8"/>
    <p:sldId id="264" r:id="rId9"/>
    <p:sldId id="266" r:id="rId10"/>
    <p:sldId id="265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6" d="100"/>
          <a:sy n="76" d="100"/>
        </p:scale>
        <p:origin x="-82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topisi.ru/" TargetMode="External"/><Relationship Id="rId2" Type="http://schemas.openxmlformats.org/officeDocument/2006/relationships/hyperlink" Target="http://www.narod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000131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effectLst/>
              </a:rPr>
              <a:t>Муниципальное образовательное учреждение </a:t>
            </a:r>
            <a:br>
              <a:rPr lang="ru-RU" sz="1800" dirty="0" smtClean="0">
                <a:solidFill>
                  <a:schemeClr val="tx1"/>
                </a:solidFill>
                <a:effectLst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</a:rPr>
              <a:t>«Средняя общеобразовательная школа № 52</a:t>
            </a:r>
            <a:br>
              <a:rPr lang="ru-RU" sz="1800" dirty="0" smtClean="0">
                <a:solidFill>
                  <a:schemeClr val="tx1"/>
                </a:solidFill>
                <a:effectLst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</a:rPr>
              <a:t> станции Карамыш Красноармейского района</a:t>
            </a:r>
            <a:br>
              <a:rPr lang="ru-RU" sz="1800" dirty="0" smtClean="0">
                <a:solidFill>
                  <a:schemeClr val="tx1"/>
                </a:solidFill>
                <a:effectLst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</a:rPr>
              <a:t> Саратовской области»</a:t>
            </a:r>
            <a:endParaRPr lang="ru-RU" sz="18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714488"/>
            <a:ext cx="7772400" cy="5000660"/>
          </a:xfrm>
        </p:spPr>
        <p:txBody>
          <a:bodyPr>
            <a:normAutofit fontScale="92500"/>
          </a:bodyPr>
          <a:lstStyle/>
          <a:p>
            <a:pPr algn="ctr"/>
            <a:r>
              <a:rPr lang="ru-RU" sz="1800" dirty="0" smtClean="0"/>
              <a:t>(Из </a:t>
            </a:r>
            <a:r>
              <a:rPr lang="ru-RU" sz="1800" dirty="0" smtClean="0"/>
              <a:t>истории математики. К уроку геометрии в 9 классе по теме «Решение треугольников</a:t>
            </a:r>
            <a:r>
              <a:rPr lang="ru-RU" sz="1800" dirty="0" smtClean="0"/>
              <a:t>»)</a:t>
            </a:r>
            <a:endParaRPr lang="ru-RU" sz="1800" dirty="0" smtClean="0"/>
          </a:p>
          <a:p>
            <a:r>
              <a:rPr lang="ru-RU" sz="2400" dirty="0" smtClean="0"/>
              <a:t> </a:t>
            </a:r>
          </a:p>
          <a:p>
            <a:pPr algn="ctr"/>
            <a:r>
              <a:rPr lang="ru-RU" sz="4100" dirty="0" smtClean="0">
                <a:solidFill>
                  <a:schemeClr val="bg2">
                    <a:lumMod val="10000"/>
                  </a:schemeClr>
                </a:solidFill>
              </a:rPr>
              <a:t>«Владимир Модестович </a:t>
            </a:r>
            <a:r>
              <a:rPr lang="ru-RU" sz="4100" dirty="0" err="1" smtClean="0">
                <a:solidFill>
                  <a:schemeClr val="bg2">
                    <a:lumMod val="10000"/>
                  </a:schemeClr>
                </a:solidFill>
              </a:rPr>
              <a:t>Брадис</a:t>
            </a:r>
            <a:r>
              <a:rPr lang="ru-RU" sz="4100" dirty="0" smtClean="0">
                <a:solidFill>
                  <a:schemeClr val="bg2">
                    <a:lumMod val="10000"/>
                  </a:schemeClr>
                </a:solidFill>
              </a:rPr>
              <a:t> и его замечательные </a:t>
            </a:r>
            <a:r>
              <a:rPr lang="ru-RU" sz="4100" dirty="0" smtClean="0">
                <a:solidFill>
                  <a:schemeClr val="bg2">
                    <a:lumMod val="10000"/>
                  </a:schemeClr>
                </a:solidFill>
              </a:rPr>
              <a:t>таблицы»</a:t>
            </a:r>
          </a:p>
          <a:p>
            <a:pPr algn="ctr"/>
            <a:endParaRPr lang="ru-RU" sz="41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1900" dirty="0" err="1" smtClean="0">
                <a:solidFill>
                  <a:schemeClr val="bg2">
                    <a:lumMod val="10000"/>
                  </a:schemeClr>
                </a:solidFill>
              </a:rPr>
              <a:t>Подачина</a:t>
            </a:r>
            <a:r>
              <a:rPr lang="ru-RU" sz="1900" dirty="0" smtClean="0">
                <a:solidFill>
                  <a:schemeClr val="bg2">
                    <a:lumMod val="10000"/>
                  </a:schemeClr>
                </a:solidFill>
              </a:rPr>
              <a:t> Елена Николаевна</a:t>
            </a:r>
          </a:p>
          <a:p>
            <a:endParaRPr lang="ru-RU" sz="19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ru-RU" sz="19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ru-RU" sz="19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ru-RU" sz="19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ru-RU" sz="3100" dirty="0" smtClean="0">
                <a:solidFill>
                  <a:schemeClr val="bg2">
                    <a:lumMod val="10000"/>
                  </a:schemeClr>
                </a:solidFill>
              </a:rPr>
              <a:t>2011г</a:t>
            </a:r>
            <a:r>
              <a:rPr lang="ru-RU" sz="31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ru-RU" sz="31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85728"/>
            <a:ext cx="8115328" cy="113191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/>
              </a:rPr>
              <a:t>Мемориальная доска на здании педагогического института в Твери</a:t>
            </a:r>
            <a:endParaRPr lang="ru-RU" sz="3200" dirty="0">
              <a:effectLst/>
            </a:endParaRPr>
          </a:p>
        </p:txBody>
      </p:sp>
      <p:pic>
        <p:nvPicPr>
          <p:cNvPr id="6146" name="Picture 2" descr="E:\картинки брадис\дос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643050"/>
            <a:ext cx="5000660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0718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                         Литература.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1. В. М. </a:t>
            </a:r>
            <a:r>
              <a:rPr lang="ru-RU" dirty="0" err="1" smtClean="0"/>
              <a:t>Брадис</a:t>
            </a:r>
            <a:r>
              <a:rPr lang="ru-RU" dirty="0" smtClean="0"/>
              <a:t>. Четырехзначные математические таблицы для средней </a:t>
            </a:r>
            <a:r>
              <a:rPr lang="ru-RU" dirty="0" err="1" smtClean="0"/>
              <a:t>школы.-Москва</a:t>
            </a:r>
            <a:r>
              <a:rPr lang="ru-RU" dirty="0" smtClean="0"/>
              <a:t>: Дрофа, 2009.</a:t>
            </a:r>
          </a:p>
          <a:p>
            <a:r>
              <a:rPr lang="ru-RU" dirty="0" smtClean="0"/>
              <a:t>2. М. Я. Выгодский. Справочник по элементарной </a:t>
            </a:r>
            <a:r>
              <a:rPr lang="ru-RU" dirty="0" err="1" smtClean="0"/>
              <a:t>математике.-Государственное</a:t>
            </a:r>
            <a:r>
              <a:rPr lang="ru-RU" dirty="0" smtClean="0"/>
              <a:t> издательство технико-теоретической литературы,1950.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         Электронные ресурсы </a:t>
            </a:r>
            <a:r>
              <a:rPr lang="en-US" dirty="0" smtClean="0"/>
              <a:t>internet</a:t>
            </a:r>
            <a:r>
              <a:rPr lang="ru-RU" dirty="0" smtClean="0"/>
              <a:t>.</a:t>
            </a:r>
            <a:endParaRPr lang="ru-RU" smtClean="0"/>
          </a:p>
          <a:p>
            <a:pPr>
              <a:buNone/>
            </a:pPr>
            <a:endParaRPr lang="ru-RU" dirty="0" smtClean="0"/>
          </a:p>
          <a:p>
            <a:r>
              <a:rPr lang="en-US" u="sng" dirty="0" smtClean="0">
                <a:hlinkClick r:id="rId2"/>
              </a:rPr>
              <a:t>www.narod.ru</a:t>
            </a:r>
            <a:endParaRPr lang="ru-RU" dirty="0" smtClean="0"/>
          </a:p>
          <a:p>
            <a:r>
              <a:rPr lang="en-US" u="sng" dirty="0" smtClean="0">
                <a:hlinkClick r:id="rId3"/>
              </a:rPr>
              <a:t>www.letopisi.ru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200" dirty="0" smtClean="0"/>
              <a:t>Ничто так не способствует </a:t>
            </a:r>
          </a:p>
          <a:p>
            <a:pPr>
              <a:buNone/>
            </a:pPr>
            <a:r>
              <a:rPr lang="ru-RU" sz="3200" dirty="0" smtClean="0"/>
              <a:t>общему развитию и формированию</a:t>
            </a:r>
          </a:p>
          <a:p>
            <a:pPr>
              <a:buNone/>
            </a:pPr>
            <a:r>
              <a:rPr lang="ru-RU" sz="3200" dirty="0" smtClean="0"/>
              <a:t>сознания, как знакомство с историей</a:t>
            </a:r>
          </a:p>
          <a:p>
            <a:pPr>
              <a:buNone/>
            </a:pPr>
            <a:r>
              <a:rPr lang="ru-RU" sz="3200" dirty="0" smtClean="0"/>
              <a:t>творческих усилий человечества</a:t>
            </a:r>
          </a:p>
          <a:p>
            <a:pPr>
              <a:buNone/>
            </a:pPr>
            <a:r>
              <a:rPr lang="ru-RU" sz="3200" dirty="0" smtClean="0"/>
              <a:t>в области науки, оживающих в</a:t>
            </a:r>
          </a:p>
          <a:p>
            <a:pPr>
              <a:buNone/>
            </a:pPr>
            <a:r>
              <a:rPr lang="ru-RU" sz="3200" dirty="0" smtClean="0"/>
              <a:t>жизнеописании великих ученых</a:t>
            </a:r>
          </a:p>
          <a:p>
            <a:pPr>
              <a:buNone/>
            </a:pPr>
            <a:r>
              <a:rPr lang="ru-RU" sz="3200" dirty="0" smtClean="0"/>
              <a:t>прошлого и в истории эволюции идей.</a:t>
            </a:r>
          </a:p>
          <a:p>
            <a:pPr algn="r">
              <a:buNone/>
            </a:pPr>
            <a:r>
              <a:rPr lang="ru-RU" dirty="0" smtClean="0"/>
              <a:t>П. Ланжевен.</a:t>
            </a:r>
          </a:p>
          <a:p>
            <a:pPr algn="r">
              <a:buNone/>
            </a:pPr>
            <a:r>
              <a:rPr lang="ru-RU" dirty="0" smtClean="0"/>
              <a:t> Избранные произведения.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effectLst/>
              </a:rPr>
              <a:t>Автор четырехзначных математических таблиц, и не только…</a:t>
            </a:r>
            <a:endParaRPr lang="ru-RU" sz="3200" dirty="0">
              <a:effectLst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картинки брадис\фото брадис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 bwMode="auto">
          <a:xfrm>
            <a:off x="1000100" y="1571612"/>
            <a:ext cx="2643206" cy="35719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143373" y="1444294"/>
            <a:ext cx="4714908" cy="3941763"/>
          </a:xfrm>
        </p:spPr>
        <p:txBody>
          <a:bodyPr/>
          <a:lstStyle/>
          <a:p>
            <a:pPr>
              <a:buNone/>
            </a:pPr>
            <a:r>
              <a:rPr lang="ru-RU" sz="3200" dirty="0" smtClean="0"/>
              <a:t>  Владимир Модестович </a:t>
            </a:r>
            <a:r>
              <a:rPr lang="ru-RU" sz="3200" dirty="0" err="1" smtClean="0"/>
              <a:t>Брадис</a:t>
            </a:r>
            <a:endParaRPr lang="ru-RU" sz="3200" dirty="0" smtClean="0"/>
          </a:p>
          <a:p>
            <a:pPr>
              <a:buNone/>
            </a:pPr>
            <a:r>
              <a:rPr lang="ru-RU" dirty="0" smtClean="0"/>
              <a:t>   (1890 – 1975)</a:t>
            </a:r>
          </a:p>
          <a:p>
            <a:pPr>
              <a:buNone/>
            </a:pPr>
            <a:r>
              <a:rPr lang="ru-RU" dirty="0" smtClean="0"/>
              <a:t>   Заслуженный деятель науки РСФСР,</a:t>
            </a:r>
          </a:p>
          <a:p>
            <a:pPr>
              <a:buNone/>
            </a:pPr>
            <a:r>
              <a:rPr lang="ru-RU" dirty="0" smtClean="0"/>
              <a:t>   член РАН СССР,</a:t>
            </a:r>
          </a:p>
          <a:p>
            <a:pPr>
              <a:buNone/>
            </a:pPr>
            <a:r>
              <a:rPr lang="ru-RU" dirty="0" smtClean="0"/>
              <a:t>   доктор Педагогических наук,</a:t>
            </a:r>
          </a:p>
          <a:p>
            <a:pPr>
              <a:buNone/>
            </a:pPr>
            <a:r>
              <a:rPr lang="ru-RU" dirty="0" smtClean="0"/>
              <a:t>   профессор математики.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effectLst/>
              </a:rPr>
              <a:t>Математический Бестселлер</a:t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effectLst/>
              </a:rPr>
              <a:t>Регулярно переиздается с 1928 года</a:t>
            </a:r>
            <a:endParaRPr lang="ru-RU" sz="3200" dirty="0">
              <a:effectLst/>
            </a:endParaRPr>
          </a:p>
        </p:txBody>
      </p:sp>
      <p:pic>
        <p:nvPicPr>
          <p:cNvPr id="2050" name="Picture 2" descr="E:\картинки брадис\таблицы брадис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74764" y="1481138"/>
            <a:ext cx="3394472" cy="4525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876"/>
            <a:ext cx="8229600" cy="243541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Sin(</a:t>
            </a:r>
            <a:r>
              <a:rPr lang="ru-RU" dirty="0" smtClean="0"/>
              <a:t>58°</a:t>
            </a:r>
            <a:r>
              <a:rPr lang="en-US" dirty="0" smtClean="0"/>
              <a:t>)=</a:t>
            </a:r>
            <a:r>
              <a:rPr lang="ru-RU" dirty="0" smtClean="0"/>
              <a:t> </a:t>
            </a:r>
            <a:r>
              <a:rPr lang="en-US" dirty="0" smtClean="0"/>
              <a:t>Sin(</a:t>
            </a:r>
            <a:r>
              <a:rPr lang="ru-RU" dirty="0" smtClean="0"/>
              <a:t>1,0123)</a:t>
            </a:r>
            <a:r>
              <a:rPr lang="en-US" dirty="0" smtClean="0"/>
              <a:t> </a:t>
            </a:r>
            <a:r>
              <a:rPr lang="ru-RU" dirty="0" smtClean="0"/>
              <a:t>=</a:t>
            </a:r>
          </a:p>
          <a:p>
            <a:pPr>
              <a:buNone/>
            </a:pPr>
            <a:r>
              <a:rPr lang="ru-RU" dirty="0" smtClean="0"/>
              <a:t>=1,0123-0,17289+0,00885=0,84826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Табличное значение 0,8480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Относительная погрешность вычисления составляет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δ </a:t>
            </a:r>
            <a:r>
              <a:rPr lang="ru-RU" dirty="0" smtClean="0"/>
              <a:t>= 0,0003=0,03%,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effectLst/>
              </a:rPr>
              <a:t>Степенной ряд, позволяющий вычислить синус любого угла с заданной точностью</a:t>
            </a:r>
            <a:r>
              <a:rPr lang="ru-RU" sz="4400" dirty="0" smtClean="0">
                <a:effectLst/>
              </a:rPr>
              <a:t/>
            </a:r>
            <a:br>
              <a:rPr lang="ru-RU" sz="4400" dirty="0" smtClean="0">
                <a:effectLst/>
              </a:rPr>
            </a:br>
            <a:endParaRPr lang="ru-RU" dirty="0">
              <a:effectLst/>
            </a:endParaRPr>
          </a:p>
        </p:txBody>
      </p:sp>
      <p:sp>
        <p:nvSpPr>
          <p:cNvPr id="8224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23" name="Picture 3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1571612"/>
            <a:ext cx="1806575" cy="441325"/>
          </a:xfrm>
          <a:prstGeom prst="rect">
            <a:avLst/>
          </a:prstGeom>
          <a:noFill/>
        </p:spPr>
      </p:pic>
      <p:pic>
        <p:nvPicPr>
          <p:cNvPr id="42" name="Picture 2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1428736"/>
            <a:ext cx="549275" cy="669925"/>
          </a:xfrm>
          <a:prstGeom prst="rect">
            <a:avLst/>
          </a:prstGeom>
          <a:noFill/>
        </p:spPr>
      </p:pic>
      <p:pic>
        <p:nvPicPr>
          <p:cNvPr id="43" name="Picture 2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1428736"/>
            <a:ext cx="479425" cy="677863"/>
          </a:xfrm>
          <a:prstGeom prst="rect">
            <a:avLst/>
          </a:prstGeom>
          <a:noFill/>
        </p:spPr>
      </p:pic>
      <p:pic>
        <p:nvPicPr>
          <p:cNvPr id="44" name="Picture 1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1428736"/>
            <a:ext cx="541338" cy="669925"/>
          </a:xfrm>
          <a:prstGeom prst="rect">
            <a:avLst/>
          </a:prstGeom>
          <a:noFill/>
        </p:spPr>
      </p:pic>
      <p:sp>
        <p:nvSpPr>
          <p:cNvPr id="8226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25" name="Picture 3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1571612"/>
            <a:ext cx="244475" cy="441325"/>
          </a:xfrm>
          <a:prstGeom prst="rect">
            <a:avLst/>
          </a:prstGeom>
          <a:noFill/>
        </p:spPr>
      </p:pic>
      <p:sp>
        <p:nvSpPr>
          <p:cNvPr id="8228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29" name="Picture 3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2714620"/>
            <a:ext cx="1173163" cy="441325"/>
          </a:xfrm>
          <a:prstGeom prst="rect">
            <a:avLst/>
          </a:prstGeom>
          <a:noFill/>
        </p:spPr>
      </p:pic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31" name="Picture 3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285992"/>
            <a:ext cx="2713038" cy="1127125"/>
          </a:xfrm>
          <a:prstGeom prst="rect">
            <a:avLst/>
          </a:prstGeom>
          <a:noFill/>
        </p:spPr>
      </p:pic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33" name="Picture 4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1571612"/>
            <a:ext cx="587375" cy="441325"/>
          </a:xfrm>
          <a:prstGeom prst="rect">
            <a:avLst/>
          </a:prstGeom>
          <a:noFill/>
        </p:spPr>
      </p:pic>
      <p:sp>
        <p:nvSpPr>
          <p:cNvPr id="58" name="Содержимое 5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58204" cy="106047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effectLst/>
              </a:rPr>
              <a:t>В России нет ни одного образованного человека, который не держал в своих руках эту книгу</a:t>
            </a:r>
            <a:endParaRPr lang="ru-RU" sz="3200" dirty="0">
              <a:effectLst/>
            </a:endParaRPr>
          </a:p>
        </p:txBody>
      </p:sp>
      <p:pic>
        <p:nvPicPr>
          <p:cNvPr id="3074" name="Picture 2" descr="E:\картинки брадис\открытая книг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928802"/>
            <a:ext cx="5675868" cy="4256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/>
                </a:solidFill>
              </a:rPr>
              <a:t>В.М. </a:t>
            </a:r>
            <a:r>
              <a:rPr lang="ru-RU" dirty="0" err="1" smtClean="0">
                <a:solidFill>
                  <a:schemeClr val="accent6"/>
                </a:solidFill>
              </a:rPr>
              <a:t>Брадис</a:t>
            </a:r>
            <a:r>
              <a:rPr lang="ru-RU" dirty="0" smtClean="0">
                <a:solidFill>
                  <a:schemeClr val="accent6"/>
                </a:solidFill>
              </a:rPr>
              <a:t> у отчего дома с братьями и дядей.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143504" y="5500702"/>
            <a:ext cx="3250688" cy="1071570"/>
          </a:xfrm>
        </p:spPr>
        <p:txBody>
          <a:bodyPr>
            <a:normAutofit fontScale="85000" lnSpcReduction="10000"/>
          </a:bodyPr>
          <a:lstStyle/>
          <a:p>
            <a:pPr algn="l"/>
            <a:endParaRPr lang="ru-RU" dirty="0" smtClean="0"/>
          </a:p>
          <a:p>
            <a:pPr algn="l"/>
            <a:r>
              <a:rPr lang="ru-RU" sz="1900" dirty="0" smtClean="0"/>
              <a:t>В. М. </a:t>
            </a:r>
            <a:r>
              <a:rPr lang="ru-RU" sz="1900" dirty="0" err="1" smtClean="0"/>
              <a:t>Брадис</a:t>
            </a:r>
            <a:r>
              <a:rPr lang="ru-RU" sz="1900" dirty="0" smtClean="0"/>
              <a:t> крайний слева.</a:t>
            </a:r>
          </a:p>
          <a:p>
            <a:pPr algn="l"/>
            <a:r>
              <a:rPr lang="ru-RU" sz="1900" dirty="0" smtClean="0"/>
              <a:t>Фото из семейного архива.</a:t>
            </a:r>
            <a:endParaRPr lang="ru-RU" sz="1900" dirty="0"/>
          </a:p>
        </p:txBody>
      </p:sp>
      <p:pic>
        <p:nvPicPr>
          <p:cNvPr id="4098" name="Picture 2" descr="E:\картинки брадис\bradis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57166"/>
            <a:ext cx="5500726" cy="42862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effectLst/>
              </a:rPr>
              <a:t>И.К Андронов и В.М. </a:t>
            </a:r>
            <a:r>
              <a:rPr lang="ru-RU" sz="3200" dirty="0" err="1" smtClean="0">
                <a:effectLst/>
              </a:rPr>
              <a:t>Брадис</a:t>
            </a: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effectLst/>
              </a:rPr>
              <a:t>Учебник для студентов коммерческого училища Путиловского завода</a:t>
            </a:r>
            <a:endParaRPr lang="ru-RU" sz="3200" dirty="0">
              <a:effectLst/>
            </a:endParaRPr>
          </a:p>
        </p:txBody>
      </p:sp>
      <p:pic>
        <p:nvPicPr>
          <p:cNvPr id="4" name="Picture 2" descr="E:\картинки брадис\арифметика брадис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00364" y="1857364"/>
            <a:ext cx="3161132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E:\картинки брадис\брадис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488" y="857232"/>
            <a:ext cx="4167206" cy="5334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</TotalTime>
  <Words>234</Words>
  <Application>Microsoft Office PowerPoint</Application>
  <PresentationFormat>Экран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Муниципальное образовательное учреждение  «Средняя общеобразовательная школа № 52  станции Карамыш Красноармейского района  Саратовской области»</vt:lpstr>
      <vt:lpstr>Слайд 2</vt:lpstr>
      <vt:lpstr>Автор четырехзначных математических таблиц, и не только…</vt:lpstr>
      <vt:lpstr>Математический Бестселлер Регулярно переиздается с 1928 года</vt:lpstr>
      <vt:lpstr>Степенной ряд, позволяющий вычислить синус любого угла с заданной точностью </vt:lpstr>
      <vt:lpstr>В России нет ни одного образованного человека, который не держал в своих руках эту книгу</vt:lpstr>
      <vt:lpstr>В.М. Брадис у отчего дома с братьями и дядей.</vt:lpstr>
      <vt:lpstr>И.К Андронов и В.М. Брадис Учебник для студентов коммерческого училища Путиловского завода</vt:lpstr>
      <vt:lpstr>Слайд 9</vt:lpstr>
      <vt:lpstr>Мемориальная доска на здании педагогического института в Твери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образовательное учреждение  «Средняя общеобразовательная школа № 52  станции Карамыш Красноармейского района Саратовской области.»</dc:title>
  <dc:creator>Admin</dc:creator>
  <cp:lastModifiedBy>Admin</cp:lastModifiedBy>
  <cp:revision>35</cp:revision>
  <dcterms:created xsi:type="dcterms:W3CDTF">2011-04-04T18:18:52Z</dcterms:created>
  <dcterms:modified xsi:type="dcterms:W3CDTF">2012-05-17T20:10:40Z</dcterms:modified>
</cp:coreProperties>
</file>