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8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8" r:id="rId14"/>
    <p:sldId id="273" r:id="rId15"/>
    <p:sldId id="274" r:id="rId16"/>
    <p:sldId id="275" r:id="rId17"/>
    <p:sldId id="277" r:id="rId18"/>
    <p:sldId id="279" r:id="rId19"/>
    <p:sldId id="280" r:id="rId20"/>
    <p:sldId id="281" r:id="rId21"/>
    <p:sldId id="294" r:id="rId22"/>
    <p:sldId id="282" r:id="rId23"/>
    <p:sldId id="283" r:id="rId24"/>
    <p:sldId id="295" r:id="rId25"/>
    <p:sldId id="289" r:id="rId26"/>
    <p:sldId id="284" r:id="rId27"/>
    <p:sldId id="300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FF"/>
    <a:srgbClr val="930F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FFEFB-2170-47D0-A4AF-2B58C8ED88A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E3BEB-089B-4375-A02C-E6C2A9CC4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4B60-57DA-42A2-B954-9F02CED2F1C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857D75-6CB2-4378-A2CC-98E4973B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4B60-57DA-42A2-B954-9F02CED2F1C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7D75-6CB2-4378-A2CC-98E4973B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4B60-57DA-42A2-B954-9F02CED2F1C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7D75-6CB2-4378-A2CC-98E4973B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4B60-57DA-42A2-B954-9F02CED2F1C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857D75-6CB2-4378-A2CC-98E4973B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4B60-57DA-42A2-B954-9F02CED2F1C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7D75-6CB2-4378-A2CC-98E4973B7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4B60-57DA-42A2-B954-9F02CED2F1C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7D75-6CB2-4378-A2CC-98E4973B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4B60-57DA-42A2-B954-9F02CED2F1C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A857D75-6CB2-4378-A2CC-98E4973B7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4B60-57DA-42A2-B954-9F02CED2F1C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7D75-6CB2-4378-A2CC-98E4973B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4B60-57DA-42A2-B954-9F02CED2F1C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7D75-6CB2-4378-A2CC-98E4973B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4B60-57DA-42A2-B954-9F02CED2F1C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7D75-6CB2-4378-A2CC-98E4973B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4B60-57DA-42A2-B954-9F02CED2F1C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7D75-6CB2-4378-A2CC-98E4973B7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FE4B60-57DA-42A2-B954-9F02CED2F1C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857D75-6CB2-4378-A2CC-98E4973B7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60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b="1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Государственное бюджетное образовательное учреждение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среднего  профессионального образования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Московской области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Ликино-Дулевский</a:t>
            </a:r>
            <a:r>
              <a:rPr lang="ru-RU" b="1" dirty="0" smtClean="0">
                <a:solidFill>
                  <a:srgbClr val="7030A0"/>
                </a:solidFill>
              </a:rPr>
              <a:t> индустриальный техникум»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ГБОУ СПО МО «</a:t>
            </a:r>
            <a:r>
              <a:rPr lang="ru-RU" b="1" dirty="0" err="1" smtClean="0">
                <a:solidFill>
                  <a:srgbClr val="7030A0"/>
                </a:solidFill>
              </a:rPr>
              <a:t>ЛиДИТ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b="1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b="1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b="1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b="1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rgbClr val="7030A0"/>
                </a:solidFill>
              </a:rPr>
              <a:t>по истории на тему:  «Образование в России </a:t>
            </a:r>
            <a:r>
              <a:rPr lang="en-US" sz="2800" b="1" dirty="0" smtClean="0">
                <a:solidFill>
                  <a:srgbClr val="7030A0"/>
                </a:solidFill>
              </a:rPr>
              <a:t>IX-XVIII</a:t>
            </a:r>
            <a:r>
              <a:rPr lang="ru-RU" sz="2800" b="1" dirty="0" smtClean="0">
                <a:solidFill>
                  <a:srgbClr val="7030A0"/>
                </a:solidFill>
              </a:rPr>
              <a:t>вв.»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b="1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b="1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b="1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		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                                   Преподаватель: Сахарова Л.Н</a:t>
            </a:r>
            <a:r>
              <a:rPr lang="ru-RU" sz="1600" b="1" dirty="0" smtClean="0">
                <a:solidFill>
                  <a:srgbClr val="7030A0"/>
                </a:solidFill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2011-2012 учебный  год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357430"/>
            <a:ext cx="4245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30F5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</a:t>
            </a:r>
            <a:r>
              <a:rPr lang="ru-RU" sz="5400" b="1" cap="none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3286148"/>
          </a:xfrm>
          <a:noFill/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		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Впервые, термин «школа»  появился на Руси  в 1382 году. По общеевропейским традициям данный термин начал обозначать учебные заведения, где людей обучали ремеслам и давали специализированные знания.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429132"/>
            <a:ext cx="8715436" cy="2214578"/>
          </a:xfrm>
          <a:ln w="38100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		В начале 1096 года школы начинают открываться уже по всей Руси. Первые школы начали появляться в таких крупных городах, как Муром, Владимир и Полоцк, причем строились чаще всего при монастырях и храмах.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Admin\Рабочий стол\флешка 16.09.11\День СУ - Образование в России\В Древней Руси существовали только религиозные книги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1"/>
            <a:ext cx="4167725" cy="400052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256"/>
            <a:ext cx="8643998" cy="2357454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550" dirty="0" smtClean="0">
                <a:solidFill>
                  <a:srgbClr val="0070C0"/>
                </a:solidFill>
                <a:latin typeface="Arial Black" pitchFamily="34" charset="0"/>
              </a:rPr>
              <a:t>		Таким образом, священники считались на Руси самыми образованными людьми. С 15 века учреждения при монастырях перестают строиться, и появляются частные школы, которые в то время назывались «мастера грамоты».</a:t>
            </a:r>
            <a:endParaRPr lang="ru-RU" sz="255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9938" name="Picture 2" descr="Картинка 87 из 645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52"/>
            <a:ext cx="6072230" cy="40005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857892"/>
            <a:ext cx="8643998" cy="785818"/>
          </a:xfrm>
          <a:ln w="38100"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		В 1682 г. в Москве открылась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Заиконоспасская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школа, положившая начало будущей Славяно-греко-латинской академии (1687 г.) </a:t>
            </a:r>
          </a:p>
          <a:p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3794" name="Picture 2" descr="Картинка 1 из 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3571900" cy="49625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3796" name="Picture 4" descr="Картинка 2 из 6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14290"/>
            <a:ext cx="4937795" cy="478634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3214710" cy="338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70C0"/>
                </a:solidFill>
                <a:latin typeface="Arial Black" pitchFamily="34" charset="0"/>
              </a:rPr>
              <a:t>Заиконоспасская</a:t>
            </a:r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 школа</a:t>
            </a:r>
            <a:endParaRPr lang="ru-RU" sz="1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5286388"/>
            <a:ext cx="4929222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Славяно-греко-латинская академия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358246" cy="2428892"/>
          </a:xfrm>
          <a:ln w="38100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		В начале 17 века изучение наук и искусств в школах началось по новому. В эпоху Петра 1 открывается первая школа в городе Киеве по систематическим наукам, которые сам царь называл новым шагом в образованности каждого человека.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071546"/>
            <a:ext cx="4214842" cy="5572164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100" dirty="0" smtClean="0">
                <a:solidFill>
                  <a:srgbClr val="0070C0"/>
                </a:solidFill>
                <a:latin typeface="Arial Black" pitchFamily="34" charset="0"/>
              </a:rPr>
              <a:t>		Именно с эпохой Петра 1 историки </a:t>
            </a:r>
            <a:r>
              <a:rPr lang="ru-RU" sz="2100" dirty="0" err="1" smtClean="0">
                <a:solidFill>
                  <a:srgbClr val="0070C0"/>
                </a:solidFill>
                <a:latin typeface="Arial Black" pitchFamily="34" charset="0"/>
              </a:rPr>
              <a:t>свя-зывают</a:t>
            </a:r>
            <a:r>
              <a:rPr lang="ru-RU" sz="2100" dirty="0" smtClean="0">
                <a:solidFill>
                  <a:srgbClr val="0070C0"/>
                </a:solidFill>
                <a:latin typeface="Arial Black" pitchFamily="34" charset="0"/>
              </a:rPr>
              <a:t> значительные преобразования в </a:t>
            </a:r>
            <a:r>
              <a:rPr lang="ru-RU" sz="2100" dirty="0" err="1" smtClean="0">
                <a:solidFill>
                  <a:srgbClr val="0070C0"/>
                </a:solidFill>
                <a:latin typeface="Arial Black" pitchFamily="34" charset="0"/>
              </a:rPr>
              <a:t>обра-зовательной</a:t>
            </a:r>
            <a:r>
              <a:rPr lang="ru-RU" sz="2100" dirty="0" smtClean="0">
                <a:solidFill>
                  <a:srgbClr val="0070C0"/>
                </a:solidFill>
                <a:latin typeface="Arial Black" pitchFamily="34" charset="0"/>
              </a:rPr>
              <a:t> сфере. В это время открываются не только школьные учреждения, которые были на порядок выше, чем самые первые </a:t>
            </a:r>
            <a:r>
              <a:rPr lang="ru-RU" sz="2100" dirty="0" err="1" smtClean="0">
                <a:solidFill>
                  <a:srgbClr val="0070C0"/>
                </a:solidFill>
                <a:latin typeface="Arial Black" pitchFamily="34" charset="0"/>
              </a:rPr>
              <a:t>шко-лы</a:t>
            </a:r>
            <a:r>
              <a:rPr lang="ru-RU" sz="2100" dirty="0" smtClean="0">
                <a:solidFill>
                  <a:srgbClr val="0070C0"/>
                </a:solidFill>
                <a:latin typeface="Arial Black" pitchFamily="34" charset="0"/>
              </a:rPr>
              <a:t>, но и новые </a:t>
            </a:r>
            <a:r>
              <a:rPr lang="ru-RU" sz="2100" dirty="0" err="1" smtClean="0">
                <a:solidFill>
                  <a:srgbClr val="0070C0"/>
                </a:solidFill>
                <a:latin typeface="Arial Black" pitchFamily="34" charset="0"/>
              </a:rPr>
              <a:t>учили-ща</a:t>
            </a:r>
            <a:r>
              <a:rPr lang="ru-RU" sz="2100" dirty="0" smtClean="0">
                <a:solidFill>
                  <a:srgbClr val="0070C0"/>
                </a:solidFill>
                <a:latin typeface="Arial Black" pitchFamily="34" charset="0"/>
              </a:rPr>
              <a:t> и лицеи. </a:t>
            </a:r>
            <a:r>
              <a:rPr lang="ru-RU" sz="2100" dirty="0" err="1" smtClean="0">
                <a:solidFill>
                  <a:srgbClr val="0070C0"/>
                </a:solidFill>
                <a:latin typeface="Arial Black" pitchFamily="34" charset="0"/>
              </a:rPr>
              <a:t>Основ-ными</a:t>
            </a:r>
            <a:r>
              <a:rPr lang="ru-RU" sz="2100" dirty="0" smtClean="0">
                <a:solidFill>
                  <a:srgbClr val="0070C0"/>
                </a:solidFill>
                <a:latin typeface="Arial Black" pitchFamily="34" charset="0"/>
              </a:rPr>
              <a:t> и обязательными предметами для </a:t>
            </a:r>
            <a:r>
              <a:rPr lang="ru-RU" sz="2100" dirty="0" err="1" smtClean="0">
                <a:solidFill>
                  <a:srgbClr val="0070C0"/>
                </a:solidFill>
                <a:latin typeface="Arial Black" pitchFamily="34" charset="0"/>
              </a:rPr>
              <a:t>изуче-ния</a:t>
            </a:r>
            <a:r>
              <a:rPr lang="ru-RU" sz="2100" dirty="0" smtClean="0">
                <a:solidFill>
                  <a:srgbClr val="0070C0"/>
                </a:solidFill>
                <a:latin typeface="Arial Black" pitchFamily="34" charset="0"/>
              </a:rPr>
              <a:t> становятся </a:t>
            </a:r>
            <a:r>
              <a:rPr lang="ru-RU" sz="2100" dirty="0" err="1" smtClean="0">
                <a:solidFill>
                  <a:srgbClr val="0070C0"/>
                </a:solidFill>
                <a:latin typeface="Arial Black" pitchFamily="34" charset="0"/>
              </a:rPr>
              <a:t>матема-тика</a:t>
            </a:r>
            <a:r>
              <a:rPr lang="ru-RU" sz="2100" dirty="0" smtClean="0">
                <a:solidFill>
                  <a:srgbClr val="0070C0"/>
                </a:solidFill>
                <a:latin typeface="Arial Black" pitchFamily="34" charset="0"/>
              </a:rPr>
              <a:t>, навигация и медицина.</a:t>
            </a:r>
            <a:endParaRPr lang="ru-RU" sz="21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" name="Picture 2" descr="Картинка 2 из 15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4214842" cy="28575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00100" y="1357298"/>
            <a:ext cx="2571768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Академия наук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357299"/>
            <a:ext cx="8472518" cy="2428892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		В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годы правления Петра </a:t>
            </a:r>
            <a: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  <a:t>I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 проблема школы, образования детей и молодежи становится государственной проблемой.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		В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России начала создаваться система светского образования, которая действовала наряду с системой духовного просвещения.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636"/>
            <a:ext cx="8501122" cy="1500198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		Первым высшим учебным заведением в России была Киевская академия, основанная в начале XVII в. 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4818" name="Picture 2" descr="Картинка 14 из 1817"/>
          <p:cNvPicPr>
            <a:picLocks noChangeAspect="1" noChangeArrowheads="1"/>
          </p:cNvPicPr>
          <p:nvPr/>
        </p:nvPicPr>
        <p:blipFill>
          <a:blip r:embed="rId2"/>
          <a:srcRect l="1980" t="8995" r="1980" b="5549"/>
          <a:stretch>
            <a:fillRect/>
          </a:stretch>
        </p:blipFill>
        <p:spPr bwMode="auto">
          <a:xfrm>
            <a:off x="1142976" y="785794"/>
            <a:ext cx="6929486" cy="40719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929222" cy="6429420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100" dirty="0" smtClean="0">
                <a:solidFill>
                  <a:srgbClr val="0070C0"/>
                </a:solidFill>
                <a:latin typeface="Arial Black" pitchFamily="34" charset="0"/>
              </a:rPr>
              <a:t>		</a:t>
            </a:r>
            <a:r>
              <a:rPr lang="ru-RU" sz="2200" dirty="0" smtClean="0">
                <a:solidFill>
                  <a:srgbClr val="0070C0"/>
                </a:solidFill>
                <a:latin typeface="Arial Black" pitchFamily="34" charset="0"/>
              </a:rPr>
              <a:t>В 1700 г. Петр I основал в Москве математическую школу (математических и навигационных наук) для дворянских и приказных детей. С 1701 по 1715 год Школа находилась в </a:t>
            </a:r>
            <a:r>
              <a:rPr lang="ru-RU" sz="2200" dirty="0" err="1" smtClean="0">
                <a:solidFill>
                  <a:srgbClr val="0070C0"/>
                </a:solidFill>
                <a:latin typeface="Arial Black" pitchFamily="34" charset="0"/>
              </a:rPr>
              <a:t>Моск-ве</a:t>
            </a:r>
            <a:r>
              <a:rPr lang="ru-RU" sz="2200" dirty="0" smtClean="0">
                <a:solidFill>
                  <a:srgbClr val="0070C0"/>
                </a:solidFill>
                <a:latin typeface="Arial Black" pitchFamily="34" charset="0"/>
              </a:rPr>
              <a:t> в Сухаревой башне, в верхних этажах которой была астрономическая </a:t>
            </a:r>
            <a:r>
              <a:rPr lang="ru-RU" sz="2200" dirty="0" err="1" smtClean="0">
                <a:solidFill>
                  <a:srgbClr val="0070C0"/>
                </a:solidFill>
                <a:latin typeface="Arial Black" pitchFamily="34" charset="0"/>
              </a:rPr>
              <a:t>об-серватория</a:t>
            </a:r>
            <a:r>
              <a:rPr lang="ru-RU" sz="2200" dirty="0" smtClean="0">
                <a:solidFill>
                  <a:srgbClr val="0070C0"/>
                </a:solidFill>
                <a:latin typeface="Arial Black" pitchFamily="34" charset="0"/>
              </a:rPr>
              <a:t>. Астрономия входила в обязательный курс старшей школы. Далее были открыты </a:t>
            </a:r>
            <a:r>
              <a:rPr lang="ru-RU" sz="2200" dirty="0" err="1" smtClean="0">
                <a:solidFill>
                  <a:srgbClr val="0070C0"/>
                </a:solidFill>
                <a:latin typeface="Arial Black" pitchFamily="34" charset="0"/>
              </a:rPr>
              <a:t>шко-лы</a:t>
            </a:r>
            <a:r>
              <a:rPr lang="ru-RU" sz="2200" dirty="0" smtClean="0">
                <a:solidFill>
                  <a:srgbClr val="0070C0"/>
                </a:solidFill>
                <a:latin typeface="Arial Black" pitchFamily="34" charset="0"/>
              </a:rPr>
              <a:t> адмиралтейская, </a:t>
            </a:r>
            <a:r>
              <a:rPr lang="ru-RU" sz="2200" dirty="0" err="1" smtClean="0">
                <a:solidFill>
                  <a:srgbClr val="0070C0"/>
                </a:solidFill>
                <a:latin typeface="Arial Black" pitchFamily="34" charset="0"/>
              </a:rPr>
              <a:t>артил-лерийская</a:t>
            </a:r>
            <a:r>
              <a:rPr lang="ru-RU" sz="2200" dirty="0" smtClean="0">
                <a:solidFill>
                  <a:srgbClr val="0070C0"/>
                </a:solidFill>
                <a:latin typeface="Arial Black" pitchFamily="34" charset="0"/>
              </a:rPr>
              <a:t>, инженерная и две горных на Урале.</a:t>
            </a:r>
            <a:endParaRPr lang="ru-RU" sz="2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Picture 4" descr="Картинка 5 из 2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290"/>
            <a:ext cx="3429024" cy="64294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714884"/>
            <a:ext cx="8643998" cy="1928826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150" dirty="0" smtClean="0">
                <a:solidFill>
                  <a:srgbClr val="0070C0"/>
                </a:solidFill>
                <a:latin typeface="Arial Black" pitchFamily="34" charset="0"/>
              </a:rPr>
              <a:t>		В 1715 г. школа навигационных наук получила название Морской академии и была перенесена в Петербург. Обе академии Морская и Славяно-греко-латинская способствовали образованию сети низших школ, учрежденных Петром I в провинции. </a:t>
            </a:r>
            <a:endParaRPr lang="ru-RU" sz="215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1746" name="Picture 2" descr="Картинка 1 из 193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6572296" cy="43577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285720" y="1214422"/>
            <a:ext cx="4500594" cy="535785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 w="38100">
            <a:solidFill>
              <a:schemeClr val="accent1"/>
            </a:solidFill>
          </a:ln>
          <a:effectLst>
            <a:outerShdw blurRad="825500" dist="736600" dir="1782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 Древней Руси образование не играло важной роли, кроме детей богатых бояр и дворянских семей, больше никто не мог обучаться науке.</a:t>
            </a:r>
            <a:endParaRPr lang="ru-RU" sz="2800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Documents and Settings\Admin\Рабочий стол\флешка 16.09.11\День СУ - Образование в России\att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4000528" cy="528641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214290"/>
            <a:ext cx="7374776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5400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Первые школы на Руси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286388"/>
            <a:ext cx="8643998" cy="1357322"/>
          </a:xfrm>
          <a:ln w="3810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		Задумав основание Академии наук, Петр I решил присоединить к академии университет и гимназию (1725 год). 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0726" name="Picture 6" descr="Картинка 15 из 1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143932" cy="49292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642942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РЕЗУЛЬТАТЫ ОБРАЗОВАТЕЛЬНОЙ РЕФОРМЫ ПЕТРА I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572164"/>
          </a:xfrm>
          <a:ln w="38100"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000" b="1" dirty="0" smtClean="0">
                <a:solidFill>
                  <a:srgbClr val="0070C0"/>
                </a:solidFill>
              </a:rPr>
              <a:t>Возникла система профессионального образования</a:t>
            </a:r>
          </a:p>
          <a:p>
            <a:pPr algn="just"/>
            <a:r>
              <a:rPr lang="ru-RU" sz="3000" b="1" dirty="0" smtClean="0">
                <a:solidFill>
                  <a:srgbClr val="0070C0"/>
                </a:solidFill>
              </a:rPr>
              <a:t>Открылось большое количество школ - цифирные, гарнизонные, епархиальные школы, </a:t>
            </a:r>
            <a:r>
              <a:rPr lang="ru-RU" sz="3000" b="1" dirty="0" err="1" smtClean="0">
                <a:solidFill>
                  <a:srgbClr val="0070C0"/>
                </a:solidFill>
              </a:rPr>
              <a:t>Навигацкая</a:t>
            </a:r>
            <a:r>
              <a:rPr lang="ru-RU" sz="3000" b="1" dirty="0" smtClean="0">
                <a:solidFill>
                  <a:srgbClr val="0070C0"/>
                </a:solidFill>
              </a:rPr>
              <a:t>, Артиллерийская, Инженерная школы и др.</a:t>
            </a:r>
          </a:p>
          <a:p>
            <a:pPr algn="just"/>
            <a:r>
              <a:rPr lang="ru-RU" sz="3000" b="1" dirty="0" smtClean="0">
                <a:solidFill>
                  <a:srgbClr val="0070C0"/>
                </a:solidFill>
              </a:rPr>
              <a:t>Молодых дворян отправляют за границу на учебу</a:t>
            </a:r>
          </a:p>
          <a:p>
            <a:pPr algn="just"/>
            <a:r>
              <a:rPr lang="ru-RU" sz="3000" b="1" dirty="0" smtClean="0">
                <a:solidFill>
                  <a:srgbClr val="0070C0"/>
                </a:solidFill>
              </a:rPr>
              <a:t>Учеба стала одним из видов государственной службы</a:t>
            </a:r>
          </a:p>
          <a:p>
            <a:pPr algn="just"/>
            <a:r>
              <a:rPr lang="ru-RU" sz="3000" b="1" dirty="0" smtClean="0">
                <a:solidFill>
                  <a:srgbClr val="0070C0"/>
                </a:solidFill>
              </a:rPr>
              <a:t>Изменилось содержание образования: на первом месте – не церковные, а светские науки</a:t>
            </a:r>
          </a:p>
          <a:p>
            <a:pPr algn="just"/>
            <a:r>
              <a:rPr lang="ru-RU" sz="3000" b="1" dirty="0" smtClean="0">
                <a:solidFill>
                  <a:srgbClr val="0070C0"/>
                </a:solidFill>
              </a:rPr>
              <a:t>Создаются светские учебники,  и издается первая печатная газета «Ведомости»</a:t>
            </a:r>
          </a:p>
          <a:p>
            <a:pPr algn="just"/>
            <a:r>
              <a:rPr lang="ru-RU" sz="3000" b="1" dirty="0" smtClean="0">
                <a:solidFill>
                  <a:srgbClr val="0070C0"/>
                </a:solidFill>
              </a:rPr>
              <a:t>Основана в1714 году первая библиотека</a:t>
            </a:r>
          </a:p>
          <a:p>
            <a:pPr algn="just"/>
            <a:r>
              <a:rPr lang="ru-RU" sz="3000" b="1" dirty="0" smtClean="0">
                <a:solidFill>
                  <a:srgbClr val="0070C0"/>
                </a:solidFill>
              </a:rPr>
              <a:t>Создан первый музей – Кунсткамера в 1714 году в Петербурге</a:t>
            </a:r>
          </a:p>
          <a:p>
            <a:pPr algn="just"/>
            <a:r>
              <a:rPr lang="ru-RU" sz="3000" b="1" dirty="0" smtClean="0">
                <a:solidFill>
                  <a:srgbClr val="0070C0"/>
                </a:solidFill>
              </a:rPr>
              <a:t>Создана Академия наук в 1725 году</a:t>
            </a:r>
          </a:p>
          <a:p>
            <a:pPr algn="just"/>
            <a:r>
              <a:rPr lang="ru-RU" sz="3000" b="1" dirty="0" smtClean="0">
                <a:solidFill>
                  <a:srgbClr val="0070C0"/>
                </a:solidFill>
              </a:rPr>
              <a:t>Развивается отечественная наука: внедряются русские изобретения, организуются географические, геологические и иные экспедиции</a:t>
            </a:r>
          </a:p>
          <a:p>
            <a:pPr algn="just"/>
            <a:r>
              <a:rPr lang="ru-RU" sz="3000" b="1" dirty="0" smtClean="0">
                <a:solidFill>
                  <a:srgbClr val="0070C0"/>
                </a:solidFill>
              </a:rPr>
              <a:t>Введено новое летоисчисление с 1 января 1700 года, от Рождества Христова.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429684" cy="5357850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		Развитие искусства в Европе подвигло графа И. И. Шувалова на представление императрице Елизавете Петровне предложения о необходимости основать Академию художеств. Иван Иванович предполагал открыть её в Москве, при задуманном им университете, но в результате Академия художеств была учреждена в 1757 году в Петербурге, хотя первые 6 лет числилась при Московском университете.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7643866" cy="1357322"/>
          </a:xfrm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	И песнь тебе, прекрасный храм наук,</a:t>
            </a:r>
            <a:b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Где наши дни в беседах протекали;</a:t>
            </a:r>
            <a:b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Где русские дух русский воспитали, </a:t>
            </a:r>
            <a:b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Где весел труд и радостен досуг.</a:t>
            </a:r>
          </a:p>
          <a:p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4578" name="Picture 2" descr="Картинка 4 из 75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143800" cy="49291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28926" y="1857364"/>
            <a:ext cx="3714776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Академия художеств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858180" cy="500066"/>
          </a:xfrm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>
                <a:solidFill>
                  <a:srgbClr val="00B050"/>
                </a:solidFill>
              </a:rPr>
              <a:t>Схема «Школы в России </a:t>
            </a:r>
            <a:r>
              <a:rPr lang="en-US" sz="3200" b="1" u="sng" dirty="0" smtClean="0">
                <a:solidFill>
                  <a:srgbClr val="00B050"/>
                </a:solidFill>
              </a:rPr>
              <a:t>XVIII</a:t>
            </a:r>
            <a:r>
              <a:rPr lang="ru-RU" sz="3200" b="1" u="sng" dirty="0" smtClean="0">
                <a:solidFill>
                  <a:srgbClr val="00B050"/>
                </a:solidFill>
              </a:rPr>
              <a:t> век»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9206" name="Rectangle 54"/>
          <p:cNvSpPr>
            <a:spLocks noChangeArrowheads="1"/>
          </p:cNvSpPr>
          <p:nvPr/>
        </p:nvSpPr>
        <p:spPr bwMode="auto">
          <a:xfrm>
            <a:off x="3143240" y="2357430"/>
            <a:ext cx="2786082" cy="40322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ШКОЛЫ В РОССИИ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05" name="Rectangle 53"/>
          <p:cNvSpPr>
            <a:spLocks noChangeArrowheads="1"/>
          </p:cNvSpPr>
          <p:nvPr/>
        </p:nvSpPr>
        <p:spPr bwMode="auto">
          <a:xfrm>
            <a:off x="214282" y="1428736"/>
            <a:ext cx="2214578" cy="164307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Специализированные школы: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навигатская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артиллерийская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горные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инженерные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04" name="Rectangle 52"/>
          <p:cNvSpPr>
            <a:spLocks noChangeArrowheads="1"/>
          </p:cNvSpPr>
          <p:nvPr/>
        </p:nvSpPr>
        <p:spPr bwMode="auto">
          <a:xfrm>
            <a:off x="571472" y="3286124"/>
            <a:ext cx="1928826" cy="128588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Школы для дворян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частные пансионы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шляхетские корпуса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03" name="Rectangle 51"/>
          <p:cNvSpPr>
            <a:spLocks noChangeArrowheads="1"/>
          </p:cNvSpPr>
          <p:nvPr/>
        </p:nvSpPr>
        <p:spPr bwMode="auto">
          <a:xfrm>
            <a:off x="6500826" y="3071810"/>
            <a:ext cx="2214578" cy="107157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Школы для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духовенства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Духовные школы и семинарии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02" name="Rectangle 50"/>
          <p:cNvSpPr>
            <a:spLocks noChangeArrowheads="1"/>
          </p:cNvSpPr>
          <p:nvPr/>
        </p:nvSpPr>
        <p:spPr bwMode="auto">
          <a:xfrm>
            <a:off x="6715140" y="1285860"/>
            <a:ext cx="2214578" cy="128588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Низшие школы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епархиальные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цифирные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гарнизонные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адмиралтейские</a:t>
            </a:r>
          </a:p>
        </p:txBody>
      </p:sp>
      <p:sp>
        <p:nvSpPr>
          <p:cNvPr id="49201" name="Rectangle 49"/>
          <p:cNvSpPr>
            <a:spLocks noChangeArrowheads="1"/>
          </p:cNvSpPr>
          <p:nvPr/>
        </p:nvSpPr>
        <p:spPr bwMode="auto">
          <a:xfrm>
            <a:off x="2000232" y="4786322"/>
            <a:ext cx="3357586" cy="164307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Высшие образования и наука: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Славяно-греко-латинская академия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Московский университет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Академия художеств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Смольный институт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Сухопутные шляхетские корпуса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00" name="AutoShape 48"/>
          <p:cNvSpPr>
            <a:spLocks noChangeShapeType="1"/>
          </p:cNvSpPr>
          <p:nvPr/>
        </p:nvSpPr>
        <p:spPr bwMode="auto">
          <a:xfrm flipV="1">
            <a:off x="5643570" y="1714488"/>
            <a:ext cx="1071570" cy="62706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99" name="AutoShape 47"/>
          <p:cNvSpPr>
            <a:spLocks noChangeShapeType="1"/>
          </p:cNvSpPr>
          <p:nvPr/>
        </p:nvSpPr>
        <p:spPr bwMode="auto">
          <a:xfrm flipH="1" flipV="1">
            <a:off x="2428860" y="2071678"/>
            <a:ext cx="703264" cy="42862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98" name="AutoShape 46"/>
          <p:cNvSpPr>
            <a:spLocks noChangeShapeType="1"/>
          </p:cNvSpPr>
          <p:nvPr/>
        </p:nvSpPr>
        <p:spPr bwMode="auto">
          <a:xfrm>
            <a:off x="5429256" y="2786058"/>
            <a:ext cx="1071570" cy="78581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97" name="AutoShape 45"/>
          <p:cNvSpPr>
            <a:spLocks noChangeShapeType="1"/>
          </p:cNvSpPr>
          <p:nvPr/>
        </p:nvSpPr>
        <p:spPr bwMode="auto">
          <a:xfrm flipH="1">
            <a:off x="3643306" y="2786058"/>
            <a:ext cx="214314" cy="2000264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96" name="AutoShape 44"/>
          <p:cNvSpPr>
            <a:spLocks noChangeShapeType="1"/>
          </p:cNvSpPr>
          <p:nvPr/>
        </p:nvSpPr>
        <p:spPr bwMode="auto">
          <a:xfrm>
            <a:off x="4714876" y="2786058"/>
            <a:ext cx="1571636" cy="1714512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95" name="AutoShape 43"/>
          <p:cNvSpPr>
            <a:spLocks noChangeShapeType="1"/>
          </p:cNvSpPr>
          <p:nvPr/>
        </p:nvSpPr>
        <p:spPr bwMode="auto">
          <a:xfrm flipH="1">
            <a:off x="2500297" y="2786058"/>
            <a:ext cx="804863" cy="78581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207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214" name="Rectangle 6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215" name="Rectangle 63"/>
          <p:cNvSpPr>
            <a:spLocks noChangeArrowheads="1"/>
          </p:cNvSpPr>
          <p:nvPr/>
        </p:nvSpPr>
        <p:spPr bwMode="auto">
          <a:xfrm>
            <a:off x="5857884" y="4500570"/>
            <a:ext cx="2357454" cy="85725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Школы для горожан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городские и мещанские училища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4071966" cy="5429288"/>
          </a:xfrm>
          <a:ln w="38100"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	12 января 1755 года - Елизавета Петровна поставила свою подпись под указом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   "Об учреждении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Мос-ковского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универси-тета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". Текст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доку-мента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представил просвещенный вельможа,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покрови-тель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и друг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Ломо-носова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Иван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Ивано-вич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Шувалов. В день подписания указа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по-миналась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Святыя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му-ченица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Татиана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8434" name="Picture 2" descr="Картинка 1 из 1399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142984"/>
            <a:ext cx="4481516" cy="54244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86182" y="428604"/>
            <a:ext cx="4429156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Первое здание </a:t>
            </a:r>
            <a:r>
              <a:rPr lang="ru-RU" b="1" dirty="0" smtClean="0">
                <a:solidFill>
                  <a:srgbClr val="0070C0"/>
                </a:solidFill>
              </a:rPr>
              <a:t>Московского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  <a:r>
              <a:rPr lang="ru-RU" b="1" dirty="0" smtClean="0">
                <a:solidFill>
                  <a:srgbClr val="0070C0"/>
                </a:solidFill>
              </a:rPr>
              <a:t>университета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358246" cy="5286412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		ЗНАЕТЕ ЛИ ВЫ, ЧТО вначале университет размещался на месте нынешнего Исторического музея? В дальнейшем предполагалось построить для него здание на Воробьевых горах, Баженов даже составил проект, но построили его на Моховой, по проекту Казакова. А на Воробьевых горах здание МГУ все-таки построили, правда, спустя почти 200 лет и, конечно, не по проекту Баженова.</a:t>
            </a:r>
          </a:p>
          <a:p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Картинка 11 из 1399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5156"/>
            <a:ext cx="8715436" cy="576417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034" y="6072207"/>
            <a:ext cx="8286808" cy="64633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Московский Государственный Университет  им. М.В.Ломоносова</a:t>
            </a:r>
            <a:endParaRPr lang="ru-RU" b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3714776" cy="5500726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		ЗНАЕТЕ ЛИ ВЫ, ЧТО при открытии, в 1755 году, университет состоял из трех факультетов – медицинского, философского и юридического, а сейчас в МГУ уже 24 факультета. </a:t>
            </a:r>
          </a:p>
          <a:p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6628" name="Picture 4" descr="Картинка 48 из 483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071546"/>
            <a:ext cx="4602492" cy="54292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643446"/>
            <a:ext cx="8786874" cy="2000264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600" b="1" dirty="0" smtClean="0">
                <a:solidFill>
                  <a:srgbClr val="0070C0"/>
                </a:solidFill>
                <a:latin typeface="Arial Black" pitchFamily="34" charset="0"/>
              </a:rPr>
              <a:t>		Основную часть населения составляли крестьяне, которые днем и ночью занимались обработкой своих земель, и угодий собственного хозяина. Но ситуация начала меняться в период крещения Руси.</a:t>
            </a:r>
            <a:endParaRPr lang="ru-RU" sz="2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8" name="Picture 4" descr="Картинка 9 из 238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623064" cy="428628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572008"/>
            <a:ext cx="8643998" cy="2071702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		</a:t>
            </a:r>
            <a:r>
              <a:rPr lang="ru-RU" sz="2300" dirty="0" smtClean="0">
                <a:solidFill>
                  <a:srgbClr val="0070C0"/>
                </a:solidFill>
                <a:latin typeface="Arial Black" pitchFamily="34" charset="0"/>
              </a:rPr>
              <a:t>Первые  школы на Руси была учреждены в 988 году в городе Киеве. Зарождение образования в Киевской Руси началось только тогда, когда князь Владимир Святославович начал проводить крещение народа. </a:t>
            </a:r>
            <a:endParaRPr lang="ru-RU" sz="23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8130" name="Picture 2" descr="C:\Documents and Settings\Admin\Рабочий стол\флешка 16.09.11\День СУ - Образование в России\Как учили школьников в древней руси. Глиняная дощечка. Писало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290"/>
            <a:ext cx="6143628" cy="42237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14348" y="1071546"/>
            <a:ext cx="1643074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Глиняная дощечка. Писало.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786322"/>
            <a:ext cx="8786874" cy="1928826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500" dirty="0" smtClean="0">
                <a:solidFill>
                  <a:srgbClr val="0070C0"/>
                </a:solidFill>
                <a:latin typeface="Arial Black" pitchFamily="34" charset="0"/>
              </a:rPr>
              <a:t>		Своим указом он повелел в дворянских и боярских семьях собрать всех детей и отдать их в школы для обучения книжному делу. Обучение воспринималось многими как пытка.</a:t>
            </a:r>
            <a:endParaRPr lang="ru-RU" sz="25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Picture 1" descr="C:\Documents and Settings\Admin\Рабочий стол\флешка 16.09.11\День СУ - Образование в России\Книжное учение в древней Руси..gif"/>
          <p:cNvPicPr>
            <a:picLocks noChangeAspect="1" noChangeArrowheads="1"/>
          </p:cNvPicPr>
          <p:nvPr/>
        </p:nvPicPr>
        <p:blipFill>
          <a:blip r:embed="rId2"/>
          <a:srcRect l="1979" t="3830" b="5888"/>
          <a:stretch>
            <a:fillRect/>
          </a:stretch>
        </p:blipFill>
        <p:spPr bwMode="auto">
          <a:xfrm>
            <a:off x="1000100" y="785794"/>
            <a:ext cx="7078125" cy="328614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4429156" cy="4572032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500" dirty="0" smtClean="0">
                <a:solidFill>
                  <a:srgbClr val="0070C0"/>
                </a:solidFill>
                <a:latin typeface="Arial Black" pitchFamily="34" charset="0"/>
              </a:rPr>
              <a:t>		</a:t>
            </a:r>
            <a:r>
              <a:rPr lang="ru-RU" sz="2700" dirty="0" smtClean="0">
                <a:solidFill>
                  <a:srgbClr val="0070C0"/>
                </a:solidFill>
                <a:latin typeface="Arial Black" pitchFamily="34" charset="0"/>
              </a:rPr>
              <a:t>Матери еще не понимали, куда и зачем собираются отправлять их детей. Именно поэтому, они сильно оплакивали их, и прощались с детьми, словно те уходят на верную погибель.</a:t>
            </a:r>
            <a:endParaRPr lang="ru-RU" sz="27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6081" name="Picture 1" descr="C:\Documents and Settings\Admin\Рабочий стол\флешка 16.09.11\День СУ - Образование в России\КАК УЧИЛИ И УЧИЛИСЬ В ДРЕВНЕЙ РУСИ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3976692" cy="45005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4143404" cy="4500594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 smtClean="0">
                <a:solidFill>
                  <a:srgbClr val="0070C0"/>
                </a:solidFill>
                <a:latin typeface="Arial Black" pitchFamily="34" charset="0"/>
              </a:rPr>
              <a:t>		Созданная </a:t>
            </a:r>
            <a:r>
              <a:rPr lang="ru-RU" sz="2600" dirty="0" err="1" smtClean="0">
                <a:solidFill>
                  <a:srgbClr val="0070C0"/>
                </a:solidFill>
                <a:latin typeface="Arial Black" pitchFamily="34" charset="0"/>
              </a:rPr>
              <a:t>кня-зем</a:t>
            </a:r>
            <a:r>
              <a:rPr lang="ru-RU" sz="2600" dirty="0" smtClean="0">
                <a:solidFill>
                  <a:srgbClr val="0070C0"/>
                </a:solidFill>
                <a:latin typeface="Arial Black" pitchFamily="34" charset="0"/>
              </a:rPr>
              <a:t> Владимиром школа имела </a:t>
            </a:r>
            <a:r>
              <a:rPr lang="ru-RU" sz="2600" dirty="0" err="1" smtClean="0">
                <a:solidFill>
                  <a:srgbClr val="0070C0"/>
                </a:solidFill>
                <a:latin typeface="Arial Black" pitchFamily="34" charset="0"/>
              </a:rPr>
              <a:t>на-звание</a:t>
            </a:r>
            <a:r>
              <a:rPr lang="ru-RU" sz="2600" dirty="0" smtClean="0">
                <a:solidFill>
                  <a:srgbClr val="0070C0"/>
                </a:solidFill>
                <a:latin typeface="Arial Black" pitchFamily="34" charset="0"/>
              </a:rPr>
              <a:t> «Книжное учение», и </a:t>
            </a:r>
            <a:r>
              <a:rPr lang="ru-RU" sz="2600" dirty="0" err="1" smtClean="0">
                <a:solidFill>
                  <a:srgbClr val="0070C0"/>
                </a:solidFill>
                <a:latin typeface="Arial Black" pitchFamily="34" charset="0"/>
              </a:rPr>
              <a:t>явля-лась</a:t>
            </a:r>
            <a:r>
              <a:rPr lang="ru-RU" sz="2600" dirty="0" smtClean="0">
                <a:solidFill>
                  <a:srgbClr val="0070C0"/>
                </a:solidFill>
                <a:latin typeface="Arial Black" pitchFamily="34" charset="0"/>
              </a:rPr>
              <a:t> настоящим дворцовым </a:t>
            </a:r>
            <a:r>
              <a:rPr lang="ru-RU" sz="2600" dirty="0" err="1" smtClean="0">
                <a:solidFill>
                  <a:srgbClr val="0070C0"/>
                </a:solidFill>
                <a:latin typeface="Arial Black" pitchFamily="34" charset="0"/>
              </a:rPr>
              <a:t>учеб-ным</a:t>
            </a:r>
            <a:r>
              <a:rPr lang="ru-RU" sz="2600" dirty="0" smtClean="0">
                <a:solidFill>
                  <a:srgbClr val="0070C0"/>
                </a:solidFill>
                <a:latin typeface="Arial Black" pitchFamily="34" charset="0"/>
              </a:rPr>
              <a:t> заведением. В ней обучали не только грамоте, но и другим наукам.</a:t>
            </a:r>
            <a:endParaRPr lang="ru-RU" sz="2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5057" name="Picture 1" descr="C:\Documents and Settings\Admin\Рабочий стол\флешка 16.09.11\День СУ - Образование в России\Ведический словарь древней Руси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290"/>
            <a:ext cx="4286250" cy="550072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0" y="5857892"/>
            <a:ext cx="4286280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Ведический словарь древней Руси.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429684" cy="4214842"/>
          </a:xfrm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		Считалось, что мужчины должны быть более подкованы в общении, а девушки не должны знать грамоту, так как они станут будущими хозяйками, и в их обязанности будет входить только правильное владение домашним хозяйством. А для этого знать грамоту совсем не обязательно.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4357718" cy="5643602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50" dirty="0" smtClean="0">
                <a:solidFill>
                  <a:srgbClr val="0070C0"/>
                </a:solidFill>
                <a:latin typeface="Arial Black" pitchFamily="34" charset="0"/>
              </a:rPr>
              <a:t>		В мае 1086 года на Руси появляется самое первое женское </a:t>
            </a:r>
            <a:r>
              <a:rPr lang="ru-RU" sz="2250" dirty="0" err="1" smtClean="0">
                <a:solidFill>
                  <a:srgbClr val="0070C0"/>
                </a:solidFill>
                <a:latin typeface="Arial Black" pitchFamily="34" charset="0"/>
              </a:rPr>
              <a:t>учили-ще</a:t>
            </a:r>
            <a:r>
              <a:rPr lang="ru-RU" sz="2250" dirty="0" smtClean="0">
                <a:solidFill>
                  <a:srgbClr val="0070C0"/>
                </a:solidFill>
                <a:latin typeface="Arial Black" pitchFamily="34" charset="0"/>
              </a:rPr>
              <a:t>, основателем </a:t>
            </a:r>
            <a:r>
              <a:rPr lang="ru-RU" sz="2250" dirty="0" err="1" smtClean="0">
                <a:solidFill>
                  <a:srgbClr val="0070C0"/>
                </a:solidFill>
                <a:latin typeface="Arial Black" pitchFamily="34" charset="0"/>
              </a:rPr>
              <a:t>кото-рого</a:t>
            </a:r>
            <a:r>
              <a:rPr lang="ru-RU" sz="2250" dirty="0" smtClean="0">
                <a:solidFill>
                  <a:srgbClr val="0070C0"/>
                </a:solidFill>
                <a:latin typeface="Arial Black" pitchFamily="34" charset="0"/>
              </a:rPr>
              <a:t> является князь Всеволод </a:t>
            </a:r>
            <a:r>
              <a:rPr lang="ru-RU" sz="2250" dirty="0" err="1" smtClean="0">
                <a:solidFill>
                  <a:srgbClr val="0070C0"/>
                </a:solidFill>
                <a:latin typeface="Arial Black" pitchFamily="34" charset="0"/>
              </a:rPr>
              <a:t>Ярославо-вич</a:t>
            </a:r>
            <a:r>
              <a:rPr lang="ru-RU" sz="2250" dirty="0" smtClean="0">
                <a:solidFill>
                  <a:srgbClr val="0070C0"/>
                </a:solidFill>
                <a:latin typeface="Arial Black" pitchFamily="34" charset="0"/>
              </a:rPr>
              <a:t>.  Его дочь, Анна Всеволодовна </a:t>
            </a:r>
            <a:r>
              <a:rPr lang="ru-RU" sz="2250" dirty="0" err="1" smtClean="0">
                <a:solidFill>
                  <a:srgbClr val="0070C0"/>
                </a:solidFill>
                <a:latin typeface="Arial Black" pitchFamily="34" charset="0"/>
              </a:rPr>
              <a:t>одно-временно</a:t>
            </a:r>
            <a:r>
              <a:rPr lang="ru-RU" sz="2250" dirty="0" smtClean="0">
                <a:solidFill>
                  <a:srgbClr val="0070C0"/>
                </a:solidFill>
                <a:latin typeface="Arial Black" pitchFamily="34" charset="0"/>
              </a:rPr>
              <a:t> и </a:t>
            </a:r>
            <a:r>
              <a:rPr lang="ru-RU" sz="2250" dirty="0" err="1" smtClean="0">
                <a:solidFill>
                  <a:srgbClr val="0070C0"/>
                </a:solidFill>
                <a:latin typeface="Arial Black" pitchFamily="34" charset="0"/>
              </a:rPr>
              <a:t>возглав-ляла</a:t>
            </a:r>
            <a:r>
              <a:rPr lang="ru-RU" sz="2250" dirty="0" smtClean="0">
                <a:solidFill>
                  <a:srgbClr val="0070C0"/>
                </a:solidFill>
                <a:latin typeface="Arial Black" pitchFamily="34" charset="0"/>
              </a:rPr>
              <a:t> училище, и </a:t>
            </a:r>
            <a:r>
              <a:rPr lang="ru-RU" sz="2250" dirty="0" err="1" smtClean="0">
                <a:solidFill>
                  <a:srgbClr val="0070C0"/>
                </a:solidFill>
                <a:latin typeface="Arial Black" pitchFamily="34" charset="0"/>
              </a:rPr>
              <a:t>обу-чалась</a:t>
            </a:r>
            <a:r>
              <a:rPr lang="ru-RU" sz="2250" dirty="0" smtClean="0">
                <a:solidFill>
                  <a:srgbClr val="0070C0"/>
                </a:solidFill>
                <a:latin typeface="Arial Black" pitchFamily="34" charset="0"/>
              </a:rPr>
              <a:t> наукам. Только здесь молодые </a:t>
            </a:r>
            <a:r>
              <a:rPr lang="ru-RU" sz="2250" dirty="0" err="1" smtClean="0">
                <a:solidFill>
                  <a:srgbClr val="0070C0"/>
                </a:solidFill>
                <a:latin typeface="Arial Black" pitchFamily="34" charset="0"/>
              </a:rPr>
              <a:t>деву-шки</a:t>
            </a:r>
            <a:r>
              <a:rPr lang="ru-RU" sz="2250" dirty="0" smtClean="0">
                <a:solidFill>
                  <a:srgbClr val="0070C0"/>
                </a:solidFill>
                <a:latin typeface="Arial Black" pitchFamily="34" charset="0"/>
              </a:rPr>
              <a:t> из богатых семей могли обучиться </a:t>
            </a:r>
            <a:r>
              <a:rPr lang="ru-RU" sz="2250" dirty="0" err="1" smtClean="0">
                <a:solidFill>
                  <a:srgbClr val="0070C0"/>
                </a:solidFill>
                <a:latin typeface="Arial Black" pitchFamily="34" charset="0"/>
              </a:rPr>
              <a:t>гра-моте</a:t>
            </a:r>
            <a:r>
              <a:rPr lang="ru-RU" sz="2250" dirty="0" smtClean="0">
                <a:solidFill>
                  <a:srgbClr val="0070C0"/>
                </a:solidFill>
                <a:latin typeface="Arial Black" pitchFamily="34" charset="0"/>
              </a:rPr>
              <a:t> и различным ремёслам.</a:t>
            </a:r>
            <a:endParaRPr lang="ru-RU" sz="225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3010" name="Picture 2" descr="Картинка 4 из 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71546"/>
            <a:ext cx="4003300" cy="528641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635</TotalTime>
  <Words>192</Words>
  <Application>Microsoft Office PowerPoint</Application>
  <PresentationFormat>Экран (4:3)</PresentationFormat>
  <Paragraphs>94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РЕЗУЛЬТАТЫ ОБРАЗОВАТЕЛЬНОЙ РЕФОРМЫ ПЕТРА I</vt:lpstr>
      <vt:lpstr>Слайд 22</vt:lpstr>
      <vt:lpstr>Слайд 23</vt:lpstr>
      <vt:lpstr>Схема «Школы в России XVIII век»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102</cp:revision>
  <dcterms:created xsi:type="dcterms:W3CDTF">2012-01-17T17:23:15Z</dcterms:created>
  <dcterms:modified xsi:type="dcterms:W3CDTF">2013-12-29T17:52:48Z</dcterms:modified>
</cp:coreProperties>
</file>