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0" r:id="rId4"/>
    <p:sldId id="262" r:id="rId5"/>
    <p:sldId id="261" r:id="rId6"/>
    <p:sldId id="266" r:id="rId7"/>
    <p:sldId id="264" r:id="rId8"/>
    <p:sldId id="269" r:id="rId9"/>
    <p:sldId id="270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D97C-1EFC-428E-8EFD-7F80F91AE64C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2BA3-AC43-476E-8B94-DC8EF9ADF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D97C-1EFC-428E-8EFD-7F80F91AE64C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2BA3-AC43-476E-8B94-DC8EF9ADF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D97C-1EFC-428E-8EFD-7F80F91AE64C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2BA3-AC43-476E-8B94-DC8EF9ADF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D97C-1EFC-428E-8EFD-7F80F91AE64C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2BA3-AC43-476E-8B94-DC8EF9ADF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D97C-1EFC-428E-8EFD-7F80F91AE64C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2BA3-AC43-476E-8B94-DC8EF9ADF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D97C-1EFC-428E-8EFD-7F80F91AE64C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2BA3-AC43-476E-8B94-DC8EF9ADF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D97C-1EFC-428E-8EFD-7F80F91AE64C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2BA3-AC43-476E-8B94-DC8EF9ADF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D97C-1EFC-428E-8EFD-7F80F91AE64C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2BA3-AC43-476E-8B94-DC8EF9ADF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D97C-1EFC-428E-8EFD-7F80F91AE64C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2BA3-AC43-476E-8B94-DC8EF9ADF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D97C-1EFC-428E-8EFD-7F80F91AE64C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2BA3-AC43-476E-8B94-DC8EF9ADF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D97C-1EFC-428E-8EFD-7F80F91AE64C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2BA3-AC43-476E-8B94-DC8EF9ADF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2D97C-1EFC-428E-8EFD-7F80F91AE64C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F2BA3-AC43-476E-8B94-DC8EF9ADF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/>
          <a:lstStyle/>
          <a:p>
            <a:r>
              <a:rPr lang="ru-RU" dirty="0" smtClean="0"/>
              <a:t>Конституция Р Ф -20 лет</a:t>
            </a:r>
            <a:br>
              <a:rPr lang="ru-RU" dirty="0" smtClean="0"/>
            </a:br>
            <a:r>
              <a:rPr lang="ru-RU" dirty="0" smtClean="0"/>
              <a:t> на страже государства.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7" descr="флаг и герб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2357430"/>
            <a:ext cx="5429288" cy="4500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Домашнее  задание 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заполнить таблицу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0" y="1285864"/>
          <a:ext cx="7929618" cy="5143530"/>
        </p:xfrm>
        <a:graphic>
          <a:graphicData uri="http://schemas.openxmlformats.org/drawingml/2006/table">
            <a:tbl>
              <a:tblPr/>
              <a:tblGrid>
                <a:gridCol w="3594880"/>
                <a:gridCol w="4334738"/>
              </a:tblGrid>
              <a:tr h="381184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Основы конституционного строя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74" marR="17774" marT="86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Статьи Конституции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74" marR="17774" marT="86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184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1 . Народовластие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74" marR="17774" marT="86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17774" marR="17774" marT="86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184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2. Федерализм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74" marR="17774" marT="86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17774" marR="17774" marT="86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184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3. Правовое государство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74" marR="17774" marT="86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17774" marR="17774" marT="86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555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 4. Разделение властей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74" marR="17774" marT="86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17774" marR="17774" marT="86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184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5. Приоритет прав че­ловека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74" marR="17774" marT="86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17774" marR="17774" marT="86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184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6. РФ - социальное государство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74" marR="17774" marT="86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17774" marR="17774" marT="86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555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 7. Суверенитет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74" marR="17774" marT="86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17774" marR="17774" marT="86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764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8. Экономическое многообразие и свобода экономической деятельности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74" marR="17774" marT="86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endParaRPr lang="ru-RU" sz="1000" dirty="0">
                        <a:latin typeface="Calibri"/>
                        <a:ea typeface="Times New Roman"/>
                      </a:endParaRPr>
                    </a:p>
                  </a:txBody>
                  <a:tcPr marL="17774" marR="17774" marT="86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184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9. Политическое многообразие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74" marR="17774" marT="86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17774" marR="17774" marT="86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184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10. Идеологический плюрализм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74" marR="17774" marT="86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17774" marR="17774" marT="86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184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1 1. Светский характер государства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74" marR="17774" marT="86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endParaRPr lang="ru-RU" sz="1000" dirty="0">
                        <a:latin typeface="Calibri"/>
                        <a:ea typeface="Times New Roman"/>
                      </a:endParaRPr>
                    </a:p>
                  </a:txBody>
                  <a:tcPr marL="17774" marR="17774" marT="86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Проблема урока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b="1" dirty="0" smtClean="0">
                <a:solidFill>
                  <a:srgbClr val="7030A0"/>
                </a:solidFill>
              </a:rPr>
              <a:t>«Действующая Конституция – выражает  идеи гражданского общества и правового государства?».</a:t>
            </a:r>
            <a:r>
              <a:rPr lang="ru-RU" sz="4800" b="1" i="1" dirty="0" smtClean="0">
                <a:solidFill>
                  <a:srgbClr val="7030A0"/>
                </a:solidFill>
              </a:rPr>
              <a:t> </a:t>
            </a:r>
            <a:endParaRPr lang="ru-RU" sz="4800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Из истории Конституции Р.Ф.</a:t>
            </a:r>
            <a:b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dirty="0"/>
          </a:p>
        </p:txBody>
      </p:sp>
      <p:pic>
        <p:nvPicPr>
          <p:cNvPr id="4" name="Picture 4" descr="Pic_03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2143140" cy="2946818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352800" y="1143000"/>
            <a:ext cx="5562600" cy="35083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i="0" dirty="0">
                <a:solidFill>
                  <a:schemeClr val="bg1"/>
                </a:solidFill>
              </a:rPr>
              <a:t>Конституционное совещание. </a:t>
            </a:r>
          </a:p>
          <a:p>
            <a:r>
              <a:rPr lang="ru-RU" sz="2800" i="0" dirty="0">
                <a:solidFill>
                  <a:schemeClr val="bg1"/>
                </a:solidFill>
              </a:rPr>
              <a:t>(29 апреля -10 ноября 1993 г.). </a:t>
            </a:r>
          </a:p>
          <a:p>
            <a:r>
              <a:rPr lang="ru-RU" sz="2800" i="0" dirty="0">
                <a:solidFill>
                  <a:schemeClr val="bg1"/>
                </a:solidFill>
              </a:rPr>
              <a:t>Указы Президента РФ Ельцина Б. Н. (21сентября - 12 декабря 1993 г.). </a:t>
            </a:r>
          </a:p>
          <a:p>
            <a:r>
              <a:rPr lang="ru-RU" sz="2800" i="0" dirty="0">
                <a:solidFill>
                  <a:schemeClr val="bg1"/>
                </a:solidFill>
              </a:rPr>
              <a:t>Работа Конституционной комиссии Съезда народных депутатов РФ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4857760"/>
            <a:ext cx="8215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0" dirty="0" smtClean="0">
                <a:solidFill>
                  <a:srgbClr val="FF0000"/>
                </a:solidFill>
              </a:rPr>
              <a:t>Новая Конституция Российской Федерации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i="0" dirty="0" smtClean="0">
                <a:solidFill>
                  <a:srgbClr val="0000CC"/>
                </a:solidFill>
              </a:rPr>
              <a:t>принята на всеобщем референдуме 12 декабря 1993 года. </a:t>
            </a:r>
          </a:p>
          <a:p>
            <a:r>
              <a:rPr lang="ru-RU" sz="2400" i="0" dirty="0" smtClean="0">
                <a:solidFill>
                  <a:srgbClr val="0000CC"/>
                </a:solidFill>
              </a:rPr>
              <a:t>В голосовании приняло участие 54,8.%. Это позволило ей вступить в законную силу.</a:t>
            </a:r>
            <a:endParaRPr lang="ru-RU" sz="2400" i="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Структура Конституции</a:t>
            </a:r>
            <a:b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dirty="0"/>
          </a:p>
        </p:txBody>
      </p:sp>
      <p:pic>
        <p:nvPicPr>
          <p:cNvPr id="4" name="Picture 4" descr="0006-004-Gosudarstvo-Rossij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000108"/>
            <a:ext cx="2941565" cy="500066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562320" y="1071546"/>
            <a:ext cx="5367398" cy="2246769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i="0" dirty="0">
                <a:solidFill>
                  <a:srgbClr val="FF0000"/>
                </a:solidFill>
              </a:rPr>
              <a:t>Преамбула</a:t>
            </a:r>
            <a:r>
              <a:rPr lang="ru-RU" sz="2800" i="0" dirty="0"/>
              <a:t> </a:t>
            </a:r>
            <a:r>
              <a:rPr lang="ru-RU" sz="2800" i="0" dirty="0">
                <a:solidFill>
                  <a:srgbClr val="0000CC"/>
                </a:solidFill>
              </a:rPr>
              <a:t>- </a:t>
            </a:r>
          </a:p>
          <a:p>
            <a:r>
              <a:rPr lang="ru-RU" sz="2800" i="0" dirty="0">
                <a:solidFill>
                  <a:srgbClr val="0000CC"/>
                </a:solidFill>
              </a:rPr>
              <a:t>это вступительная, вводная часть, в которой дана краткая характеристика целей, условий, мотивов принятия Конституции.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643306" y="4114800"/>
            <a:ext cx="5348294" cy="1857375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i="0" dirty="0">
                <a:solidFill>
                  <a:srgbClr val="FF0000"/>
                </a:solidFill>
              </a:rPr>
              <a:t>Основная часть </a:t>
            </a:r>
            <a:r>
              <a:rPr lang="ru-RU" sz="2800" i="0" dirty="0">
                <a:solidFill>
                  <a:srgbClr val="0000CC"/>
                </a:solidFill>
              </a:rPr>
              <a:t>-</a:t>
            </a:r>
            <a:r>
              <a:rPr lang="ru-RU" sz="2800" i="0" dirty="0">
                <a:solidFill>
                  <a:srgbClr val="FF0000"/>
                </a:solidFill>
              </a:rPr>
              <a:t> </a:t>
            </a:r>
          </a:p>
          <a:p>
            <a:r>
              <a:rPr lang="ru-RU" sz="2800" i="0" dirty="0">
                <a:solidFill>
                  <a:srgbClr val="0000CC"/>
                </a:solidFill>
              </a:rPr>
              <a:t>составляет текст Конституции. Она включает </a:t>
            </a:r>
            <a:r>
              <a:rPr lang="ru-RU" sz="2800" i="0" dirty="0" smtClean="0">
                <a:solidFill>
                  <a:srgbClr val="0000CC"/>
                </a:solidFill>
              </a:rPr>
              <a:t>2 раздела, </a:t>
            </a:r>
            <a:endParaRPr lang="ru-RU" sz="2800" i="0" dirty="0">
              <a:solidFill>
                <a:srgbClr val="0000CC"/>
              </a:solidFill>
            </a:endParaRPr>
          </a:p>
          <a:p>
            <a:r>
              <a:rPr lang="ru-RU" sz="2800" i="0" dirty="0">
                <a:solidFill>
                  <a:srgbClr val="0000CC"/>
                </a:solidFill>
              </a:rPr>
              <a:t>9 глав, 137 статей.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Проверим ваши знания по структуре</a:t>
            </a:r>
            <a:br>
              <a:rPr lang="ru-RU" dirty="0" smtClean="0"/>
            </a:br>
            <a:r>
              <a:rPr lang="ru-RU" dirty="0" smtClean="0"/>
              <a:t>Конституции  Р.Ф.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786346"/>
          </a:xfrm>
        </p:spPr>
        <p:txBody>
          <a:bodyPr>
            <a:normAutofit fontScale="25000" lnSpcReduction="20000"/>
          </a:bodyPr>
          <a:lstStyle/>
          <a:p>
            <a:r>
              <a:rPr lang="ru-RU" sz="50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Глава 1.</a:t>
            </a:r>
            <a:r>
              <a:rPr lang="ru-RU" sz="5000" i="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«Основы конституционного строя» (закрепляет принципы, определяющие государственный и общественный строй России).</a:t>
            </a:r>
          </a:p>
          <a:p>
            <a:endParaRPr lang="ru-RU" sz="5000" i="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0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Глава 2. </a:t>
            </a:r>
            <a:r>
              <a:rPr lang="ru-RU" sz="5000" i="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«Права и свободы человека и гражданина» (закрепляет ее основные права, свободы и обязанности граждан РФ, а также общие юридические гарантии этих прав и свобод).</a:t>
            </a:r>
          </a:p>
          <a:p>
            <a:endParaRPr lang="ru-RU" sz="5000" i="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0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Глава 3. </a:t>
            </a:r>
            <a:r>
              <a:rPr lang="ru-RU" sz="5000" i="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«Федеративное устройство» (определяет территорию и состав России как федеративного государства, закрепляет правовой статус субъектов федерации).</a:t>
            </a:r>
            <a:r>
              <a:rPr lang="ru-RU" sz="50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5000" i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0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Глава 4. </a:t>
            </a:r>
            <a:r>
              <a:rPr lang="ru-RU" sz="5000" i="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«Президент РФ» (определяет полномочия президента как главы российского государства).</a:t>
            </a:r>
          </a:p>
          <a:p>
            <a:endParaRPr lang="ru-RU" sz="5000" i="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0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Глава 5.</a:t>
            </a:r>
            <a:r>
              <a:rPr lang="ru-RU" sz="5000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i="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«Федеральное собрание» (высший представительный и законодательный орган в стране).</a:t>
            </a:r>
          </a:p>
          <a:p>
            <a:endParaRPr lang="ru-RU" sz="5000" i="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0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Глава 6. </a:t>
            </a:r>
            <a:r>
              <a:rPr lang="ru-RU" sz="5000" i="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«Правительство» (высший исполнительный орган).</a:t>
            </a:r>
          </a:p>
          <a:p>
            <a:endParaRPr lang="ru-RU" sz="5000" i="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0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Глава 7. </a:t>
            </a:r>
            <a:r>
              <a:rPr lang="ru-RU" sz="5000" i="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«Судебная власть» (устанавливает основополагающие принципы отправления правосудия и основы организации судебной системы и органов прокуратуры).</a:t>
            </a:r>
          </a:p>
          <a:p>
            <a:endParaRPr lang="ru-RU" sz="5000" i="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0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Глава 8. </a:t>
            </a:r>
            <a:r>
              <a:rPr lang="ru-RU" sz="5000" i="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«Местное самоуправление» (устанавливает основополагающие принципы организации местного самоуправления).</a:t>
            </a:r>
            <a:endParaRPr lang="ru-RU" sz="5000" i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5000" i="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0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Глава 9. </a:t>
            </a:r>
            <a:r>
              <a:rPr lang="ru-RU" sz="5000" i="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«Порядок изменения Конституции» (определяется порядок изменения Конституции, внесение в нее поправок или коренной ее пересмотр).</a:t>
            </a:r>
          </a:p>
          <a:p>
            <a:endParaRPr lang="ru-RU" sz="5000" i="0" dirty="0" smtClean="0">
              <a:solidFill>
                <a:srgbClr val="0000CC"/>
              </a:solidFill>
            </a:endParaRPr>
          </a:p>
          <a:p>
            <a:endParaRPr lang="ru-RU" i="0" dirty="0" smtClean="0">
              <a:solidFill>
                <a:srgbClr val="0000CC"/>
              </a:solidFill>
            </a:endParaRPr>
          </a:p>
          <a:p>
            <a:endParaRPr lang="ru-RU" i="0" dirty="0" smtClean="0">
              <a:solidFill>
                <a:srgbClr val="0000CC"/>
              </a:solidFill>
            </a:endParaRPr>
          </a:p>
          <a:p>
            <a:endParaRPr lang="ru-RU" i="0" dirty="0" smtClean="0">
              <a:solidFill>
                <a:srgbClr val="0000CC"/>
              </a:solidFill>
            </a:endParaRPr>
          </a:p>
          <a:p>
            <a:endParaRPr lang="ru-RU" i="0" dirty="0" smtClean="0">
              <a:solidFill>
                <a:srgbClr val="0000CC"/>
              </a:solidFill>
            </a:endParaRPr>
          </a:p>
          <a:p>
            <a:endParaRPr lang="ru-RU" i="0" dirty="0" smtClean="0">
              <a:solidFill>
                <a:srgbClr val="0000CC"/>
              </a:solidFill>
            </a:endParaRPr>
          </a:p>
          <a:p>
            <a:endParaRPr lang="ru-RU" i="0" dirty="0" smtClean="0">
              <a:solidFill>
                <a:srgbClr val="0000CC"/>
              </a:solidFill>
            </a:endParaRPr>
          </a:p>
          <a:p>
            <a:endParaRPr lang="ru-RU" i="0" dirty="0" smtClean="0">
              <a:solidFill>
                <a:srgbClr val="0000CC"/>
              </a:solidFill>
            </a:endParaRPr>
          </a:p>
          <a:p>
            <a:endParaRPr lang="ru-RU" i="0" dirty="0" smtClean="0">
              <a:solidFill>
                <a:srgbClr val="0000CC"/>
              </a:solidFill>
            </a:endParaRPr>
          </a:p>
          <a:p>
            <a:endParaRPr lang="ru-RU" i="0" dirty="0" smtClean="0">
              <a:solidFill>
                <a:srgbClr val="0000CC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Содержание Конституции РФ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686800" cy="5257824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80000"/>
              </a:lnSpc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Задание: Найдите в тексте  Конституции  РФ ответы и укажите  соответствующие статьи</a:t>
            </a:r>
          </a:p>
          <a:p>
            <a:pPr lvl="0">
              <a:lnSpc>
                <a:spcPct val="80000"/>
              </a:lnSpc>
              <a:buNone/>
              <a:defRPr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Какие функции у  председателя  Правительства </a:t>
            </a:r>
            <a:r>
              <a:rPr lang="ru-RU" dirty="0" smtClean="0">
                <a:solidFill>
                  <a:srgbClr val="7030A0"/>
                </a:solidFill>
              </a:rPr>
              <a:t>РФ?</a:t>
            </a:r>
          </a:p>
          <a:p>
            <a:pPr>
              <a:lnSpc>
                <a:spcPct val="80000"/>
              </a:lnSpc>
              <a:defRPr/>
            </a:pPr>
            <a:endParaRPr lang="ru-RU" dirty="0">
              <a:solidFill>
                <a:srgbClr val="7030A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dirty="0">
                <a:solidFill>
                  <a:srgbClr val="0070C0"/>
                </a:solidFill>
              </a:rPr>
              <a:t> От кого зависят судьи и кому они подчиняются</a:t>
            </a:r>
            <a:r>
              <a:rPr lang="ru-RU" dirty="0" smtClean="0">
                <a:solidFill>
                  <a:srgbClr val="0070C0"/>
                </a:solidFill>
              </a:rPr>
              <a:t>?</a:t>
            </a:r>
            <a:r>
              <a:rPr lang="ru-RU" i="1" dirty="0"/>
              <a:t> 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ru-RU" dirty="0" smtClean="0">
              <a:solidFill>
                <a:srgbClr val="0070C0"/>
              </a:solidFill>
            </a:endParaRPr>
          </a:p>
          <a:p>
            <a:pPr lvl="0">
              <a:lnSpc>
                <a:spcPct val="80000"/>
              </a:lnSpc>
              <a:defRPr/>
            </a:pPr>
            <a:r>
              <a:rPr lang="ru-RU" dirty="0">
                <a:solidFill>
                  <a:srgbClr val="7030A0"/>
                </a:solidFill>
              </a:rPr>
              <a:t>Кто может стать  депутатом 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Государственной Думы</a:t>
            </a:r>
            <a:r>
              <a:rPr lang="ru-RU" dirty="0" smtClean="0">
                <a:solidFill>
                  <a:srgbClr val="7030A0"/>
                </a:solidFill>
              </a:rPr>
              <a:t>?</a:t>
            </a:r>
          </a:p>
          <a:p>
            <a:pPr lvl="0">
              <a:lnSpc>
                <a:spcPct val="80000"/>
              </a:lnSpc>
              <a:defRPr/>
            </a:pPr>
            <a:endParaRPr lang="ru-RU" dirty="0">
              <a:solidFill>
                <a:srgbClr val="7030A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dirty="0" smtClean="0">
                <a:solidFill>
                  <a:srgbClr val="0070C0"/>
                </a:solidFill>
              </a:rPr>
              <a:t> Что </a:t>
            </a:r>
            <a:r>
              <a:rPr lang="ru-RU" dirty="0">
                <a:solidFill>
                  <a:srgbClr val="0070C0"/>
                </a:solidFill>
              </a:rPr>
              <a:t>является парламентом РФ</a:t>
            </a:r>
            <a:r>
              <a:rPr lang="ru-RU" dirty="0" smtClean="0">
                <a:solidFill>
                  <a:srgbClr val="0070C0"/>
                </a:solidFill>
              </a:rPr>
              <a:t>?</a:t>
            </a:r>
            <a:r>
              <a:rPr lang="ru-RU" i="1" dirty="0"/>
              <a:t> </a:t>
            </a:r>
            <a:r>
              <a:rPr lang="ru-RU" i="1" dirty="0" smtClean="0"/>
              <a:t> 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ru-RU" dirty="0" smtClean="0"/>
              <a:t> </a:t>
            </a:r>
            <a:r>
              <a:rPr lang="ru-RU" dirty="0" smtClean="0">
                <a:solidFill>
                  <a:srgbClr val="7030A0"/>
                </a:solidFill>
              </a:rPr>
              <a:t> Кем  является  Президент РФ по  Конституции?</a:t>
            </a:r>
          </a:p>
          <a:p>
            <a:pPr>
              <a:lnSpc>
                <a:spcPct val="80000"/>
              </a:lnSpc>
            </a:pPr>
            <a:endParaRPr lang="ru-RU" dirty="0" smtClean="0">
              <a:solidFill>
                <a:srgbClr val="7030A0"/>
              </a:solidFill>
            </a:endParaRPr>
          </a:p>
          <a:p>
            <a:pPr lvl="0"/>
            <a:r>
              <a:rPr lang="ru-RU" dirty="0">
                <a:solidFill>
                  <a:srgbClr val="0070C0"/>
                </a:solidFill>
              </a:rPr>
              <a:t>Из перечисленных ниже субъектов РФ свои конституции могут принимать: области, края, республики, автономные округа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</a:p>
          <a:p>
            <a:pPr lvl="0"/>
            <a:endParaRPr lang="ru-RU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8148" y="1714488"/>
            <a:ext cx="107157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 smtClean="0"/>
              <a:t>Ст</a:t>
            </a:r>
            <a:r>
              <a:rPr lang="ru-RU" i="1" smtClean="0"/>
              <a:t> 112, Ст</a:t>
            </a:r>
            <a:r>
              <a:rPr lang="ru-RU" i="1" dirty="0" smtClean="0"/>
              <a:t>  113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643834" y="2428868"/>
            <a:ext cx="107157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 С.120 п1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58148" y="3071810"/>
            <a:ext cx="107157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Ст</a:t>
            </a:r>
            <a:r>
              <a:rPr lang="ru-RU" dirty="0" smtClean="0"/>
              <a:t>  97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143504" y="3714752"/>
            <a:ext cx="107157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Ст. 94.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286644" y="4214818"/>
            <a:ext cx="107157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Ст</a:t>
            </a:r>
            <a:r>
              <a:rPr lang="ru-RU" dirty="0" smtClean="0"/>
              <a:t>  80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43108" y="5715016"/>
            <a:ext cx="207170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Ст</a:t>
            </a:r>
            <a:r>
              <a:rPr lang="ru-RU" dirty="0" smtClean="0"/>
              <a:t> 6 , </a:t>
            </a:r>
            <a:r>
              <a:rPr lang="ru-RU" dirty="0" err="1" smtClean="0"/>
              <a:t>Ст</a:t>
            </a:r>
            <a:r>
              <a:rPr lang="ru-RU" dirty="0" smtClean="0"/>
              <a:t> 66    Республики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ru-RU" b="1" i="1" dirty="0" smtClean="0">
              <a:latin typeface="Rockwell Extra Bold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5" descr="гимн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06" name="Picture 2" descr="C:\Documents and Settings\1\Мои документы\Downloads\220212-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4429156" cy="5357850"/>
          </a:xfrm>
          <a:prstGeom prst="rect">
            <a:avLst/>
          </a:prstGeom>
          <a:noFill/>
        </p:spPr>
      </p:pic>
      <p:pic>
        <p:nvPicPr>
          <p:cNvPr id="21508" name="Picture 4" descr="Flag of Kvarkensky rayon (Orenburg oblast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214290"/>
            <a:ext cx="4705497" cy="3143272"/>
          </a:xfrm>
          <a:prstGeom prst="rect">
            <a:avLst/>
          </a:prstGeom>
          <a:noFill/>
        </p:spPr>
      </p:pic>
      <p:pic>
        <p:nvPicPr>
          <p:cNvPr id="7" name="Рисунок 6" descr="http://z1.foto.rambler.ru/public/igorrr-64/1/171/1-webbig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071934" y="3429000"/>
            <a:ext cx="4786314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Рефлексия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329114" cy="521497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2900" b="1" dirty="0" smtClean="0"/>
              <a:t> </a:t>
            </a:r>
            <a:endParaRPr lang="ru-RU" sz="2900" dirty="0" smtClean="0"/>
          </a:p>
          <a:p>
            <a:r>
              <a:rPr lang="ru-RU" sz="2900" b="1" i="1" dirty="0" smtClean="0"/>
              <a:t>Сегодня на уроке я узнал новые понятия:</a:t>
            </a:r>
            <a:endParaRPr lang="ru-RU" sz="2900" dirty="0" smtClean="0"/>
          </a:p>
          <a:p>
            <a:r>
              <a:rPr lang="ru-RU" sz="2900" b="1" i="1" dirty="0" smtClean="0"/>
              <a:t>  _____________________________________________________________________________</a:t>
            </a:r>
          </a:p>
          <a:p>
            <a:endParaRPr lang="ru-RU" sz="2900" b="1" i="1" dirty="0" smtClean="0"/>
          </a:p>
          <a:p>
            <a:r>
              <a:rPr lang="ru-RU" sz="2900" b="1" i="1" dirty="0" smtClean="0"/>
              <a:t>Мне этот урок нужен для того</a:t>
            </a:r>
            <a:endParaRPr lang="ru-RU" sz="2900" dirty="0" smtClean="0"/>
          </a:p>
          <a:p>
            <a:r>
              <a:rPr lang="ru-RU" sz="2900" b="1" i="1" dirty="0" smtClean="0"/>
              <a:t> ______________________________________________________________________________</a:t>
            </a:r>
            <a:endParaRPr lang="ru-RU" sz="2900" dirty="0" smtClean="0"/>
          </a:p>
          <a:p>
            <a:r>
              <a:rPr lang="ru-RU" sz="2900" b="1" i="1" dirty="0" smtClean="0"/>
              <a:t> </a:t>
            </a:r>
            <a:endParaRPr lang="ru-RU" sz="2900" dirty="0" smtClean="0"/>
          </a:p>
          <a:p>
            <a:r>
              <a:rPr lang="ru-RU" sz="2900" b="1" i="1" dirty="0" smtClean="0"/>
              <a:t>Мне урок запомнится (или нет) тем, что</a:t>
            </a:r>
          </a:p>
          <a:p>
            <a:r>
              <a:rPr lang="ru-RU" sz="2900" b="1" i="1" dirty="0" smtClean="0"/>
              <a:t>______________________________________________________________________________</a:t>
            </a:r>
          </a:p>
          <a:p>
            <a:endParaRPr lang="ru-RU" sz="2900" dirty="0" smtClean="0"/>
          </a:p>
          <a:p>
            <a:r>
              <a:rPr lang="ru-RU" sz="2900" b="1" i="1" dirty="0" smtClean="0"/>
              <a:t>Я хотел бы еще узнать по этой теме о </a:t>
            </a:r>
            <a:endParaRPr lang="ru-RU" sz="2900" dirty="0" smtClean="0"/>
          </a:p>
          <a:p>
            <a:r>
              <a:rPr lang="ru-RU" sz="2900" b="1" i="1" dirty="0" smtClean="0"/>
              <a:t> ______________________________________________________________________________</a:t>
            </a:r>
          </a:p>
          <a:p>
            <a:endParaRPr lang="ru-RU" sz="2900" dirty="0" smtClean="0"/>
          </a:p>
          <a:p>
            <a:r>
              <a:rPr lang="ru-RU" sz="2900" b="1" i="1" dirty="0" smtClean="0"/>
              <a:t>Я активно работал на уроке, т.к ______________________________________________________________________________</a:t>
            </a:r>
            <a:endParaRPr lang="ru-RU" sz="2900" dirty="0" smtClean="0"/>
          </a:p>
          <a:p>
            <a:r>
              <a:rPr lang="ru-RU" sz="2900" b="1" i="1" dirty="0" smtClean="0"/>
              <a:t> </a:t>
            </a:r>
            <a:endParaRPr lang="ru-RU" sz="2900" dirty="0" smtClean="0"/>
          </a:p>
          <a:p>
            <a:endParaRPr lang="ru-RU" dirty="0"/>
          </a:p>
        </p:txBody>
      </p:sp>
      <p:pic>
        <p:nvPicPr>
          <p:cNvPr id="5" name="Picture 6" descr="конституция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285836"/>
            <a:ext cx="3456221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442</Words>
  <Application>Microsoft Office PowerPoint</Application>
  <PresentationFormat>Экран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Конституция Р Ф -20 лет  на страже государства.</vt:lpstr>
      <vt:lpstr>Проблема урока</vt:lpstr>
      <vt:lpstr>Из истории Конституции Р.Ф. </vt:lpstr>
      <vt:lpstr>Структура Конституции </vt:lpstr>
      <vt:lpstr> Проверим ваши знания по структуре Конституции  Р.Ф.</vt:lpstr>
      <vt:lpstr>Содержание Конституции РФ</vt:lpstr>
      <vt:lpstr>Слайд 7</vt:lpstr>
      <vt:lpstr>Слайд 8</vt:lpstr>
      <vt:lpstr>Рефлексия</vt:lpstr>
      <vt:lpstr>Домашнее  задание   заполнить таблицу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51</cp:revision>
  <dcterms:created xsi:type="dcterms:W3CDTF">2013-11-19T15:59:23Z</dcterms:created>
  <dcterms:modified xsi:type="dcterms:W3CDTF">2014-01-05T03:19:45Z</dcterms:modified>
</cp:coreProperties>
</file>