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5" r:id="rId5"/>
    <p:sldId id="273" r:id="rId6"/>
    <p:sldId id="276" r:id="rId7"/>
    <p:sldId id="274" r:id="rId8"/>
    <p:sldId id="258" r:id="rId9"/>
    <p:sldId id="259" r:id="rId10"/>
    <p:sldId id="277" r:id="rId11"/>
    <p:sldId id="260" r:id="rId12"/>
    <p:sldId id="261" r:id="rId13"/>
    <p:sldId id="270" r:id="rId14"/>
    <p:sldId id="264" r:id="rId15"/>
    <p:sldId id="271" r:id="rId16"/>
    <p:sldId id="265" r:id="rId17"/>
    <p:sldId id="267" r:id="rId18"/>
    <p:sldId id="286" r:id="rId19"/>
    <p:sldId id="287" r:id="rId20"/>
    <p:sldId id="268" r:id="rId21"/>
    <p:sldId id="269" r:id="rId22"/>
    <p:sldId id="278" r:id="rId23"/>
    <p:sldId id="279" r:id="rId24"/>
    <p:sldId id="262" r:id="rId25"/>
    <p:sldId id="288" r:id="rId26"/>
    <p:sldId id="266" r:id="rId27"/>
    <p:sldId id="280" r:id="rId28"/>
    <p:sldId id="281" r:id="rId29"/>
    <p:sldId id="263" r:id="rId30"/>
    <p:sldId id="283" r:id="rId31"/>
    <p:sldId id="284" r:id="rId32"/>
    <p:sldId id="285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47A421-5E12-4675-8AB1-472940B0E09F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B29D849-143A-4CD2-93B6-AB7EA8E6C6D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3%D0%BA%D1%8C%D1%8F%D0%BD%D0%BE%D0%B2,_%D0%92%D0%BB%D0%B0%D0%B4%D0%B8%D0%BC%D0%B8%D1%80_%D0%A1%D0%B5%D1%80%D0%B3%D0%B5%D0%B5%D0%B2%D0%B8%D1%87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76400"/>
            <a:ext cx="8134672" cy="1524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900 блокадных дней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poster-1941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098492"/>
            <a:ext cx="2952452" cy="475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5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3851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Блокада…. Далеко как это слово</a:t>
            </a:r>
          </a:p>
          <a:p>
            <a:r>
              <a:rPr lang="ru-RU" b="1" dirty="0">
                <a:solidFill>
                  <a:srgbClr val="FFFF00"/>
                </a:solidFill>
              </a:rPr>
              <a:t>От наших мирных светлых дней.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Произношу его и вижу снова –</a:t>
            </a:r>
          </a:p>
          <a:p>
            <a:r>
              <a:rPr lang="ru-RU" b="1" dirty="0">
                <a:solidFill>
                  <a:srgbClr val="FFFF00"/>
                </a:solidFill>
              </a:rPr>
              <a:t>Голодных умирающих детей.</a:t>
            </a:r>
          </a:p>
          <a:p>
            <a:r>
              <a:rPr lang="ru-RU" b="1" dirty="0">
                <a:solidFill>
                  <a:srgbClr val="FFFF00"/>
                </a:solidFill>
              </a:rPr>
              <a:t> </a:t>
            </a:r>
          </a:p>
          <a:p>
            <a:r>
              <a:rPr lang="ru-RU" b="1" dirty="0">
                <a:solidFill>
                  <a:srgbClr val="FFFF00"/>
                </a:solidFill>
              </a:rPr>
              <a:t>Как опустели целые кварталы,</a:t>
            </a:r>
          </a:p>
          <a:p>
            <a:r>
              <a:rPr lang="ru-RU" b="1" dirty="0">
                <a:solidFill>
                  <a:srgbClr val="FFFF00"/>
                </a:solidFill>
              </a:rPr>
              <a:t>И как трамваи мёрзли на путях,</a:t>
            </a:r>
          </a:p>
          <a:p>
            <a:r>
              <a:rPr lang="ru-RU" b="1" dirty="0">
                <a:solidFill>
                  <a:srgbClr val="FFFF00"/>
                </a:solidFill>
              </a:rPr>
              <a:t>И матерей, которые не в силах</a:t>
            </a:r>
          </a:p>
          <a:p>
            <a:r>
              <a:rPr lang="ru-RU" b="1" dirty="0">
                <a:solidFill>
                  <a:srgbClr val="FFFF00"/>
                </a:solidFill>
              </a:rPr>
              <a:t>Своих детей на кладбище нести.</a:t>
            </a:r>
          </a:p>
          <a:p>
            <a:r>
              <a:rPr lang="ru-RU" b="1" dirty="0">
                <a:solidFill>
                  <a:srgbClr val="FFFF00"/>
                </a:solidFill>
              </a:rPr>
              <a:t> </a:t>
            </a:r>
          </a:p>
          <a:p>
            <a:r>
              <a:rPr lang="ru-RU" b="1" dirty="0">
                <a:solidFill>
                  <a:srgbClr val="FFFF00"/>
                </a:solidFill>
              </a:rPr>
              <a:t>Без воды, без тепла, без света</a:t>
            </a:r>
          </a:p>
          <a:p>
            <a:r>
              <a:rPr lang="ru-RU" b="1" dirty="0">
                <a:solidFill>
                  <a:srgbClr val="FFFF00"/>
                </a:solidFill>
              </a:rPr>
              <a:t>День похож на чёрную ночь.</a:t>
            </a:r>
          </a:p>
          <a:p>
            <a:r>
              <a:rPr lang="ru-RU" b="1" dirty="0">
                <a:solidFill>
                  <a:srgbClr val="FFFF00"/>
                </a:solidFill>
              </a:rPr>
              <a:t>Может, в мире силы нету,</a:t>
            </a:r>
          </a:p>
          <a:p>
            <a:r>
              <a:rPr lang="ru-RU" b="1" dirty="0">
                <a:solidFill>
                  <a:srgbClr val="FFFF00"/>
                </a:solidFill>
              </a:rPr>
              <a:t>Чтобы всё это превозмочь.</a:t>
            </a:r>
          </a:p>
          <a:p>
            <a:r>
              <a:rPr lang="ru-RU" b="1" dirty="0">
                <a:solidFill>
                  <a:srgbClr val="FFFF00"/>
                </a:solidFill>
              </a:rPr>
              <a:t> </a:t>
            </a:r>
          </a:p>
          <a:p>
            <a:r>
              <a:rPr lang="ru-RU" b="1" dirty="0">
                <a:solidFill>
                  <a:srgbClr val="FFFF00"/>
                </a:solidFill>
              </a:rPr>
              <a:t>Умирали – и говорили,</a:t>
            </a:r>
          </a:p>
          <a:p>
            <a:r>
              <a:rPr lang="ru-RU" b="1" dirty="0">
                <a:solidFill>
                  <a:srgbClr val="FFFF00"/>
                </a:solidFill>
              </a:rPr>
              <a:t>- Наши дети увидят свет!</a:t>
            </a:r>
          </a:p>
          <a:p>
            <a:r>
              <a:rPr lang="ru-RU" b="1" dirty="0">
                <a:solidFill>
                  <a:srgbClr val="FFFF00"/>
                </a:solidFill>
              </a:rPr>
              <a:t>Но ворота они не открыли,</a:t>
            </a:r>
          </a:p>
          <a:p>
            <a:r>
              <a:rPr lang="ru-RU" b="1" dirty="0">
                <a:solidFill>
                  <a:srgbClr val="FFFF00"/>
                </a:solidFill>
              </a:rPr>
              <a:t>На колени не встали, нет!</a:t>
            </a:r>
          </a:p>
          <a:p>
            <a:r>
              <a:rPr lang="ru-RU" b="1" dirty="0">
                <a:solidFill>
                  <a:srgbClr val="FFFF00"/>
                </a:solidFill>
              </a:rPr>
              <a:t> </a:t>
            </a:r>
          </a:p>
          <a:p>
            <a:r>
              <a:rPr lang="ru-RU" b="1" dirty="0">
                <a:solidFill>
                  <a:srgbClr val="FFFF00"/>
                </a:solidFill>
              </a:rPr>
              <a:t>И листовки летели с неба</a:t>
            </a:r>
          </a:p>
          <a:p>
            <a:r>
              <a:rPr lang="ru-RU" b="1" dirty="0">
                <a:solidFill>
                  <a:srgbClr val="FFFF00"/>
                </a:solidFill>
              </a:rPr>
              <a:t>На пороги замёрзших квартир:</a:t>
            </a:r>
          </a:p>
          <a:p>
            <a:r>
              <a:rPr lang="ru-RU" b="1" dirty="0">
                <a:solidFill>
                  <a:srgbClr val="FFFF00"/>
                </a:solidFill>
              </a:rPr>
              <a:t>«Будет хлеб! Вы хотите хлеба?..»</a:t>
            </a:r>
          </a:p>
          <a:p>
            <a:r>
              <a:rPr lang="ru-RU" b="1" dirty="0">
                <a:solidFill>
                  <a:srgbClr val="FFFF00"/>
                </a:solidFill>
              </a:rPr>
              <a:t>«Будет мир! Вам не снится мир!»</a:t>
            </a:r>
          </a:p>
        </p:txBody>
      </p:sp>
      <p:pic>
        <p:nvPicPr>
          <p:cNvPr id="3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490855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sz.nlr.ru/blockade/images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4575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196752"/>
            <a:ext cx="42484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Дети, плача хлеба просили,</a:t>
            </a:r>
          </a:p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Нет страшнее пытки такой.</a:t>
            </a:r>
          </a:p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Ленинграда ворот не открыли</a:t>
            </a:r>
          </a:p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И не вышли к стене городской.</a:t>
            </a:r>
          </a:p>
        </p:txBody>
      </p:sp>
    </p:spTree>
    <p:extLst>
      <p:ext uri="{BB962C8B-B14F-4D97-AF65-F5344CB8AC3E}">
        <p14:creationId xmlns:p14="http://schemas.microsoft.com/office/powerpoint/2010/main" val="25542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2800" b="1" dirty="0" smtClean="0">
                <a:solidFill>
                  <a:srgbClr val="FFFF00"/>
                </a:solidFill>
              </a:rPr>
              <a:t>Из </a:t>
            </a:r>
            <a:r>
              <a:rPr lang="ru-RU" sz="2800" b="1" dirty="0">
                <a:solidFill>
                  <a:srgbClr val="FFFF00"/>
                </a:solidFill>
              </a:rPr>
              <a:t>«Воспоминаний и размышлений» маршала Советского Союза Г. К. Жукова (т. 2, стр. 192, М., 1995 г.) — «История войн не знала такого примера массового героизма, мужества, трудовой и боевой доблести, какую проявили защитники Ленинграда».</a:t>
            </a:r>
          </a:p>
        </p:txBody>
      </p:sp>
      <p:pic>
        <p:nvPicPr>
          <p:cNvPr id="4" name="Picture 5" descr="untitleшг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4733"/>
            <a:ext cx="3960440" cy="26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3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617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Умирали – и говорили,</a:t>
            </a:r>
          </a:p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- Наши дети увидят свет!</a:t>
            </a:r>
          </a:p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Но ворота они не открыли,</a:t>
            </a:r>
          </a:p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На колени не встали, нет!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b="1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6" name="Picture 5" descr="15н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482" y="1556792"/>
            <a:ext cx="2912018" cy="460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Мир не знал таких огромных масштабов истребления гражданского населения, такой глубины человеческих страданий.</a:t>
            </a:r>
          </a:p>
        </p:txBody>
      </p:sp>
      <p:pic>
        <p:nvPicPr>
          <p:cNvPr id="4" name="Picture 5" descr="untitlрл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896544" cy="34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606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Опустели цеха ленинградских заводов. Многие рабочие</a:t>
            </a:r>
          </a:p>
          <a:p>
            <a:r>
              <a:rPr lang="ru-RU" altLang="ru-RU" sz="3200" b="1" dirty="0">
                <a:solidFill>
                  <a:srgbClr val="FFFF00"/>
                </a:solidFill>
                <a:cs typeface="Arial" charset="0"/>
              </a:rPr>
              <a:t>ушли на фронт. К станкам встали их жёны и дети. </a:t>
            </a:r>
          </a:p>
        </p:txBody>
      </p:sp>
      <p:pic>
        <p:nvPicPr>
          <p:cNvPr id="3" name="Picture 5" descr="untitlк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460" y="2492897"/>
            <a:ext cx="497216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2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31311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untitк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08413"/>
            <a:ext cx="291306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11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396557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4762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3453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untitleшг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75" y="620689"/>
            <a:ext cx="8904676" cy="59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7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689"/>
            <a:ext cx="7560642" cy="56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1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2188839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Мы должны знать имена тех, кому обязаны своей жизнью. И помнить!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Год </a:t>
            </a:r>
            <a:r>
              <a:rPr lang="ru-RU" sz="3200" b="1" dirty="0">
                <a:solidFill>
                  <a:srgbClr val="FFFF00"/>
                </a:solidFill>
              </a:rPr>
              <a:t>за годом, из поколения в поколение мы будем передавать эту память о войне, о блокаде, о людях, сумевших в нечеловеческих условиях обеспечить Победу над фашизмом.</a:t>
            </a:r>
          </a:p>
          <a:p>
            <a:endParaRPr lang="ru-RU" dirty="0"/>
          </a:p>
        </p:txBody>
      </p:sp>
      <p:pic>
        <p:nvPicPr>
          <p:cNvPr id="4" name="Picture 6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59950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>
                <a:solidFill>
                  <a:srgbClr val="FFFF00"/>
                </a:solidFill>
                <a:cs typeface="Arial" charset="0"/>
              </a:rPr>
              <a:t>«3 декабря 1941 года. Сегодня съели жареную кошку. Очень вкусно"</a:t>
            </a:r>
            <a:r>
              <a:rPr lang="ru-RU" altLang="ru-RU" sz="3600" b="1" dirty="0">
                <a:solidFill>
                  <a:srgbClr val="FFFF00"/>
                </a:solidFill>
                <a:cs typeface="Arial" charset="0"/>
              </a:rPr>
              <a:t>, - записал в своем дневнике 10-летний мальчик. Тем не менее некоторые горожане, несмотря на жестокий голод, пожалели своих любимцев.</a:t>
            </a:r>
          </a:p>
        </p:txBody>
      </p:sp>
      <p:pic>
        <p:nvPicPr>
          <p:cNvPr id="3" name="Picture 4" descr="Памятник блокадной кошке Васили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78007"/>
            <a:ext cx="27717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629328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>
                <a:solidFill>
                  <a:srgbClr val="FFFF00"/>
                </a:solidFill>
                <a:cs typeface="Arial" charset="0"/>
              </a:rPr>
              <a:t>памятник блокадным</a:t>
            </a:r>
          </a:p>
          <a:p>
            <a:r>
              <a:rPr lang="ru-RU" altLang="ru-RU" sz="3600" dirty="0">
                <a:solidFill>
                  <a:srgbClr val="FFFF00"/>
                </a:solidFill>
                <a:cs typeface="Arial" charset="0"/>
              </a:rPr>
              <a:t>           кошкам. </a:t>
            </a:r>
          </a:p>
        </p:txBody>
      </p:sp>
    </p:spTree>
    <p:extLst>
      <p:ext uri="{BB962C8B-B14F-4D97-AF65-F5344CB8AC3E}">
        <p14:creationId xmlns:p14="http://schemas.microsoft.com/office/powerpoint/2010/main" val="13513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>
                <a:solidFill>
                  <a:srgbClr val="FFFF00"/>
                </a:solidFill>
                <a:cs typeface="Arial" charset="0"/>
              </a:rPr>
              <a:t>125 граммов хлеба на целый</a:t>
            </a:r>
          </a:p>
          <a:p>
            <a:r>
              <a:rPr lang="ru-RU" altLang="ru-RU" sz="4000" b="1" dirty="0">
                <a:solidFill>
                  <a:srgbClr val="FFFF00"/>
                </a:solidFill>
                <a:cs typeface="Arial" charset="0"/>
              </a:rPr>
              <a:t>день.</a:t>
            </a:r>
          </a:p>
        </p:txBody>
      </p:sp>
      <p:pic>
        <p:nvPicPr>
          <p:cNvPr id="3" name="Picture 5" descr="untitlит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2925"/>
            <a:ext cx="38877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6462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 осаждённом Ленинграде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Эта девочка жила.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В ученической тетради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Свой дневник она вела.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В дни войны погибла Таня,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Таня в памяти жива: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Затаив на миг дыханье,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Слышит мир её слова: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3" name="Picture 4" descr="untitlвв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45598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221089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«Женя умерла 28 декабря в 12 часов 30 минут утра 1941года. Бабушка умерла 25 января в 3 часа дня 1942 года..»</a:t>
            </a:r>
          </a:p>
          <a:p>
            <a:r>
              <a:rPr lang="ru-RU" b="1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27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75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«Лека умер 12 марта в 8 часов утра 1942 года. Дядя Вася умер 13 апреля в 2 часа дня 1942 года».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58300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«Дядя Лёша умер 10 мая в 4 часа дня 1942 года. Мама – 13 мая в 7 часов 30 минут утра 1942 года».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852936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4800" dirty="0">
                <a:solidFill>
                  <a:srgbClr val="FFFF00"/>
                </a:solidFill>
              </a:rPr>
              <a:t>Савичевы умерли. Умерли все. Осталась одна Таня!»</a:t>
            </a:r>
          </a:p>
        </p:txBody>
      </p:sp>
      <p:pic>
        <p:nvPicPr>
          <p:cNvPr id="7" name="Picture 6" descr="untitl43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09170"/>
            <a:ext cx="3890974" cy="29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278688" cy="521736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Героизм проявляли все, оказавшиеся в блокадном кольце, как воины, так и жители города — мужчины и женщины, старики и дети. Их всех справедливо можно назвать фронтовиками в обороняющемся городе-фронте. Они мужественно сражались со смертью, продолжая работать; каждый на своем посту делал все для укрепления обороны и приближения Победы.</a:t>
            </a:r>
          </a:p>
        </p:txBody>
      </p:sp>
      <p:pic>
        <p:nvPicPr>
          <p:cNvPr id="4" name="Picture 4" descr="рабочий патруль 19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4615564" cy="284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д трас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6632"/>
            <a:ext cx="416401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188913"/>
            <a:ext cx="4140200" cy="374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36510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Самой страшной оказалась зима 1942 года. Только 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военно- автомобильная дорога, проложенная по льду 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Ладожского озера помогла выжить людям.</a:t>
            </a:r>
          </a:p>
        </p:txBody>
      </p:sp>
    </p:spTree>
    <p:extLst>
      <p:ext uri="{BB962C8B-B14F-4D97-AF65-F5344CB8AC3E}">
        <p14:creationId xmlns:p14="http://schemas.microsoft.com/office/powerpoint/2010/main" val="208366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очной бо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3024832" cy="22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kontratak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913"/>
            <a:ext cx="4248472" cy="39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3960564" cy="26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2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6678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За залпом залп, гремит салют.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Ракеты в воздухе горячем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Цветами пёстрыми цветут.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А ленинградцы тихо плачут.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Ни успокаивать пока,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Не утешать людей не надо.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Их радость слишком велика –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Гремит салют над Ленинградом.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259995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930000 участников обороны Ленинграда награждены медалью «За оборону Ленинграда».</a:t>
            </a:r>
          </a:p>
        </p:txBody>
      </p:sp>
      <p:pic>
        <p:nvPicPr>
          <p:cNvPr id="4" name="Picture 5" descr="4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60351"/>
            <a:ext cx="3457079" cy="342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66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Свой город отстояв ценою бед,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Не сдали Ленинграда ленинградцы –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Да, в нём ключи чужих столиц хранятся,-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Ключей к нему в чужих столицах нет!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0336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Он встал, как страж на сумрачном заливе,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Вонзая шпили в огненный рассвет.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Есть города богаче и счастливей,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Есть и спокойней, но прекрасней – нет!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4" name="Picture 5" descr="poster-1941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526096"/>
            <a:ext cx="3244217" cy="22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2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a/ad/Hero-City_Obelisk_%28Leningrad%29_High_reliefs_005.jpg?uselang=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324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548680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Бронзовые горельефы: «Блокада», «Тыл — фронту», «Атака», «Победа». </a:t>
            </a:r>
            <a:r>
              <a:rPr lang="ru-RU" sz="2400" b="1" dirty="0" err="1">
                <a:solidFill>
                  <a:srgbClr val="FFFF00"/>
                </a:solidFill>
              </a:rPr>
              <a:t>Архитекторы:</a:t>
            </a:r>
            <a:r>
              <a:rPr lang="ru-RU" sz="2400" b="1" dirty="0" err="1">
                <a:solidFill>
                  <a:srgbClr val="FFFF00"/>
                </a:solidFill>
                <a:hlinkClick r:id="rId3" tooltip="Лукьянов, Владимир Сергеевич"/>
              </a:rPr>
              <a:t>В</a:t>
            </a:r>
            <a:r>
              <a:rPr lang="ru-RU" sz="2400" b="1" dirty="0">
                <a:solidFill>
                  <a:srgbClr val="FFFF00"/>
                </a:solidFill>
                <a:hlinkClick r:id="rId3" tooltip="Лукьянов, Владимир Сергеевич"/>
              </a:rPr>
              <a:t>. С. Лукьянов</a:t>
            </a:r>
            <a:r>
              <a:rPr lang="ru-RU" sz="2400" b="1" dirty="0">
                <a:solidFill>
                  <a:srgbClr val="FFFF00"/>
                </a:solidFill>
              </a:rPr>
              <a:t> и А. И. </a:t>
            </a:r>
            <a:r>
              <a:rPr lang="ru-RU" sz="2400" b="1" dirty="0" err="1">
                <a:solidFill>
                  <a:srgbClr val="FFFF00"/>
                </a:solidFill>
              </a:rPr>
              <a:t>Алымов</a:t>
            </a:r>
            <a:r>
              <a:rPr lang="ru-RU" sz="2400" b="1" dirty="0">
                <a:solidFill>
                  <a:srgbClr val="FFFF00"/>
                </a:solidFill>
              </a:rPr>
              <a:t>. Скульпторы — А. С. Чаркин, В. Д. Свешников, Б. А. Петров, и А. А. Виноградов</a:t>
            </a:r>
          </a:p>
        </p:txBody>
      </p:sp>
    </p:spTree>
    <p:extLst>
      <p:ext uri="{BB962C8B-B14F-4D97-AF65-F5344CB8AC3E}">
        <p14:creationId xmlns:p14="http://schemas.microsoft.com/office/powerpoint/2010/main" val="194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22 июня 1941 г. Германия пересекла границы нашей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страны. Темп наступления войск составлял 30 км в сутки.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Захвату города Ленинграда  отводилось особое место.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Противник хотел захватить побережье Балтийского моря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и уничтожить Балтийский флот. Немцы стремительно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прорывались к городу и с июля из Ленинграда стали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вывозить жителей и расположенные в городе заводы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и фабрики.</a:t>
            </a:r>
          </a:p>
        </p:txBody>
      </p:sp>
      <p:pic>
        <p:nvPicPr>
          <p:cNvPr id="3" name="Picture 5" descr="Women_strelkiбатальо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46748"/>
            <a:ext cx="4752528" cy="30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проводы на фрон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67675"/>
            <a:ext cx="3240360" cy="285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6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x_93c6a7f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1607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x_7896c6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257" y="260648"/>
            <a:ext cx="4961049" cy="372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982998"/>
            <a:ext cx="5137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>
                <a:solidFill>
                  <a:srgbClr val="FFFF00"/>
                </a:solidFill>
                <a:cs typeface="Arial" charset="0"/>
              </a:rPr>
              <a:t>900 дней блокады – 900 берёз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6678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FFFF00"/>
                </a:solidFill>
                <a:cs typeface="Arial" charset="0"/>
              </a:rPr>
              <a:t>Санкт-Петербург.</a:t>
            </a:r>
          </a:p>
          <a:p>
            <a:r>
              <a:rPr lang="ru-RU" altLang="ru-RU" sz="2800" b="1" dirty="0" err="1">
                <a:solidFill>
                  <a:srgbClr val="FFFF00"/>
                </a:solidFill>
                <a:cs typeface="Arial" charset="0"/>
              </a:rPr>
              <a:t>Пискарёвское</a:t>
            </a:r>
            <a:r>
              <a:rPr lang="ru-RU" altLang="ru-RU" sz="2800" b="1" dirty="0">
                <a:solidFill>
                  <a:srgbClr val="FFFF00"/>
                </a:solidFill>
                <a:cs typeface="Arial" charset="0"/>
              </a:rPr>
              <a:t> кладбище.</a:t>
            </a:r>
          </a:p>
          <a:p>
            <a:r>
              <a:rPr lang="ru-RU" altLang="ru-RU" sz="2800" b="1" dirty="0">
                <a:solidFill>
                  <a:srgbClr val="FFFF00"/>
                </a:solidFill>
                <a:cs typeface="Arial" charset="0"/>
              </a:rPr>
              <a:t>Здесь похоронены воины,</a:t>
            </a:r>
          </a:p>
          <a:p>
            <a:r>
              <a:rPr lang="ru-RU" altLang="ru-RU" sz="2800" b="1" dirty="0">
                <a:solidFill>
                  <a:srgbClr val="FFFF00"/>
                </a:solidFill>
                <a:cs typeface="Arial" charset="0"/>
              </a:rPr>
              <a:t>защищавшие город и жители,</a:t>
            </a:r>
          </a:p>
          <a:p>
            <a:r>
              <a:rPr lang="ru-RU" altLang="ru-RU" sz="2800" b="1" dirty="0">
                <a:solidFill>
                  <a:srgbClr val="FFFF00"/>
                </a:solidFill>
                <a:cs typeface="Arial" charset="0"/>
              </a:rPr>
              <a:t>погибшие в блокаду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4" descr="click?url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8641"/>
            <a:ext cx="387903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0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99392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Помните!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Через века́,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       через года, —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помните!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О тех,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кто уже не придёт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              никогда, —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помните!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                   Не </a:t>
            </a:r>
            <a:r>
              <a:rPr lang="ru-RU" sz="2800" b="1" dirty="0">
                <a:solidFill>
                  <a:srgbClr val="FFFF00"/>
                </a:solidFill>
              </a:rPr>
              <a:t>плачьте!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В горле  </a:t>
            </a:r>
            <a:r>
              <a:rPr lang="ru-RU" sz="2800" b="1" dirty="0">
                <a:solidFill>
                  <a:srgbClr val="FFFF00"/>
                </a:solidFill>
              </a:rPr>
              <a:t> </a:t>
            </a:r>
            <a:r>
              <a:rPr lang="ru-RU" sz="2800" b="1" dirty="0" err="1">
                <a:solidFill>
                  <a:srgbClr val="FFFF00"/>
                </a:solidFill>
              </a:rPr>
              <a:t>сдержи́те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стоны, горькие </a:t>
            </a:r>
            <a:r>
              <a:rPr lang="ru-RU" sz="2800" b="1" dirty="0">
                <a:solidFill>
                  <a:srgbClr val="FFFF00"/>
                </a:solidFill>
              </a:rPr>
              <a:t>стоны.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Памяти </a:t>
            </a:r>
            <a:r>
              <a:rPr lang="ru-RU" sz="2800" b="1" dirty="0">
                <a:solidFill>
                  <a:srgbClr val="FFFF00"/>
                </a:solidFill>
              </a:rPr>
              <a:t> </a:t>
            </a:r>
            <a:r>
              <a:rPr lang="ru-RU" sz="2800" b="1" dirty="0" smtClean="0">
                <a:solidFill>
                  <a:srgbClr val="FFFF00"/>
                </a:solidFill>
              </a:rPr>
              <a:t>павших </a:t>
            </a:r>
            <a:r>
              <a:rPr lang="ru-RU" sz="2800" b="1" dirty="0">
                <a:solidFill>
                  <a:srgbClr val="FFFF00"/>
                </a:solidFill>
              </a:rPr>
              <a:t> </a:t>
            </a:r>
            <a:r>
              <a:rPr lang="ru-RU" sz="2800" b="1" dirty="0" smtClean="0">
                <a:solidFill>
                  <a:srgbClr val="FFFF00"/>
                </a:solidFill>
              </a:rPr>
              <a:t>будьте </a:t>
            </a:r>
            <a:r>
              <a:rPr lang="ru-RU" sz="2800" b="1" dirty="0">
                <a:solidFill>
                  <a:srgbClr val="FFFF00"/>
                </a:solidFill>
              </a:rPr>
              <a:t> достойны!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Вечно достойны</a:t>
            </a:r>
            <a:r>
              <a:rPr lang="ru-RU" sz="2800" b="1" dirty="0">
                <a:solidFill>
                  <a:srgbClr val="FFFF00"/>
                </a:solidFill>
              </a:rPr>
              <a:t>!</a:t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5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92" y="332656"/>
            <a:ext cx="368491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30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у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096"/>
            <a:ext cx="7776864" cy="5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5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Гитлеру были ненавистны имя города на Неве, славные традиции и патриотизм его жителей. Вот выдержка из секретной директивы немецкого </a:t>
            </a:r>
            <a:r>
              <a:rPr lang="ru-RU" sz="2400" b="1" dirty="0" err="1">
                <a:solidFill>
                  <a:srgbClr val="FFFF00"/>
                </a:solidFill>
              </a:rPr>
              <a:t>военно</a:t>
            </a:r>
            <a:r>
              <a:rPr lang="ru-RU" sz="2400" b="1" dirty="0">
                <a:solidFill>
                  <a:srgbClr val="FFFF00"/>
                </a:solidFill>
              </a:rPr>
              <a:t> – морского штаба “О будущности Петербурга” от 22 сентября 1941 года: “Фюрер решил стереть город Петербург с лица земли. После поражения Советской России нет никакого интереса для дальнейшего существования этого большого населенного пункта. Предложено блокировать город и путем обстрела из артиллерии всех калибров и беспрерывной бомбежки с воздуха сравнять его с землей. С нашей стороны нет заинтересованности в сохранении хотя бы части населения этого большого города”.</a:t>
            </a:r>
          </a:p>
        </p:txBody>
      </p:sp>
    </p:spTree>
    <p:extLst>
      <p:ext uri="{BB962C8B-B14F-4D97-AF65-F5344CB8AC3E}">
        <p14:creationId xmlns:p14="http://schemas.microsoft.com/office/powerpoint/2010/main" val="39651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5"/>
            <a:ext cx="7955161" cy="2016224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FFFF00"/>
                </a:solidFill>
                <a:cs typeface="Arial" charset="0"/>
              </a:rPr>
              <a:t>Враг окружил город, Ленинград оказался в блокадном </a:t>
            </a:r>
          </a:p>
          <a:p>
            <a:r>
              <a:rPr lang="ru-RU" altLang="ru-RU" sz="3600" b="1" dirty="0">
                <a:solidFill>
                  <a:srgbClr val="FFFF00"/>
                </a:solidFill>
                <a:cs typeface="Arial" charset="0"/>
              </a:rPr>
              <a:t>кольце.</a:t>
            </a:r>
          </a:p>
          <a:p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карта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768752" cy="444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918648" cy="420925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На защиту Ленинграда поднялись все его жители. В короткий срок он был превращен в город-крепость. Ленинградцы построили 35 километров баррикад, 4170 дотов, 22 тысячи огневых точек, создали отряды противовоздушной обороны, на заводах и фабриках – отряды по их охране, организовали дежурства в домах, оборудовали медпункты. Дети вместе со взрослыми рыли окопы, проверяли светомаскировку в жилых домах, обходили квартиры и собирали цветной металлолом, необходимый для изготовления патронов и снарядов. Ленинградские заводы получили тонны цветного и черного металла, собранного школьниками. Ленинградские ученые придумали горючую смесь для поджога вражеских танков. Для изготовления гранат с этой смесью потребовались бутылки. За одну неделю школьники собрали более миллиона бутылок.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Продовольствие в Ленинграде закончилось. А в городе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около 2,5 млн. людей. Чем их кормить? Далеко за кольцом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блокады есть продовольствие – мука, мясо, масло. Как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их доставить? Только одна дорога связывала блокадный</a:t>
            </a:r>
          </a:p>
          <a:p>
            <a:r>
              <a:rPr lang="ru-RU" altLang="ru-RU" sz="2400" b="1" dirty="0">
                <a:solidFill>
                  <a:srgbClr val="FFFF00"/>
                </a:solidFill>
                <a:cs typeface="Arial" charset="0"/>
              </a:rPr>
              <a:t>город с Большой землёй.</a:t>
            </a:r>
          </a:p>
        </p:txBody>
      </p:sp>
      <p:pic>
        <p:nvPicPr>
          <p:cNvPr id="3" name="Picture 5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227" y="2343656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976" y="1988840"/>
            <a:ext cx="3435350" cy="33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sz.nlr.ru/blockade/images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597616"/>
            <a:ext cx="3168352" cy="45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sz.nlr.ru/blockade/images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859364" cy="40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sz.nlr.ru/blockade/images/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276872"/>
            <a:ext cx="4250967" cy="35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sz.nlr.ru/blockade/images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533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238</TotalTime>
  <Words>933</Words>
  <Application>Microsoft Office PowerPoint</Application>
  <PresentationFormat>Экран (4:3)</PresentationFormat>
  <Paragraphs>106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Urban Pop</vt:lpstr>
      <vt:lpstr>900 блокадных дней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900 блокадных дней</dc:title>
  <dc:creator>1</dc:creator>
  <cp:lastModifiedBy>1</cp:lastModifiedBy>
  <cp:revision>11</cp:revision>
  <dcterms:created xsi:type="dcterms:W3CDTF">2014-01-03T23:50:44Z</dcterms:created>
  <dcterms:modified xsi:type="dcterms:W3CDTF">2014-01-04T04:26:41Z</dcterms:modified>
</cp:coreProperties>
</file>