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6" r:id="rId4"/>
    <p:sldId id="258" r:id="rId5"/>
    <p:sldId id="260" r:id="rId6"/>
    <p:sldId id="267" r:id="rId7"/>
    <p:sldId id="259" r:id="rId8"/>
    <p:sldId id="261" r:id="rId9"/>
    <p:sldId id="268" r:id="rId10"/>
    <p:sldId id="262" r:id="rId11"/>
    <p:sldId id="263" r:id="rId12"/>
    <p:sldId id="269" r:id="rId13"/>
    <p:sldId id="264" r:id="rId14"/>
    <p:sldId id="265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20.10.2012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20.10.2012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04665"/>
            <a:ext cx="7772400" cy="72008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23.10.2012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196752"/>
            <a:ext cx="8568952" cy="5040560"/>
          </a:xfrm>
        </p:spPr>
        <p:txBody>
          <a:bodyPr/>
          <a:lstStyle/>
          <a:p>
            <a:pPr algn="ctr"/>
            <a:r>
              <a:rPr lang="ru-RU" sz="5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ТЕМА УРОКА:</a:t>
            </a: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«Четыре замечательные точки треугольника»</a:t>
            </a: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0980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/>
          <p:cNvSpPr/>
          <p:nvPr/>
        </p:nvSpPr>
        <p:spPr>
          <a:xfrm>
            <a:off x="899592" y="548680"/>
            <a:ext cx="2088232" cy="2088232"/>
          </a:xfrm>
          <a:prstGeom prst="triangle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ый треугольник 4"/>
          <p:cNvSpPr/>
          <p:nvPr/>
        </p:nvSpPr>
        <p:spPr>
          <a:xfrm>
            <a:off x="6084168" y="548680"/>
            <a:ext cx="1584176" cy="2088232"/>
          </a:xfrm>
          <a:prstGeom prst="rtTriangle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7" name="Прямая соединительная линия 6"/>
          <p:cNvCxnSpPr>
            <a:stCxn id="4" idx="2"/>
          </p:cNvCxnSpPr>
          <p:nvPr/>
        </p:nvCxnSpPr>
        <p:spPr>
          <a:xfrm flipV="1">
            <a:off x="899592" y="1916832"/>
            <a:ext cx="1800200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>
            <a:stCxn id="4" idx="0"/>
            <a:endCxn id="4" idx="3"/>
          </p:cNvCxnSpPr>
          <p:nvPr/>
        </p:nvCxnSpPr>
        <p:spPr>
          <a:xfrm>
            <a:off x="1943708" y="548680"/>
            <a:ext cx="0" cy="2088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 flipV="1">
            <a:off x="1259632" y="1916832"/>
            <a:ext cx="1728192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6084168" y="1916832"/>
            <a:ext cx="1008112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387952" y="4852421"/>
            <a:ext cx="194421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302250" y="3700293"/>
            <a:ext cx="1152128" cy="115212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3279507" y="3700293"/>
            <a:ext cx="3096344" cy="115212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Line 18"/>
          <p:cNvSpPr txBox="1">
            <a:spLocks noChangeShapeType="1"/>
          </p:cNvSpPr>
          <p:nvPr/>
        </p:nvSpPr>
        <p:spPr bwMode="auto">
          <a:xfrm>
            <a:off x="2960454" y="4852421"/>
            <a:ext cx="1457795" cy="12545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>
            <a:normAutofit fontScale="25000" lnSpcReduction="2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endParaRPr lang="en-US" dirty="0" smtClean="0"/>
          </a:p>
          <a:p>
            <a:pPr marL="0" indent="0">
              <a:buFont typeface="Wingdings 2"/>
              <a:buNone/>
            </a:pPr>
            <a:endParaRPr lang="ru-RU" sz="24000" dirty="0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flipV="1">
            <a:off x="3279507" y="3429001"/>
            <a:ext cx="2080553" cy="33448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899592" y="2636912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2987824" y="2681592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2123728" y="476672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867781" y="1547500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2707806" y="1547500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1943708" y="2681592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7668344" y="268159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5916494" y="2701642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6419516" y="476672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7092280" y="1732166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40" name="Line 18"/>
          <p:cNvSpPr txBox="1">
            <a:spLocks noChangeShapeType="1"/>
          </p:cNvSpPr>
          <p:nvPr/>
        </p:nvSpPr>
        <p:spPr bwMode="auto">
          <a:xfrm>
            <a:off x="4470491" y="4852421"/>
            <a:ext cx="1292494" cy="1410150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>
            <a:normAutofit fontScale="25000" lnSpcReduction="2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endParaRPr lang="en-US" dirty="0" smtClean="0"/>
          </a:p>
          <a:p>
            <a:pPr marL="0" indent="0">
              <a:buFont typeface="Wingdings 2"/>
              <a:buNone/>
            </a:pPr>
            <a:endParaRPr lang="ru-RU" sz="24000" dirty="0"/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 flipV="1">
            <a:off x="3279507" y="4852421"/>
            <a:ext cx="3096344" cy="18169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3302250" y="3700293"/>
            <a:ext cx="8098" cy="29690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6419516" y="4864966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58" name="TextBox 57"/>
          <p:cNvSpPr txBox="1"/>
          <p:nvPr/>
        </p:nvSpPr>
        <p:spPr>
          <a:xfrm>
            <a:off x="3205210" y="3349156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59" name="TextBox 58"/>
          <p:cNvSpPr txBox="1"/>
          <p:nvPr/>
        </p:nvSpPr>
        <p:spPr>
          <a:xfrm>
            <a:off x="4470491" y="5049632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60" name="TextBox 59"/>
          <p:cNvSpPr txBox="1"/>
          <p:nvPr/>
        </p:nvSpPr>
        <p:spPr>
          <a:xfrm>
            <a:off x="2861055" y="4864926"/>
            <a:ext cx="505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61" name="TextBox 60"/>
          <p:cNvSpPr txBox="1"/>
          <p:nvPr/>
        </p:nvSpPr>
        <p:spPr>
          <a:xfrm>
            <a:off x="5315607" y="5418964"/>
            <a:ext cx="402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  <a:r>
              <a:rPr lang="en-US" baseline="-25000" dirty="0"/>
              <a:t>1</a:t>
            </a:r>
            <a:endParaRPr lang="ru-RU" dirty="0"/>
          </a:p>
          <a:p>
            <a:endParaRPr lang="ru-RU" dirty="0"/>
          </a:p>
        </p:txBody>
      </p:sp>
      <p:sp>
        <p:nvSpPr>
          <p:cNvPr id="62" name="TextBox 61"/>
          <p:cNvSpPr txBox="1"/>
          <p:nvPr/>
        </p:nvSpPr>
        <p:spPr>
          <a:xfrm>
            <a:off x="4509812" y="3907025"/>
            <a:ext cx="5819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63" name="TextBox 62"/>
          <p:cNvSpPr txBox="1"/>
          <p:nvPr/>
        </p:nvSpPr>
        <p:spPr>
          <a:xfrm>
            <a:off x="1943708" y="1916832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</a:t>
            </a:r>
            <a:endParaRPr lang="ru-RU" dirty="0"/>
          </a:p>
        </p:txBody>
      </p:sp>
      <p:sp>
        <p:nvSpPr>
          <p:cNvPr id="64" name="TextBox 63"/>
          <p:cNvSpPr txBox="1"/>
          <p:nvPr/>
        </p:nvSpPr>
        <p:spPr>
          <a:xfrm>
            <a:off x="2953377" y="6404522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</a:t>
            </a:r>
            <a:endParaRPr lang="ru-RU" dirty="0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1943708" y="2492896"/>
            <a:ext cx="1800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123728" y="2492896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2402311" y="1916831"/>
            <a:ext cx="56765" cy="138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flipV="1">
            <a:off x="2430693" y="1824498"/>
            <a:ext cx="134549" cy="923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>
            <a:off x="1308009" y="1778332"/>
            <a:ext cx="216024" cy="92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 flipV="1">
            <a:off x="1416021" y="1870664"/>
            <a:ext cx="108012" cy="1154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6084168" y="2420888"/>
            <a:ext cx="2916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>
            <a:off x="6375851" y="2420888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 flipH="1">
            <a:off x="6876256" y="1732166"/>
            <a:ext cx="144016" cy="92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>
            <a:off x="6876256" y="1824498"/>
            <a:ext cx="144016" cy="1615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>
            <a:off x="3302250" y="4725144"/>
            <a:ext cx="2254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>
            <a:off x="3527734" y="4725144"/>
            <a:ext cx="0" cy="1398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>
            <a:off x="4740201" y="4483414"/>
            <a:ext cx="131275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 flipV="1">
            <a:off x="4896295" y="4331028"/>
            <a:ext cx="159679" cy="2327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/>
          <p:nvPr/>
        </p:nvCxnSpPr>
        <p:spPr>
          <a:xfrm flipV="1">
            <a:off x="4976134" y="5326631"/>
            <a:ext cx="140604" cy="923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>
          <a:xfrm>
            <a:off x="5116738" y="5326631"/>
            <a:ext cx="198869" cy="2308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Объект 96"/>
          <p:cNvSpPr>
            <a:spLocks noGrp="1"/>
          </p:cNvSpPr>
          <p:nvPr>
            <p:ph idx="1"/>
          </p:nvPr>
        </p:nvSpPr>
        <p:spPr>
          <a:xfrm>
            <a:off x="625401" y="507082"/>
            <a:ext cx="8229600" cy="6266772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5967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4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6" dur="500"/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24" grpId="0" animBg="1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 animBg="1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9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9600" dirty="0" smtClean="0"/>
              <a:t>           </a:t>
            </a:r>
            <a:br>
              <a:rPr lang="ru-RU" sz="9600" dirty="0" smtClean="0"/>
            </a:br>
            <a:r>
              <a:rPr lang="ru-RU" sz="9600" dirty="0"/>
              <a:t> </a:t>
            </a:r>
            <a:r>
              <a:rPr lang="ru-RU" sz="9600" dirty="0" smtClean="0"/>
              <a:t>        </a:t>
            </a:r>
            <a:br>
              <a:rPr lang="ru-RU" sz="9600" dirty="0" smtClean="0"/>
            </a:br>
            <a:r>
              <a:rPr lang="ru-RU" sz="9600" dirty="0"/>
              <a:t> </a:t>
            </a:r>
            <a:r>
              <a:rPr lang="ru-RU" sz="9600" dirty="0" smtClean="0"/>
              <a:t>          </a:t>
            </a:r>
            <a:r>
              <a:rPr lang="ru-RU" sz="7300" dirty="0" smtClean="0"/>
              <a:t>Вывод</a:t>
            </a:r>
            <a:r>
              <a:rPr lang="ru-RU" sz="9600" dirty="0" smtClean="0"/>
              <a:t>		</a:t>
            </a:r>
            <a:r>
              <a:rPr lang="ru-RU" dirty="0" smtClean="0"/>
              <a:t>		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916832"/>
            <a:ext cx="8229600" cy="43891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dirty="0" smtClean="0">
                <a:solidFill>
                  <a:srgbClr val="FF0000"/>
                </a:solidFill>
              </a:rPr>
              <a:t>Высоты треугольника пересекаются в одной точке.</a:t>
            </a:r>
          </a:p>
          <a:p>
            <a:pPr marL="0" indent="0" algn="ctr">
              <a:buNone/>
            </a:pPr>
            <a:r>
              <a:rPr lang="ru-RU" sz="4400" dirty="0" smtClean="0">
                <a:solidFill>
                  <a:srgbClr val="0070C0"/>
                </a:solidFill>
              </a:rPr>
              <a:t>Точку пересечения высот называют ортоцентром треугольника.</a:t>
            </a:r>
            <a:endParaRPr lang="ru-RU" sz="4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972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7039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6000" dirty="0" smtClean="0">
              <a:solidFill>
                <a:srgbClr val="00B0F0"/>
              </a:solidFill>
            </a:endParaRPr>
          </a:p>
          <a:p>
            <a:pPr marL="0" indent="0" algn="ctr">
              <a:buNone/>
            </a:pPr>
            <a:r>
              <a:rPr lang="ru-RU" sz="6000" dirty="0" smtClean="0">
                <a:solidFill>
                  <a:srgbClr val="00B0F0"/>
                </a:solidFill>
              </a:rPr>
              <a:t>Медианы треугольника</a:t>
            </a:r>
            <a:endParaRPr lang="ru-RU" sz="6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956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229600" cy="633670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825378" y="404664"/>
            <a:ext cx="2088232" cy="2304256"/>
          </a:xfrm>
          <a:prstGeom prst="triangle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ый треугольник 6"/>
          <p:cNvSpPr/>
          <p:nvPr/>
        </p:nvSpPr>
        <p:spPr>
          <a:xfrm>
            <a:off x="5652120" y="404664"/>
            <a:ext cx="1800200" cy="2304256"/>
          </a:xfrm>
          <a:prstGeom prst="rtTriangle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9" name="Прямая соединительная линия 8"/>
          <p:cNvCxnSpPr>
            <a:stCxn id="6" idx="2"/>
            <a:endCxn id="6" idx="5"/>
          </p:cNvCxnSpPr>
          <p:nvPr/>
        </p:nvCxnSpPr>
        <p:spPr>
          <a:xfrm flipV="1">
            <a:off x="825378" y="1556792"/>
            <a:ext cx="1566174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6" idx="0"/>
            <a:endCxn id="6" idx="3"/>
          </p:cNvCxnSpPr>
          <p:nvPr/>
        </p:nvCxnSpPr>
        <p:spPr>
          <a:xfrm>
            <a:off x="1869494" y="404664"/>
            <a:ext cx="0" cy="2304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6" idx="4"/>
            <a:endCxn id="6" idx="1"/>
          </p:cNvCxnSpPr>
          <p:nvPr/>
        </p:nvCxnSpPr>
        <p:spPr>
          <a:xfrm flipH="1" flipV="1">
            <a:off x="1347436" y="1556792"/>
            <a:ext cx="1566174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7" idx="2"/>
            <a:endCxn id="7" idx="5"/>
          </p:cNvCxnSpPr>
          <p:nvPr/>
        </p:nvCxnSpPr>
        <p:spPr>
          <a:xfrm flipV="1">
            <a:off x="5652120" y="1556792"/>
            <a:ext cx="900100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7" idx="4"/>
            <a:endCxn id="7" idx="1"/>
          </p:cNvCxnSpPr>
          <p:nvPr/>
        </p:nvCxnSpPr>
        <p:spPr>
          <a:xfrm flipH="1" flipV="1">
            <a:off x="5652120" y="1556792"/>
            <a:ext cx="1800200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7" idx="0"/>
            <a:endCxn id="7" idx="3"/>
          </p:cNvCxnSpPr>
          <p:nvPr/>
        </p:nvCxnSpPr>
        <p:spPr>
          <a:xfrm>
            <a:off x="5652120" y="404664"/>
            <a:ext cx="900100" cy="2304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913610" y="5733256"/>
            <a:ext cx="194642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869494" y="4437112"/>
            <a:ext cx="1044116" cy="129614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1869494" y="4437112"/>
            <a:ext cx="2990538" cy="129614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2913610" y="4941168"/>
            <a:ext cx="451153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H="1" flipV="1">
            <a:off x="2391552" y="5085184"/>
            <a:ext cx="246848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1869494" y="4437112"/>
            <a:ext cx="1910418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825378" y="2708920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2913610" y="2708920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1869494" y="404664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40" name="TextBox 39"/>
          <p:cNvSpPr txBox="1"/>
          <p:nvPr/>
        </p:nvSpPr>
        <p:spPr>
          <a:xfrm>
            <a:off x="1869494" y="2708920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41" name="TextBox 40"/>
          <p:cNvSpPr txBox="1"/>
          <p:nvPr/>
        </p:nvSpPr>
        <p:spPr>
          <a:xfrm>
            <a:off x="2483917" y="1222948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1869494" y="1592280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</a:t>
            </a:r>
            <a:endParaRPr lang="ru-RU" dirty="0"/>
          </a:p>
        </p:txBody>
      </p:sp>
      <p:sp>
        <p:nvSpPr>
          <p:cNvPr id="43" name="TextBox 42"/>
          <p:cNvSpPr txBox="1"/>
          <p:nvPr/>
        </p:nvSpPr>
        <p:spPr>
          <a:xfrm>
            <a:off x="1073170" y="1222948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44" name="TextBox 43"/>
          <p:cNvSpPr txBox="1"/>
          <p:nvPr/>
        </p:nvSpPr>
        <p:spPr>
          <a:xfrm>
            <a:off x="7452320" y="2708920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45" name="TextBox 44"/>
          <p:cNvSpPr txBox="1"/>
          <p:nvPr/>
        </p:nvSpPr>
        <p:spPr>
          <a:xfrm>
            <a:off x="5724128" y="2708920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46" name="TextBox 45"/>
          <p:cNvSpPr txBox="1"/>
          <p:nvPr/>
        </p:nvSpPr>
        <p:spPr>
          <a:xfrm>
            <a:off x="5740322" y="219998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47" name="TextBox 46"/>
          <p:cNvSpPr txBox="1"/>
          <p:nvPr/>
        </p:nvSpPr>
        <p:spPr>
          <a:xfrm>
            <a:off x="5148064" y="1231140"/>
            <a:ext cx="4818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50" name="TextBox 49"/>
          <p:cNvSpPr txBox="1"/>
          <p:nvPr/>
        </p:nvSpPr>
        <p:spPr>
          <a:xfrm>
            <a:off x="6552220" y="2708920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51" name="TextBox 50"/>
          <p:cNvSpPr txBox="1"/>
          <p:nvPr/>
        </p:nvSpPr>
        <p:spPr>
          <a:xfrm>
            <a:off x="6552220" y="1095610"/>
            <a:ext cx="612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52" name="TextBox 51"/>
          <p:cNvSpPr txBox="1"/>
          <p:nvPr/>
        </p:nvSpPr>
        <p:spPr>
          <a:xfrm>
            <a:off x="5891802" y="1600472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ru-RU" dirty="0"/>
          </a:p>
        </p:txBody>
      </p:sp>
      <p:sp>
        <p:nvSpPr>
          <p:cNvPr id="53" name="TextBox 52"/>
          <p:cNvSpPr txBox="1"/>
          <p:nvPr/>
        </p:nvSpPr>
        <p:spPr>
          <a:xfrm>
            <a:off x="4860032" y="5733256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54" name="TextBox 53"/>
          <p:cNvSpPr txBox="1"/>
          <p:nvPr/>
        </p:nvSpPr>
        <p:spPr>
          <a:xfrm>
            <a:off x="1623585" y="4437112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55" name="TextBox 54"/>
          <p:cNvSpPr txBox="1"/>
          <p:nvPr/>
        </p:nvSpPr>
        <p:spPr>
          <a:xfrm>
            <a:off x="2913610" y="5733256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56" name="TextBox 55"/>
          <p:cNvSpPr txBox="1"/>
          <p:nvPr/>
        </p:nvSpPr>
        <p:spPr>
          <a:xfrm>
            <a:off x="3261051" y="4621778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57" name="TextBox 56"/>
          <p:cNvSpPr txBox="1"/>
          <p:nvPr/>
        </p:nvSpPr>
        <p:spPr>
          <a:xfrm>
            <a:off x="3779912" y="5733256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58" name="TextBox 57"/>
          <p:cNvSpPr txBox="1"/>
          <p:nvPr/>
        </p:nvSpPr>
        <p:spPr>
          <a:xfrm>
            <a:off x="2023464" y="5085184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59" name="TextBox 58"/>
          <p:cNvSpPr txBox="1"/>
          <p:nvPr/>
        </p:nvSpPr>
        <p:spPr>
          <a:xfrm>
            <a:off x="3139186" y="5409220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</a:t>
            </a:r>
            <a:endParaRPr lang="ru-RU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252932" y="2492896"/>
            <a:ext cx="0" cy="4006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258477" y="2492896"/>
            <a:ext cx="0" cy="4006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2483917" y="1785138"/>
            <a:ext cx="194124" cy="184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2580979" y="1961612"/>
            <a:ext cx="243724" cy="1712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2037168" y="773996"/>
            <a:ext cx="225382" cy="2067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V="1">
            <a:off x="2066022" y="980728"/>
            <a:ext cx="325530" cy="2422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олилиния 31"/>
          <p:cNvSpPr/>
          <p:nvPr/>
        </p:nvSpPr>
        <p:spPr>
          <a:xfrm>
            <a:off x="791048" y="2033516"/>
            <a:ext cx="410934" cy="341194"/>
          </a:xfrm>
          <a:custGeom>
            <a:avLst/>
            <a:gdLst>
              <a:gd name="connsiteX0" fmla="*/ 341716 w 410934"/>
              <a:gd name="connsiteY0" fmla="*/ 341194 h 341194"/>
              <a:gd name="connsiteX1" fmla="*/ 522 w 410934"/>
              <a:gd name="connsiteY1" fmla="*/ 177421 h 341194"/>
              <a:gd name="connsiteX2" fmla="*/ 409955 w 410934"/>
              <a:gd name="connsiteY2" fmla="*/ 218365 h 341194"/>
              <a:gd name="connsiteX3" fmla="*/ 123352 w 410934"/>
              <a:gd name="connsiteY3" fmla="*/ 0 h 341194"/>
              <a:gd name="connsiteX4" fmla="*/ 123352 w 410934"/>
              <a:gd name="connsiteY4" fmla="*/ 0 h 341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0934" h="341194">
                <a:moveTo>
                  <a:pt x="341716" y="341194"/>
                </a:moveTo>
                <a:cubicBezTo>
                  <a:pt x="165432" y="269543"/>
                  <a:pt x="-10851" y="197892"/>
                  <a:pt x="522" y="177421"/>
                </a:cubicBezTo>
                <a:cubicBezTo>
                  <a:pt x="11895" y="156950"/>
                  <a:pt x="389483" y="247935"/>
                  <a:pt x="409955" y="218365"/>
                </a:cubicBezTo>
                <a:cubicBezTo>
                  <a:pt x="430427" y="188795"/>
                  <a:pt x="123352" y="0"/>
                  <a:pt x="123352" y="0"/>
                </a:cubicBezTo>
                <a:lnTo>
                  <a:pt x="123352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олилиния 33"/>
          <p:cNvSpPr/>
          <p:nvPr/>
        </p:nvSpPr>
        <p:spPr>
          <a:xfrm>
            <a:off x="1253619" y="968991"/>
            <a:ext cx="438703" cy="327546"/>
          </a:xfrm>
          <a:custGeom>
            <a:avLst/>
            <a:gdLst>
              <a:gd name="connsiteX0" fmla="*/ 329521 w 438703"/>
              <a:gd name="connsiteY0" fmla="*/ 327546 h 327546"/>
              <a:gd name="connsiteX1" fmla="*/ 42918 w 438703"/>
              <a:gd name="connsiteY1" fmla="*/ 218364 h 327546"/>
              <a:gd name="connsiteX2" fmla="*/ 42918 w 438703"/>
              <a:gd name="connsiteY2" fmla="*/ 204716 h 327546"/>
              <a:gd name="connsiteX3" fmla="*/ 438703 w 438703"/>
              <a:gd name="connsiteY3" fmla="*/ 191069 h 327546"/>
              <a:gd name="connsiteX4" fmla="*/ 438703 w 438703"/>
              <a:gd name="connsiteY4" fmla="*/ 191069 h 327546"/>
              <a:gd name="connsiteX5" fmla="*/ 165748 w 438703"/>
              <a:gd name="connsiteY5" fmla="*/ 0 h 327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8703" h="327546">
                <a:moveTo>
                  <a:pt x="329521" y="327546"/>
                </a:moveTo>
                <a:lnTo>
                  <a:pt x="42918" y="218364"/>
                </a:lnTo>
                <a:cubicBezTo>
                  <a:pt x="-4849" y="197892"/>
                  <a:pt x="-23046" y="209265"/>
                  <a:pt x="42918" y="204716"/>
                </a:cubicBezTo>
                <a:cubicBezTo>
                  <a:pt x="108882" y="200167"/>
                  <a:pt x="438703" y="191069"/>
                  <a:pt x="438703" y="191069"/>
                </a:cubicBezTo>
                <a:lnTo>
                  <a:pt x="438703" y="191069"/>
                </a:lnTo>
                <a:lnTo>
                  <a:pt x="165748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6102170" y="2622389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6922834" y="2585229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flipV="1">
            <a:off x="6955544" y="2121194"/>
            <a:ext cx="241454" cy="1568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flipV="1">
            <a:off x="7075234" y="2199634"/>
            <a:ext cx="241454" cy="1568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 flipV="1">
            <a:off x="6254158" y="1218097"/>
            <a:ext cx="241454" cy="1568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 flipV="1">
            <a:off x="6102170" y="1076280"/>
            <a:ext cx="241454" cy="1568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flipV="1">
            <a:off x="5476454" y="980728"/>
            <a:ext cx="351332" cy="117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V="1">
            <a:off x="5476646" y="1144865"/>
            <a:ext cx="351332" cy="117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flipV="1">
            <a:off x="5483142" y="1297265"/>
            <a:ext cx="351332" cy="117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V="1">
            <a:off x="5483142" y="1947008"/>
            <a:ext cx="351332" cy="117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 flipV="1">
            <a:off x="5483142" y="2091917"/>
            <a:ext cx="351332" cy="117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 flipV="1">
            <a:off x="5483142" y="2224655"/>
            <a:ext cx="351332" cy="117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3443018" y="5628367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4283968" y="5604195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 flipV="1">
            <a:off x="3538458" y="5121974"/>
            <a:ext cx="241454" cy="1568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flipV="1">
            <a:off x="3610459" y="5180333"/>
            <a:ext cx="241454" cy="1568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 flipV="1">
            <a:off x="2703976" y="4728004"/>
            <a:ext cx="241454" cy="1568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 flipV="1">
            <a:off x="2839830" y="4806444"/>
            <a:ext cx="241454" cy="1568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 flipV="1">
            <a:off x="2037168" y="4728004"/>
            <a:ext cx="167674" cy="78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 flipV="1">
            <a:off x="2105731" y="4767224"/>
            <a:ext cx="167674" cy="78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 flipV="1">
            <a:off x="2149859" y="4840233"/>
            <a:ext cx="167674" cy="78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/>
          <p:nvPr/>
        </p:nvCxnSpPr>
        <p:spPr>
          <a:xfrm flipV="1">
            <a:off x="2494368" y="5258772"/>
            <a:ext cx="167674" cy="78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 flipV="1">
            <a:off x="2536302" y="5376824"/>
            <a:ext cx="167674" cy="78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 flipV="1">
            <a:off x="2594204" y="5450784"/>
            <a:ext cx="167674" cy="78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5629917" y="2492896"/>
            <a:ext cx="1978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5827786" y="2492896"/>
            <a:ext cx="0" cy="2003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4618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4" fill="hold">
                      <p:stCondLst>
                        <p:cond delay="indefinite"/>
                      </p:stCondLst>
                      <p:childTnLst>
                        <p:par>
                          <p:cTn id="345" fill="hold">
                            <p:stCondLst>
                              <p:cond delay="0"/>
                            </p:stCondLst>
                            <p:childTnLst>
                              <p:par>
                                <p:cTn id="3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32" grpId="0" animBg="1"/>
      <p:bldP spid="3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ВЫВОД: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 smtClean="0">
                <a:solidFill>
                  <a:srgbClr val="FF0000"/>
                </a:solidFill>
              </a:rPr>
              <a:t>Медианы треугольника пересекаются в одной точке и делятся ей в отношении 2:1 считая от вершины.</a:t>
            </a:r>
          </a:p>
          <a:p>
            <a:pPr marL="0" indent="0" algn="ctr">
              <a:buNone/>
            </a:pPr>
            <a:r>
              <a:rPr lang="ru-RU" sz="3600" dirty="0" smtClean="0">
                <a:solidFill>
                  <a:srgbClr val="0070C0"/>
                </a:solidFill>
              </a:rPr>
              <a:t>Точку пересечения медиан называют центром масс.</a:t>
            </a:r>
            <a:endParaRPr lang="ru-RU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208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36104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Задача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1268760"/>
                <a:ext cx="8856984" cy="505584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endParaRPr lang="en-US" sz="3600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ctr">
                  <a:buNone/>
                </a:pPr>
                <a:r>
                  <a:rPr lang="ru-RU" sz="3600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Биссектрисы углов А и С треугольника АВС пересекаются в точке М. Найдите угол АВМ, если </a:t>
                </a:r>
                <a14:m>
                  <m:oMath xmlns:m="http://schemas.openxmlformats.org/officeDocument/2006/math">
                    <m:r>
                      <a:rPr lang="ru-RU" sz="3600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∠</m:t>
                    </m:r>
                    <m:r>
                      <a:rPr lang="en-US" sz="3600" b="0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𝑀𝐴𝐶</m:t>
                    </m:r>
                    <m:r>
                      <a:rPr lang="en-US" sz="3600" b="0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=30°, ∠</m:t>
                    </m:r>
                    <m:r>
                      <a:rPr lang="en-US" sz="3600" b="0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𝑀𝐶𝐴</m:t>
                    </m:r>
                    <m:r>
                      <a:rPr lang="en-US" sz="3600" b="0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=20°</m:t>
                    </m:r>
                  </m:oMath>
                </a14:m>
                <a:endParaRPr lang="ru-RU" sz="3600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1268760"/>
                <a:ext cx="8856984" cy="5055840"/>
              </a:xfrm>
              <a:blipFill rotWithShape="1">
                <a:blip r:embed="rId2"/>
                <a:stretch>
                  <a:fillRect l="-1652" r="-30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58819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404664"/>
                <a:ext cx="8435280" cy="5919936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				</a:t>
                </a:r>
                <a:r>
                  <a:rPr lang="ru-RU" sz="2400" dirty="0" smtClean="0"/>
                  <a:t>Дано:</a:t>
                </a:r>
                <a:endParaRPr lang="en-US" sz="2400" dirty="0" smtClean="0"/>
              </a:p>
              <a:p>
                <a:pPr marL="0" indent="0">
                  <a:buNone/>
                </a:pPr>
                <a:r>
                  <a:rPr lang="en-US" sz="2400" dirty="0">
                    <a:ea typeface="Cambria Math"/>
                  </a:rPr>
                  <a:t>	</a:t>
                </a:r>
                <a:r>
                  <a:rPr lang="en-US" sz="2400" dirty="0" smtClean="0">
                    <a:ea typeface="Cambria Math"/>
                  </a:rPr>
                  <a:t>			</a:t>
                </a:r>
                <a14:m>
                  <m:oMath xmlns:m="http://schemas.openxmlformats.org/officeDocument/2006/math">
                    <m:r>
                      <a:rPr lang="ru-RU" sz="2400" i="1" smtClean="0"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𝐴𝐵𝐶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, ∠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𝑀𝐴𝐶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=30°, </m:t>
                    </m:r>
                  </m:oMath>
                </a14:m>
                <a:endParaRPr lang="en-US" sz="2400" b="0" i="1" dirty="0" smtClean="0">
                  <a:latin typeface="Cambria Math"/>
                  <a:ea typeface="Cambria Math"/>
                </a:endParaRPr>
              </a:p>
              <a:p>
                <a:pPr marL="0" indent="0">
                  <a:buNone/>
                </a:pPr>
                <a:r>
                  <a:rPr lang="en-US" sz="2400" b="0" dirty="0" smtClean="0">
                    <a:ea typeface="Cambria Math"/>
                  </a:rPr>
                  <a:t>   				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  <a:ea typeface="Cambria Math"/>
                      </a:rPr>
                      <m:t> ∠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𝑀𝐶𝐴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=20°</m:t>
                    </m:r>
                    <m:r>
                      <a:rPr lang="en-US" sz="2400" b="0" i="0" smtClean="0">
                        <a:latin typeface="Cambria Math"/>
                        <a:ea typeface="Cambria Math"/>
                      </a:rPr>
                      <m:t>.</m:t>
                    </m:r>
                  </m:oMath>
                </a14:m>
                <a:endParaRPr lang="en-US" sz="2400" b="0" dirty="0" smtClean="0">
                  <a:ea typeface="Cambria Math"/>
                </a:endParaRPr>
              </a:p>
              <a:p>
                <a:pPr marL="0" indent="0">
                  <a:buNone/>
                </a:pPr>
                <a:r>
                  <a:rPr lang="en-US" sz="2400" dirty="0" smtClean="0"/>
                  <a:t>				</a:t>
                </a:r>
                <a:r>
                  <a:rPr lang="ru-RU" sz="2400" dirty="0" smtClean="0"/>
                  <a:t>Найти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ea typeface="Cambria Math"/>
                      </a:rPr>
                      <m:t> ∠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𝐴𝐵𝑀</m:t>
                    </m:r>
                  </m:oMath>
                </a14:m>
                <a:endParaRPr lang="en-US" sz="2400" dirty="0" smtClean="0"/>
              </a:p>
              <a:p>
                <a:pPr marL="0" indent="0">
                  <a:buNone/>
                </a:pPr>
                <a:r>
                  <a:rPr lang="en-US" dirty="0" smtClean="0"/>
                  <a:t>				</a:t>
                </a:r>
                <a:r>
                  <a:rPr lang="ru-RU" dirty="0" smtClean="0"/>
                  <a:t>Решение:</a:t>
                </a:r>
              </a:p>
              <a:p>
                <a:pPr marL="0" indent="0">
                  <a:buNone/>
                </a:pPr>
                <a:r>
                  <a:rPr lang="ru-RU" sz="2400" dirty="0" smtClean="0"/>
                  <a:t>1.Биссектрисы треугольника пересекаются в одной точке, следовательно луч ВМ является биссектрисой угла АВС, то есть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ea typeface="Cambria Math"/>
                      </a:rPr>
                      <m:t>∠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𝐴𝐵𝑀</m:t>
                    </m:r>
                    <m:r>
                      <a:rPr lang="ru-RU" sz="2400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ru-RU" sz="24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ru-RU" sz="2400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ru-RU" sz="24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  <m:r>
                      <a:rPr lang="ru-RU" sz="2400" b="0" i="1" smtClean="0">
                        <a:latin typeface="Cambria Math"/>
                        <a:ea typeface="Cambria Math"/>
                      </a:rPr>
                      <m:t>∠АВС.</m:t>
                    </m:r>
                  </m:oMath>
                </a14:m>
                <a:endParaRPr lang="ru-RU" sz="2400" b="0" dirty="0" smtClean="0">
                  <a:ea typeface="Cambria Math"/>
                </a:endParaRPr>
              </a:p>
              <a:p>
                <a:pPr marL="0" indent="0">
                  <a:buNone/>
                </a:pPr>
                <a:r>
                  <a:rPr lang="ru-RU" sz="2400" dirty="0" smtClean="0"/>
                  <a:t>2.По условию задачи лучи АМ и СМ биссектрисы углов А и С, поэтому </a:t>
                </a:r>
                <a14:m>
                  <m:oMath xmlns:m="http://schemas.openxmlformats.org/officeDocument/2006/math">
                    <m:r>
                      <a:rPr lang="ru-RU" sz="2400" i="1" smtClean="0">
                        <a:latin typeface="Cambria Math"/>
                        <a:ea typeface="Cambria Math"/>
                      </a:rPr>
                      <m:t>∠</m:t>
                    </m:r>
                    <m:r>
                      <a:rPr lang="ru-RU" sz="2400" b="0" i="1" smtClean="0">
                        <a:latin typeface="Cambria Math"/>
                        <a:ea typeface="Cambria Math"/>
                      </a:rPr>
                      <m:t>А=2∙∠МАС=60°, ∠С=2∙∠МСА=40°. </m:t>
                    </m:r>
                  </m:oMath>
                </a14:m>
                <a:r>
                  <a:rPr lang="ru-RU" sz="2400" dirty="0" smtClean="0"/>
                  <a:t>Следовательно </a:t>
                </a:r>
                <a14:m>
                  <m:oMath xmlns:m="http://schemas.openxmlformats.org/officeDocument/2006/math">
                    <m:r>
                      <a:rPr lang="ru-RU" sz="2400" i="1" smtClean="0">
                        <a:latin typeface="Cambria Math"/>
                        <a:ea typeface="Cambria Math"/>
                      </a:rPr>
                      <m:t>∠</m:t>
                    </m:r>
                    <m:r>
                      <a:rPr lang="ru-RU" sz="2400" b="0" i="1" smtClean="0">
                        <a:latin typeface="Cambria Math"/>
                        <a:ea typeface="Cambria Math"/>
                      </a:rPr>
                      <m:t>АВС=180°−60°−40°=80°</m:t>
                    </m:r>
                  </m:oMath>
                </a14:m>
                <a:r>
                  <a:rPr lang="ru-RU" sz="2400" dirty="0" smtClean="0"/>
                  <a:t>.</a:t>
                </a:r>
              </a:p>
              <a:p>
                <a:pPr marL="0" indent="0">
                  <a:buNone/>
                </a:pPr>
                <a:r>
                  <a:rPr lang="ru-RU" sz="2400" dirty="0" smtClean="0"/>
                  <a:t>3.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ea typeface="Cambria Math"/>
                      </a:rPr>
                      <m:t>∠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𝐴𝐵𝑀</m:t>
                    </m:r>
                    <m:r>
                      <a:rPr lang="ru-RU" sz="2400" i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ru-RU" sz="24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ru-RU" sz="2400" i="1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ru-RU" sz="2400" i="1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  <m:r>
                      <a:rPr lang="ru-RU" sz="2400" i="1">
                        <a:latin typeface="Cambria Math"/>
                        <a:ea typeface="Cambria Math"/>
                      </a:rPr>
                      <m:t>∠</m:t>
                    </m:r>
                    <m:r>
                      <a:rPr lang="ru-RU" sz="2400" b="0" i="1" smtClean="0">
                        <a:latin typeface="Cambria Math"/>
                        <a:ea typeface="Cambria Math"/>
                      </a:rPr>
                      <m:t>АВС=40</m:t>
                    </m:r>
                    <m:r>
                      <a:rPr lang="ru-RU" sz="2400" i="1">
                        <a:latin typeface="Cambria Math"/>
                        <a:ea typeface="Cambria Math"/>
                      </a:rPr>
                      <m:t>°</m:t>
                    </m:r>
                  </m:oMath>
                </a14:m>
                <a:r>
                  <a:rPr lang="ru-RU" sz="2400" dirty="0" smtClean="0"/>
                  <a:t>.</a:t>
                </a:r>
              </a:p>
              <a:p>
                <a:pPr marL="0" indent="0">
                  <a:buNone/>
                </a:pPr>
                <a:endParaRPr lang="ru-RU" sz="1800" dirty="0"/>
              </a:p>
              <a:p>
                <a:pPr marL="0" indent="0">
                  <a:buNone/>
                </a:pPr>
                <a:r>
                  <a:rPr lang="ru-RU" sz="1800" dirty="0" smtClean="0"/>
                  <a:t>				Ответ: </a:t>
                </a:r>
                <a14:m>
                  <m:oMath xmlns:m="http://schemas.openxmlformats.org/officeDocument/2006/math">
                    <m:r>
                      <a:rPr lang="ru-RU" sz="1800" i="1">
                        <a:latin typeface="Cambria Math"/>
                        <a:ea typeface="Cambria Math"/>
                      </a:rPr>
                      <m:t>40</m:t>
                    </m:r>
                    <m:r>
                      <a:rPr lang="ru-RU" sz="1800" i="1">
                        <a:latin typeface="Cambria Math"/>
                        <a:ea typeface="Cambria Math"/>
                      </a:rPr>
                      <m:t>°</m:t>
                    </m:r>
                  </m:oMath>
                </a14:m>
                <a:endParaRPr lang="en-US" sz="1800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404664"/>
                <a:ext cx="8435280" cy="5919936"/>
              </a:xfrm>
              <a:blipFill rotWithShape="1">
                <a:blip r:embed="rId2"/>
                <a:stretch>
                  <a:fillRect l="-1084" t="-1132" r="-72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Равнобедренный треугольник 3"/>
          <p:cNvSpPr/>
          <p:nvPr/>
        </p:nvSpPr>
        <p:spPr>
          <a:xfrm>
            <a:off x="539552" y="661667"/>
            <a:ext cx="2520280" cy="1615205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6" name="Прямая соединительная линия 5"/>
          <p:cNvCxnSpPr>
            <a:stCxn id="4" idx="2"/>
            <a:endCxn id="4" idx="5"/>
          </p:cNvCxnSpPr>
          <p:nvPr/>
        </p:nvCxnSpPr>
        <p:spPr>
          <a:xfrm flipV="1">
            <a:off x="539552" y="1469270"/>
            <a:ext cx="1890210" cy="8076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>
            <a:stCxn id="4" idx="4"/>
            <a:endCxn id="4" idx="1"/>
          </p:cNvCxnSpPr>
          <p:nvPr/>
        </p:nvCxnSpPr>
        <p:spPr>
          <a:xfrm flipH="1" flipV="1">
            <a:off x="1169622" y="1469270"/>
            <a:ext cx="1890210" cy="8076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>
            <a:stCxn id="4" idx="0"/>
          </p:cNvCxnSpPr>
          <p:nvPr/>
        </p:nvCxnSpPr>
        <p:spPr>
          <a:xfrm>
            <a:off x="1799692" y="661667"/>
            <a:ext cx="0" cy="16152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815338" y="1284604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2987824" y="2276872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539552" y="2276872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1820952" y="477001"/>
            <a:ext cx="293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2410341" y="1948556"/>
            <a:ext cx="558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867148" y="1948556"/>
            <a:ext cx="604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0403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04664"/>
            <a:ext cx="8435280" cy="59199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Медианой треугольника называется отрезок, соединяющий любую вершину треугольника с серединой противоположной стороны.</a:t>
            </a:r>
          </a:p>
          <a:p>
            <a:pPr marL="0" indent="0">
              <a:buNone/>
            </a:pPr>
            <a:r>
              <a:rPr lang="ru-RU" sz="30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Биссектрисой треугольника называется отрезок биссектрисы любого угла от вершины до пересечения с противоположной стороны.</a:t>
            </a:r>
          </a:p>
          <a:p>
            <a:pPr marL="0" indent="0">
              <a:buNone/>
            </a:pPr>
            <a:r>
              <a:rPr lang="ru-RU" sz="3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Высотой треугольника называется перпендикуляр, опущенный из любой вершины треугольника на противолежащую сторону или на ее продолжение.</a:t>
            </a:r>
          </a:p>
          <a:p>
            <a:pPr marL="0" indent="0">
              <a:buNone/>
            </a:pPr>
            <a:r>
              <a:rPr lang="ru-RU" sz="3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Серединным перпендикуляром к отрезку называется прямая, проходящая через середину данного отрезка и перпендикулярно к нему.</a:t>
            </a:r>
            <a:endParaRPr lang="ru-RU" sz="3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576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479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6000" dirty="0" smtClean="0">
              <a:solidFill>
                <a:srgbClr val="00B0F0"/>
              </a:solidFill>
            </a:endParaRPr>
          </a:p>
          <a:p>
            <a:pPr marL="0" indent="0" algn="ctr">
              <a:buNone/>
            </a:pPr>
            <a:r>
              <a:rPr lang="ru-RU" sz="6600" dirty="0" smtClean="0">
                <a:solidFill>
                  <a:srgbClr val="00B0F0"/>
                </a:solidFill>
              </a:rPr>
              <a:t>Серединный перпендикуляр</a:t>
            </a:r>
            <a:endParaRPr lang="ru-RU" sz="6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817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/>
          <p:cNvSpPr/>
          <p:nvPr/>
        </p:nvSpPr>
        <p:spPr>
          <a:xfrm>
            <a:off x="395536" y="836712"/>
            <a:ext cx="1872208" cy="1872208"/>
          </a:xfrm>
          <a:prstGeom prst="triangle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84264" y="2708920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0582" y="2044296"/>
            <a:ext cx="182116" cy="182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181052" y="2708920"/>
            <a:ext cx="302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475656" y="692696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endParaRPr lang="ru-RU" dirty="0"/>
          </a:p>
        </p:txBody>
      </p:sp>
      <p:sp>
        <p:nvSpPr>
          <p:cNvPr id="11" name="Line 18"/>
          <p:cNvSpPr>
            <a:spLocks noGrp="1" noChangeShapeType="1"/>
          </p:cNvSpPr>
          <p:nvPr>
            <p:ph idx="1"/>
          </p:nvPr>
        </p:nvSpPr>
        <p:spPr bwMode="auto">
          <a:xfrm>
            <a:off x="1331640" y="1772817"/>
            <a:ext cx="0" cy="1155640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8000" dirty="0" smtClean="0"/>
              <a:t>O</a:t>
            </a:r>
            <a:endParaRPr lang="en-US" sz="8000" dirty="0"/>
          </a:p>
          <a:p>
            <a:pPr marL="0" indent="0">
              <a:buNone/>
            </a:pPr>
            <a:endParaRPr lang="ru-RU" sz="24000" dirty="0"/>
          </a:p>
        </p:txBody>
      </p:sp>
      <p:sp>
        <p:nvSpPr>
          <p:cNvPr id="12" name="Line 18"/>
          <p:cNvSpPr>
            <a:spLocks noChangeShapeType="1"/>
          </p:cNvSpPr>
          <p:nvPr/>
        </p:nvSpPr>
        <p:spPr bwMode="auto">
          <a:xfrm>
            <a:off x="676297" y="1689536"/>
            <a:ext cx="861519" cy="536876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" name="Line 18"/>
          <p:cNvSpPr>
            <a:spLocks noChangeShapeType="1"/>
          </p:cNvSpPr>
          <p:nvPr/>
        </p:nvSpPr>
        <p:spPr bwMode="auto">
          <a:xfrm flipH="1">
            <a:off x="1107056" y="1630955"/>
            <a:ext cx="883787" cy="616553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Прямоугольный треугольник 7"/>
          <p:cNvSpPr/>
          <p:nvPr/>
        </p:nvSpPr>
        <p:spPr>
          <a:xfrm>
            <a:off x="5220072" y="692696"/>
            <a:ext cx="1728192" cy="2200890"/>
          </a:xfrm>
          <a:prstGeom prst="rtTriangle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6948264" y="289358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4829485" y="508030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5076750" y="2881041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18" name="Line 18"/>
          <p:cNvSpPr txBox="1">
            <a:spLocks noChangeShapeType="1"/>
          </p:cNvSpPr>
          <p:nvPr/>
        </p:nvSpPr>
        <p:spPr bwMode="auto">
          <a:xfrm>
            <a:off x="6104961" y="1281920"/>
            <a:ext cx="0" cy="1931176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>
            <a:normAutofit fontScale="25000" lnSpcReduction="2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endParaRPr lang="en-US" dirty="0" smtClean="0"/>
          </a:p>
          <a:p>
            <a:pPr marL="0" indent="0">
              <a:buFont typeface="Wingdings 2"/>
              <a:buNone/>
            </a:pPr>
            <a:r>
              <a:rPr lang="en-US" sz="8000" dirty="0" smtClean="0"/>
              <a:t>O</a:t>
            </a:r>
          </a:p>
          <a:p>
            <a:pPr marL="0" indent="0">
              <a:buFont typeface="Wingdings 2"/>
              <a:buNone/>
            </a:pPr>
            <a:endParaRPr lang="ru-RU" sz="24000" dirty="0"/>
          </a:p>
        </p:txBody>
      </p:sp>
      <p:sp>
        <p:nvSpPr>
          <p:cNvPr id="19" name="Line 18"/>
          <p:cNvSpPr txBox="1">
            <a:spLocks noChangeShapeType="1"/>
          </p:cNvSpPr>
          <p:nvPr/>
        </p:nvSpPr>
        <p:spPr bwMode="auto">
          <a:xfrm>
            <a:off x="4986412" y="1804002"/>
            <a:ext cx="1457795" cy="12545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>
            <a:normAutofit fontScale="25000" lnSpcReduction="2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endParaRPr lang="en-US" dirty="0" smtClean="0"/>
          </a:p>
          <a:p>
            <a:pPr marL="0" indent="0">
              <a:buFont typeface="Wingdings 2"/>
              <a:buNone/>
            </a:pPr>
            <a:endParaRPr lang="ru-RU" sz="24000" dirty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899592" y="2564904"/>
            <a:ext cx="0" cy="3286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643330" y="2564904"/>
            <a:ext cx="0" cy="3286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1811004" y="2044296"/>
            <a:ext cx="274943" cy="1821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V="1">
            <a:off x="1948475" y="2247508"/>
            <a:ext cx="232577" cy="1013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V="1">
            <a:off x="1422698" y="1124744"/>
            <a:ext cx="220632" cy="157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" name="Прямая соединительная линия 1024"/>
          <p:cNvCxnSpPr/>
          <p:nvPr/>
        </p:nvCxnSpPr>
        <p:spPr>
          <a:xfrm flipV="1">
            <a:off x="1475656" y="1281920"/>
            <a:ext cx="335348" cy="2028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1" name="Прямая соединительная линия 1030"/>
          <p:cNvCxnSpPr/>
          <p:nvPr/>
        </p:nvCxnSpPr>
        <p:spPr>
          <a:xfrm>
            <a:off x="5715309" y="2706537"/>
            <a:ext cx="0" cy="3490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3" name="Прямая соединительная линия 1032"/>
          <p:cNvCxnSpPr/>
          <p:nvPr/>
        </p:nvCxnSpPr>
        <p:spPr>
          <a:xfrm>
            <a:off x="6444207" y="2708920"/>
            <a:ext cx="0" cy="3567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5" name="Прямая соединительная линия 1034"/>
          <p:cNvCxnSpPr/>
          <p:nvPr/>
        </p:nvCxnSpPr>
        <p:spPr>
          <a:xfrm>
            <a:off x="5076750" y="1203332"/>
            <a:ext cx="3353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7" name="Прямая соединительная линия 1036"/>
          <p:cNvCxnSpPr/>
          <p:nvPr/>
        </p:nvCxnSpPr>
        <p:spPr>
          <a:xfrm>
            <a:off x="5076750" y="1484784"/>
            <a:ext cx="3353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9" name="Прямая соединительная линия 1038"/>
          <p:cNvCxnSpPr/>
          <p:nvPr/>
        </p:nvCxnSpPr>
        <p:spPr>
          <a:xfrm>
            <a:off x="5076750" y="2226412"/>
            <a:ext cx="3353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1" name="Прямая соединительная линия 1040"/>
          <p:cNvCxnSpPr/>
          <p:nvPr/>
        </p:nvCxnSpPr>
        <p:spPr>
          <a:xfrm>
            <a:off x="5076750" y="2564904"/>
            <a:ext cx="3353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3" name="Прямая соединительная линия 1042"/>
          <p:cNvCxnSpPr/>
          <p:nvPr/>
        </p:nvCxnSpPr>
        <p:spPr>
          <a:xfrm>
            <a:off x="2915816" y="4581128"/>
            <a:ext cx="1008112" cy="100811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5" name="Прямая соединительная линия 1044"/>
          <p:cNvCxnSpPr/>
          <p:nvPr/>
        </p:nvCxnSpPr>
        <p:spPr>
          <a:xfrm>
            <a:off x="3923928" y="5589240"/>
            <a:ext cx="216024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8" name="Прямая соединительная линия 1047"/>
          <p:cNvCxnSpPr/>
          <p:nvPr/>
        </p:nvCxnSpPr>
        <p:spPr>
          <a:xfrm>
            <a:off x="2915816" y="4581128"/>
            <a:ext cx="3189145" cy="1008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9" name="TextBox 1048"/>
          <p:cNvSpPr txBox="1"/>
          <p:nvPr/>
        </p:nvSpPr>
        <p:spPr>
          <a:xfrm>
            <a:off x="2575658" y="4396462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1050" name="TextBox 1049"/>
          <p:cNvSpPr txBox="1"/>
          <p:nvPr/>
        </p:nvSpPr>
        <p:spPr>
          <a:xfrm>
            <a:off x="6104961" y="5589128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1051" name="TextBox 1050"/>
          <p:cNvSpPr txBox="1"/>
          <p:nvPr/>
        </p:nvSpPr>
        <p:spPr>
          <a:xfrm>
            <a:off x="3923928" y="5773794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60" name="Line 18"/>
          <p:cNvSpPr txBox="1">
            <a:spLocks noChangeShapeType="1"/>
          </p:cNvSpPr>
          <p:nvPr/>
        </p:nvSpPr>
        <p:spPr bwMode="auto">
          <a:xfrm>
            <a:off x="4986412" y="3213096"/>
            <a:ext cx="0" cy="2560698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>
            <a:normAutofit fontScale="25000" lnSpcReduction="2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endParaRPr lang="en-US" dirty="0" smtClean="0"/>
          </a:p>
          <a:p>
            <a:pPr marL="0" indent="0">
              <a:buFont typeface="Wingdings 2"/>
              <a:buNone/>
            </a:pPr>
            <a:endParaRPr lang="en-US" sz="8000" dirty="0" smtClean="0"/>
          </a:p>
          <a:p>
            <a:pPr marL="0" indent="0">
              <a:buFont typeface="Wingdings 2"/>
              <a:buNone/>
            </a:pPr>
            <a:endParaRPr lang="ru-RU" sz="24000" dirty="0"/>
          </a:p>
        </p:txBody>
      </p:sp>
      <p:sp>
        <p:nvSpPr>
          <p:cNvPr id="61" name="Line 18"/>
          <p:cNvSpPr txBox="1">
            <a:spLocks noChangeShapeType="1"/>
          </p:cNvSpPr>
          <p:nvPr/>
        </p:nvSpPr>
        <p:spPr bwMode="auto">
          <a:xfrm flipH="1">
            <a:off x="3234653" y="3262918"/>
            <a:ext cx="1751758" cy="2110298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>
            <a:normAutofit fontScale="25000" lnSpcReduction="2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endParaRPr lang="en-US" dirty="0" smtClean="0"/>
          </a:p>
          <a:p>
            <a:pPr marL="0" indent="0">
              <a:buFont typeface="Wingdings 2"/>
              <a:buNone/>
            </a:pPr>
            <a:endParaRPr lang="en-US" sz="8000" dirty="0" smtClean="0"/>
          </a:p>
          <a:p>
            <a:pPr marL="0" indent="0">
              <a:buFont typeface="Wingdings 2"/>
              <a:buNone/>
            </a:pPr>
            <a:endParaRPr lang="ru-RU" sz="24000" dirty="0"/>
          </a:p>
        </p:txBody>
      </p:sp>
      <p:sp>
        <p:nvSpPr>
          <p:cNvPr id="62" name="Line 18"/>
          <p:cNvSpPr txBox="1">
            <a:spLocks noChangeShapeType="1"/>
          </p:cNvSpPr>
          <p:nvPr/>
        </p:nvSpPr>
        <p:spPr bwMode="auto">
          <a:xfrm flipH="1">
            <a:off x="4259275" y="3262918"/>
            <a:ext cx="727136" cy="2110297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>
            <a:normAutofit fontScale="25000" lnSpcReduction="2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endParaRPr lang="en-US" dirty="0" smtClean="0"/>
          </a:p>
          <a:p>
            <a:pPr marL="0" indent="0">
              <a:buFont typeface="Wingdings 2"/>
              <a:buNone/>
            </a:pPr>
            <a:endParaRPr lang="en-US" sz="8000" dirty="0" smtClean="0"/>
          </a:p>
          <a:p>
            <a:pPr marL="0" indent="0">
              <a:buFont typeface="Wingdings 2"/>
              <a:buNone/>
            </a:pPr>
            <a:endParaRPr lang="ru-RU" sz="24000" dirty="0"/>
          </a:p>
        </p:txBody>
      </p:sp>
      <p:cxnSp>
        <p:nvCxnSpPr>
          <p:cNvPr id="1053" name="Прямая соединительная линия 1052"/>
          <p:cNvCxnSpPr/>
          <p:nvPr/>
        </p:nvCxnSpPr>
        <p:spPr>
          <a:xfrm>
            <a:off x="4510388" y="5373216"/>
            <a:ext cx="0" cy="4005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>
            <a:off x="5412098" y="5388951"/>
            <a:ext cx="0" cy="4005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>
            <a:off x="3216259" y="4765794"/>
            <a:ext cx="0" cy="4005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>
            <a:off x="3390105" y="4799128"/>
            <a:ext cx="0" cy="4005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3635896" y="5085128"/>
            <a:ext cx="0" cy="4005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3779912" y="5214539"/>
            <a:ext cx="0" cy="4005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644754" y="3028430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</a:t>
            </a:r>
            <a:endParaRPr lang="ru-RU" dirty="0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539552" y="1811460"/>
            <a:ext cx="375170" cy="1773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524422" y="1957974"/>
            <a:ext cx="375170" cy="1773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465747" y="2044296"/>
            <a:ext cx="375170" cy="1773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829222" y="1383352"/>
            <a:ext cx="375170" cy="1773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853352" y="1281920"/>
            <a:ext cx="375170" cy="1773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919471" y="1192923"/>
            <a:ext cx="375170" cy="1773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987249" y="2626749"/>
            <a:ext cx="4204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1902065" y="1484784"/>
            <a:ext cx="500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A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458692" y="1370303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B1</a:t>
            </a:r>
            <a:endParaRPr lang="ru-RU" dirty="0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1331640" y="2564904"/>
            <a:ext cx="20137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1523359" y="2564904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H="1" flipV="1">
            <a:off x="1523359" y="1745398"/>
            <a:ext cx="119971" cy="154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V="1">
            <a:off x="1523359" y="1630955"/>
            <a:ext cx="191719" cy="1086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1016807" y="1689536"/>
            <a:ext cx="90249" cy="2106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919471" y="1630955"/>
            <a:ext cx="187585" cy="543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084168" y="2903748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B1</a:t>
            </a:r>
            <a:endParaRPr lang="ru-RU" dirty="0"/>
          </a:p>
        </p:txBody>
      </p:sp>
      <p:sp>
        <p:nvSpPr>
          <p:cNvPr id="41" name="TextBox 40"/>
          <p:cNvSpPr txBox="1"/>
          <p:nvPr/>
        </p:nvSpPr>
        <p:spPr>
          <a:xfrm>
            <a:off x="4623915" y="1383352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A1</a:t>
            </a:r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5036207" y="5615117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A1</a:t>
            </a:r>
            <a:endParaRPr lang="ru-RU" dirty="0"/>
          </a:p>
        </p:txBody>
      </p:sp>
      <p:sp>
        <p:nvSpPr>
          <p:cNvPr id="43" name="TextBox 42"/>
          <p:cNvSpPr txBox="1"/>
          <p:nvPr/>
        </p:nvSpPr>
        <p:spPr>
          <a:xfrm>
            <a:off x="4510388" y="4966083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C1</a:t>
            </a:r>
            <a:endParaRPr lang="ru-RU" dirty="0"/>
          </a:p>
        </p:txBody>
      </p:sp>
      <p:sp>
        <p:nvSpPr>
          <p:cNvPr id="44" name="TextBox 43"/>
          <p:cNvSpPr txBox="1"/>
          <p:nvPr/>
        </p:nvSpPr>
        <p:spPr>
          <a:xfrm>
            <a:off x="3216259" y="5149391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B1</a:t>
            </a:r>
            <a:endParaRPr lang="ru-RU" dirty="0"/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 flipH="1">
            <a:off x="5932962" y="2636912"/>
            <a:ext cx="1720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5932962" y="2636912"/>
            <a:ext cx="0" cy="2441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V="1">
            <a:off x="5220072" y="2044296"/>
            <a:ext cx="192026" cy="23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 flipV="1">
            <a:off x="5412098" y="1822774"/>
            <a:ext cx="0" cy="2618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>
            <a:off x="4990747" y="5388951"/>
            <a:ext cx="2293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>
            <a:endCxn id="42" idx="0"/>
          </p:cNvCxnSpPr>
          <p:nvPr/>
        </p:nvCxnSpPr>
        <p:spPr>
          <a:xfrm>
            <a:off x="5220072" y="5414828"/>
            <a:ext cx="22281" cy="2002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 flipH="1" flipV="1">
            <a:off x="4259277" y="4765794"/>
            <a:ext cx="251111" cy="333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flipH="1">
            <a:off x="4110532" y="4765794"/>
            <a:ext cx="148744" cy="2002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5220072" y="2708920"/>
            <a:ext cx="1920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5412098" y="2708920"/>
            <a:ext cx="0" cy="1721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31344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7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2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7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2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7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7" dur="500"/>
                                        <p:tgtEl>
                                          <p:spTgt spid="1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2" dur="500"/>
                                        <p:tgtEl>
                                          <p:spTgt spid="1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7" dur="5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2" dur="500"/>
                                        <p:tgtEl>
                                          <p:spTgt spid="1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7" dur="500"/>
                                        <p:tgtEl>
                                          <p:spTgt spid="1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2" dur="500"/>
                                        <p:tgtEl>
                                          <p:spTgt spid="1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7" dur="500"/>
                                        <p:tgtEl>
                                          <p:spTgt spid="1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>
                      <p:stCondLst>
                        <p:cond delay="indefinite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>
                      <p:stCondLst>
                        <p:cond delay="indefinite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" fill="hold">
                      <p:stCondLst>
                        <p:cond delay="indefinite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8" fill="hold">
                      <p:stCondLst>
                        <p:cond delay="indefinite"/>
                      </p:stCondLst>
                      <p:childTnLst>
                        <p:par>
                          <p:cTn id="349" fill="hold">
                            <p:stCondLst>
                              <p:cond delay="0"/>
                            </p:stCondLst>
                            <p:childTnLst>
                              <p:par>
                                <p:cTn id="3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3" fill="hold">
                      <p:stCondLst>
                        <p:cond delay="indefinite"/>
                      </p:stCondLst>
                      <p:childTnLst>
                        <p:par>
                          <p:cTn id="354" fill="hold">
                            <p:stCondLst>
                              <p:cond delay="0"/>
                            </p:stCondLst>
                            <p:childTnLst>
                              <p:par>
                                <p:cTn id="3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8" fill="hold">
                      <p:stCondLst>
                        <p:cond delay="indefinite"/>
                      </p:stCondLst>
                      <p:childTnLst>
                        <p:par>
                          <p:cTn id="359" fill="hold">
                            <p:stCondLst>
                              <p:cond delay="0"/>
                            </p:stCondLst>
                            <p:childTnLst>
                              <p:par>
                                <p:cTn id="3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11" grpId="0" uiExpand="1" build="p" animBg="1"/>
      <p:bldP spid="12" grpId="0" animBg="1"/>
      <p:bldP spid="13" grpId="0" animBg="1"/>
      <p:bldP spid="8" grpId="0" animBg="1"/>
      <p:bldP spid="9" grpId="0"/>
      <p:bldP spid="10" grpId="0"/>
      <p:bldP spid="14" grpId="0"/>
      <p:bldP spid="18" grpId="0" animBg="1"/>
      <p:bldP spid="19" grpId="0" animBg="1"/>
      <p:bldP spid="1049" grpId="0"/>
      <p:bldP spid="1050" grpId="0"/>
      <p:bldP spid="1051" grpId="0"/>
      <p:bldP spid="60" grpId="0" animBg="1"/>
      <p:bldP spid="61" grpId="0" animBg="1"/>
      <p:bldP spid="62" grpId="0" animBg="1"/>
      <p:bldP spid="33" grpId="0"/>
      <p:bldP spid="15" grpId="0"/>
      <p:bldP spid="17" grpId="0"/>
      <p:bldP spid="21" grpId="0"/>
      <p:bldP spid="40" grpId="0"/>
      <p:bldP spid="41" grpId="0"/>
      <p:bldP spid="42" grpId="0"/>
      <p:bldP spid="43" grpId="0"/>
      <p:bldP spid="4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7030A0"/>
                </a:solidFill>
              </a:rPr>
              <a:t>   ВЫВОД:</a:t>
            </a:r>
            <a:r>
              <a:rPr lang="ru-RU" dirty="0" smtClean="0"/>
              <a:t>	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dirty="0" smtClean="0">
                <a:solidFill>
                  <a:srgbClr val="FF0000"/>
                </a:solidFill>
              </a:rPr>
              <a:t>Серединные перпендикуляры в треугольнике пересекаются в одной точке</a:t>
            </a:r>
            <a:endParaRPr lang="ru-RU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033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7200" dirty="0" smtClean="0"/>
          </a:p>
          <a:p>
            <a:pPr marL="0" indent="0" algn="ctr">
              <a:buNone/>
            </a:pPr>
            <a:r>
              <a:rPr lang="ru-RU" sz="7200" dirty="0" smtClean="0">
                <a:solidFill>
                  <a:srgbClr val="00B0F0"/>
                </a:solidFill>
              </a:rPr>
              <a:t>Биссектрисы треугольника </a:t>
            </a:r>
            <a:endParaRPr lang="ru-RU" sz="72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3943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404664"/>
            <a:ext cx="8784976" cy="591993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               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en-US" dirty="0" smtClean="0"/>
              <a:t>               </a:t>
            </a:r>
            <a:endParaRPr lang="ru-RU" dirty="0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683568" y="620688"/>
            <a:ext cx="1872208" cy="2160240"/>
          </a:xfrm>
          <a:prstGeom prst="triangle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ru-RU" dirty="0"/>
          </a:p>
        </p:txBody>
      </p:sp>
      <p:cxnSp>
        <p:nvCxnSpPr>
          <p:cNvPr id="7" name="Прямая соединительная линия 6"/>
          <p:cNvCxnSpPr>
            <a:stCxn id="5" idx="2"/>
          </p:cNvCxnSpPr>
          <p:nvPr/>
        </p:nvCxnSpPr>
        <p:spPr>
          <a:xfrm flipV="1">
            <a:off x="683568" y="1844824"/>
            <a:ext cx="1440160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1619672" y="620688"/>
            <a:ext cx="0" cy="2160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5" idx="4"/>
          </p:cNvCxnSpPr>
          <p:nvPr/>
        </p:nvCxnSpPr>
        <p:spPr>
          <a:xfrm flipH="1" flipV="1">
            <a:off x="1115616" y="1844824"/>
            <a:ext cx="1440160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Дуга 16"/>
          <p:cNvSpPr/>
          <p:nvPr/>
        </p:nvSpPr>
        <p:spPr>
          <a:xfrm>
            <a:off x="683568" y="2564904"/>
            <a:ext cx="216024" cy="36004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ый треугольник 23"/>
          <p:cNvSpPr/>
          <p:nvPr/>
        </p:nvSpPr>
        <p:spPr>
          <a:xfrm>
            <a:off x="5580112" y="620688"/>
            <a:ext cx="1944216" cy="2124236"/>
          </a:xfrm>
          <a:prstGeom prst="rtTriangle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ru-RU" dirty="0"/>
          </a:p>
        </p:txBody>
      </p:sp>
      <p:cxnSp>
        <p:nvCxnSpPr>
          <p:cNvPr id="26" name="Прямая соединительная линия 25"/>
          <p:cNvCxnSpPr>
            <a:stCxn id="24" idx="2"/>
            <a:endCxn id="24" idx="5"/>
          </p:cNvCxnSpPr>
          <p:nvPr/>
        </p:nvCxnSpPr>
        <p:spPr>
          <a:xfrm flipV="1">
            <a:off x="5580112" y="1682806"/>
            <a:ext cx="972108" cy="10621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stCxn id="24" idx="0"/>
          </p:cNvCxnSpPr>
          <p:nvPr/>
        </p:nvCxnSpPr>
        <p:spPr>
          <a:xfrm>
            <a:off x="5580112" y="620688"/>
            <a:ext cx="792088" cy="21242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H="1" flipV="1">
            <a:off x="5580112" y="1880828"/>
            <a:ext cx="1944216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3347864" y="5517232"/>
            <a:ext cx="194421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2555776" y="4149080"/>
            <a:ext cx="792088" cy="136815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2555776" y="4149080"/>
            <a:ext cx="2736304" cy="136815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V="1">
            <a:off x="3347864" y="4833156"/>
            <a:ext cx="576064" cy="6840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2555776" y="4149080"/>
            <a:ext cx="1584176" cy="1368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flipH="1" flipV="1">
            <a:off x="2951820" y="4941168"/>
            <a:ext cx="234026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13489" y="2841271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endParaRPr lang="ru-RU" dirty="0"/>
          </a:p>
        </p:txBody>
      </p:sp>
      <p:sp>
        <p:nvSpPr>
          <p:cNvPr id="58" name="TextBox 57"/>
          <p:cNvSpPr txBox="1"/>
          <p:nvPr/>
        </p:nvSpPr>
        <p:spPr>
          <a:xfrm>
            <a:off x="7570273" y="2744924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59" name="TextBox 58"/>
          <p:cNvSpPr txBox="1"/>
          <p:nvPr/>
        </p:nvSpPr>
        <p:spPr>
          <a:xfrm>
            <a:off x="5580112" y="404664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60" name="TextBox 59"/>
          <p:cNvSpPr txBox="1"/>
          <p:nvPr/>
        </p:nvSpPr>
        <p:spPr>
          <a:xfrm>
            <a:off x="2267744" y="4142838"/>
            <a:ext cx="302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61" name="TextBox 60"/>
          <p:cNvSpPr txBox="1"/>
          <p:nvPr/>
        </p:nvSpPr>
        <p:spPr>
          <a:xfrm>
            <a:off x="5292080" y="5517232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62" name="TextBox 61"/>
          <p:cNvSpPr txBox="1"/>
          <p:nvPr/>
        </p:nvSpPr>
        <p:spPr>
          <a:xfrm>
            <a:off x="3347864" y="5517232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63" name="TextBox 62"/>
          <p:cNvSpPr txBox="1"/>
          <p:nvPr/>
        </p:nvSpPr>
        <p:spPr>
          <a:xfrm>
            <a:off x="5614604" y="2744924"/>
            <a:ext cx="390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 </a:t>
            </a:r>
            <a:endParaRPr lang="ru-RU" dirty="0"/>
          </a:p>
        </p:txBody>
      </p:sp>
      <p:sp>
        <p:nvSpPr>
          <p:cNvPr id="64" name="TextBox 63"/>
          <p:cNvSpPr txBox="1"/>
          <p:nvPr/>
        </p:nvSpPr>
        <p:spPr>
          <a:xfrm>
            <a:off x="2555776" y="2744924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65" name="TextBox 64"/>
          <p:cNvSpPr txBox="1"/>
          <p:nvPr/>
        </p:nvSpPr>
        <p:spPr>
          <a:xfrm>
            <a:off x="1755639" y="500334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66" name="TextBox 65"/>
          <p:cNvSpPr txBox="1"/>
          <p:nvPr/>
        </p:nvSpPr>
        <p:spPr>
          <a:xfrm>
            <a:off x="2175378" y="1516142"/>
            <a:ext cx="3945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67" name="TextBox 66"/>
          <p:cNvSpPr txBox="1"/>
          <p:nvPr/>
        </p:nvSpPr>
        <p:spPr>
          <a:xfrm>
            <a:off x="740180" y="1525763"/>
            <a:ext cx="375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68" name="TextBox 67"/>
          <p:cNvSpPr txBox="1"/>
          <p:nvPr/>
        </p:nvSpPr>
        <p:spPr>
          <a:xfrm>
            <a:off x="1619672" y="2780928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69" name="Прямоугольник 68"/>
          <p:cNvSpPr/>
          <p:nvPr/>
        </p:nvSpPr>
        <p:spPr>
          <a:xfrm>
            <a:off x="5097956" y="1525763"/>
            <a:ext cx="3882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</a:t>
            </a:r>
            <a:r>
              <a:rPr lang="en-US" baseline="-25000" dirty="0"/>
              <a:t>1</a:t>
            </a:r>
            <a:endParaRPr lang="ru-RU" dirty="0"/>
          </a:p>
        </p:txBody>
      </p:sp>
      <p:sp>
        <p:nvSpPr>
          <p:cNvPr id="70" name="TextBox 69"/>
          <p:cNvSpPr txBox="1"/>
          <p:nvPr/>
        </p:nvSpPr>
        <p:spPr>
          <a:xfrm>
            <a:off x="6372200" y="2744924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71" name="TextBox 70"/>
          <p:cNvSpPr txBox="1"/>
          <p:nvPr/>
        </p:nvSpPr>
        <p:spPr>
          <a:xfrm>
            <a:off x="6644585" y="1313474"/>
            <a:ext cx="591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72" name="TextBox 71"/>
          <p:cNvSpPr txBox="1"/>
          <p:nvPr/>
        </p:nvSpPr>
        <p:spPr>
          <a:xfrm>
            <a:off x="4139952" y="5517232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73" name="TextBox 72"/>
          <p:cNvSpPr txBox="1"/>
          <p:nvPr/>
        </p:nvSpPr>
        <p:spPr>
          <a:xfrm>
            <a:off x="2717038" y="4941168"/>
            <a:ext cx="419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74" name="TextBox 73"/>
          <p:cNvSpPr txBox="1"/>
          <p:nvPr/>
        </p:nvSpPr>
        <p:spPr>
          <a:xfrm>
            <a:off x="3923927" y="4440540"/>
            <a:ext cx="604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 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19" name="Дуга 18"/>
          <p:cNvSpPr/>
          <p:nvPr/>
        </p:nvSpPr>
        <p:spPr>
          <a:xfrm>
            <a:off x="2951820" y="5253880"/>
            <a:ext cx="546661" cy="526704"/>
          </a:xfrm>
          <a:prstGeom prst="arc">
            <a:avLst>
              <a:gd name="adj1" fmla="val 16200000"/>
              <a:gd name="adj2" fmla="val 2118988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3683212" y="4941168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</a:t>
            </a:r>
            <a:endParaRPr lang="ru-RU" dirty="0"/>
          </a:p>
        </p:txBody>
      </p:sp>
      <p:sp>
        <p:nvSpPr>
          <p:cNvPr id="9" name="Дуга 8"/>
          <p:cNvSpPr/>
          <p:nvPr/>
        </p:nvSpPr>
        <p:spPr>
          <a:xfrm rot="9200948">
            <a:off x="1431867" y="750527"/>
            <a:ext cx="663641" cy="283011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Дуга 48"/>
          <p:cNvSpPr/>
          <p:nvPr/>
        </p:nvSpPr>
        <p:spPr>
          <a:xfrm rot="9200948">
            <a:off x="1309871" y="784572"/>
            <a:ext cx="903275" cy="437956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Дуга 49"/>
          <p:cNvSpPr/>
          <p:nvPr/>
        </p:nvSpPr>
        <p:spPr>
          <a:xfrm rot="9200948">
            <a:off x="5570815" y="723135"/>
            <a:ext cx="663641" cy="283011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Дуга 50"/>
          <p:cNvSpPr/>
          <p:nvPr/>
        </p:nvSpPr>
        <p:spPr>
          <a:xfrm rot="15648635">
            <a:off x="6777520" y="2594042"/>
            <a:ext cx="860235" cy="22699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Дуга 51"/>
          <p:cNvSpPr/>
          <p:nvPr/>
        </p:nvSpPr>
        <p:spPr>
          <a:xfrm rot="15648635">
            <a:off x="7020235" y="2640342"/>
            <a:ext cx="498876" cy="102371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Дуга 52"/>
          <p:cNvSpPr/>
          <p:nvPr/>
        </p:nvSpPr>
        <p:spPr>
          <a:xfrm rot="7358400">
            <a:off x="2656710" y="4156156"/>
            <a:ext cx="590219" cy="342694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Дуга 54"/>
          <p:cNvSpPr/>
          <p:nvPr/>
        </p:nvSpPr>
        <p:spPr>
          <a:xfrm rot="7358400">
            <a:off x="2610399" y="4058679"/>
            <a:ext cx="450613" cy="342694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Дуга 56"/>
          <p:cNvSpPr/>
          <p:nvPr/>
        </p:nvSpPr>
        <p:spPr>
          <a:xfrm rot="16200000">
            <a:off x="4779891" y="5190482"/>
            <a:ext cx="392173" cy="632207"/>
          </a:xfrm>
          <a:prstGeom prst="arc">
            <a:avLst>
              <a:gd name="adj1" fmla="val 16200000"/>
              <a:gd name="adj2" fmla="val 2118988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Дуга 74"/>
          <p:cNvSpPr/>
          <p:nvPr/>
        </p:nvSpPr>
        <p:spPr>
          <a:xfrm rot="16200000">
            <a:off x="4925105" y="5292267"/>
            <a:ext cx="345703" cy="526704"/>
          </a:xfrm>
          <a:prstGeom prst="arc">
            <a:avLst>
              <a:gd name="adj1" fmla="val 16200000"/>
              <a:gd name="adj2" fmla="val 2118988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Дуга 75"/>
          <p:cNvSpPr/>
          <p:nvPr/>
        </p:nvSpPr>
        <p:spPr>
          <a:xfrm rot="16200000">
            <a:off x="4604650" y="5227823"/>
            <a:ext cx="474591" cy="526703"/>
          </a:xfrm>
          <a:prstGeom prst="arc">
            <a:avLst>
              <a:gd name="adj1" fmla="val 16200000"/>
              <a:gd name="adj2" fmla="val 2118988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Дуга 9"/>
          <p:cNvSpPr/>
          <p:nvPr/>
        </p:nvSpPr>
        <p:spPr>
          <a:xfrm rot="14967526">
            <a:off x="2310846" y="2397116"/>
            <a:ext cx="432048" cy="588821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Дуга 79"/>
          <p:cNvSpPr/>
          <p:nvPr/>
        </p:nvSpPr>
        <p:spPr>
          <a:xfrm rot="14967526">
            <a:off x="2409737" y="2481629"/>
            <a:ext cx="316385" cy="43701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Дуга 80"/>
          <p:cNvSpPr/>
          <p:nvPr/>
        </p:nvSpPr>
        <p:spPr>
          <a:xfrm rot="14967526">
            <a:off x="2223940" y="2362097"/>
            <a:ext cx="499614" cy="636496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5580112" y="2475332"/>
            <a:ext cx="22989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endCxn id="63" idx="0"/>
          </p:cNvCxnSpPr>
          <p:nvPr/>
        </p:nvCxnSpPr>
        <p:spPr>
          <a:xfrm>
            <a:off x="5810010" y="2475332"/>
            <a:ext cx="1" cy="2695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2295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7" grpId="0" animBg="1"/>
      <p:bldP spid="24" grpId="0" animBg="1"/>
      <p:bldP spid="56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19" grpId="0" animBg="1"/>
      <p:bldP spid="25" grpId="0"/>
      <p:bldP spid="9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5" grpId="0" animBg="1"/>
      <p:bldP spid="57" grpId="0" animBg="1"/>
      <p:bldP spid="75" grpId="0" animBg="1"/>
      <p:bldP spid="76" grpId="0" animBg="1"/>
      <p:bldP spid="10" grpId="0" animBg="1"/>
      <p:bldP spid="80" grpId="0" animBg="1"/>
      <p:bldP spid="8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ВЫВОД: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5400" dirty="0" smtClean="0">
                <a:solidFill>
                  <a:srgbClr val="FF0000"/>
                </a:solidFill>
              </a:rPr>
              <a:t>Биссектрисы треугольника </a:t>
            </a:r>
            <a:r>
              <a:rPr lang="ru-RU" sz="5400" dirty="0">
                <a:solidFill>
                  <a:srgbClr val="FF0000"/>
                </a:solidFill>
              </a:rPr>
              <a:t>пересекаются в одной точке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1985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08720"/>
            <a:ext cx="8291264" cy="54158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6600" dirty="0" smtClean="0"/>
          </a:p>
          <a:p>
            <a:pPr marL="0" indent="0" algn="ctr">
              <a:buNone/>
            </a:pPr>
            <a:r>
              <a:rPr lang="ru-RU" sz="6600" dirty="0" smtClean="0">
                <a:solidFill>
                  <a:srgbClr val="00B0F0"/>
                </a:solidFill>
              </a:rPr>
              <a:t>Высоты треугольника</a:t>
            </a:r>
            <a:endParaRPr lang="ru-RU" sz="6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035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253</TotalTime>
  <Words>259</Words>
  <Application>Microsoft Office PowerPoint</Application>
  <PresentationFormat>Экран (4:3)</PresentationFormat>
  <Paragraphs>134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Поток</vt:lpstr>
      <vt:lpstr>23.10.2012</vt:lpstr>
      <vt:lpstr>Презентация PowerPoint</vt:lpstr>
      <vt:lpstr>Презентация PowerPoint</vt:lpstr>
      <vt:lpstr>Презентация PowerPoint</vt:lpstr>
      <vt:lpstr>   ВЫВОД: </vt:lpstr>
      <vt:lpstr>Презентация PowerPoint</vt:lpstr>
      <vt:lpstr>Презентация PowerPoint</vt:lpstr>
      <vt:lpstr>ВЫВОД:</vt:lpstr>
      <vt:lpstr>Презентация PowerPoint</vt:lpstr>
      <vt:lpstr>Презентация PowerPoint</vt:lpstr>
      <vt:lpstr>                                 Вывод    </vt:lpstr>
      <vt:lpstr>Презентация PowerPoint</vt:lpstr>
      <vt:lpstr>Презентация PowerPoint</vt:lpstr>
      <vt:lpstr>ВЫВОД:</vt:lpstr>
      <vt:lpstr>Задача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23.10.2012</dc:title>
  <dc:creator>Кирилл</dc:creator>
  <cp:lastModifiedBy>Кирилл</cp:lastModifiedBy>
  <cp:revision>42</cp:revision>
  <dcterms:created xsi:type="dcterms:W3CDTF">2012-10-15T16:01:53Z</dcterms:created>
  <dcterms:modified xsi:type="dcterms:W3CDTF">2012-10-20T13:04:08Z</dcterms:modified>
</cp:coreProperties>
</file>