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6" r:id="rId5"/>
    <p:sldId id="260" r:id="rId6"/>
    <p:sldId id="262" r:id="rId7"/>
    <p:sldId id="261" r:id="rId8"/>
    <p:sldId id="264" r:id="rId9"/>
    <p:sldId id="267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42C1-00D8-4988-A5C3-CDF01A4AF38F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49A21-B4F5-4B6C-BF99-9DF9AF9CA0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42C1-00D8-4988-A5C3-CDF01A4AF38F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49A21-B4F5-4B6C-BF99-9DF9AF9CA0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42C1-00D8-4988-A5C3-CDF01A4AF38F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49A21-B4F5-4B6C-BF99-9DF9AF9CA0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42C1-00D8-4988-A5C3-CDF01A4AF38F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49A21-B4F5-4B6C-BF99-9DF9AF9CA0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42C1-00D8-4988-A5C3-CDF01A4AF38F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49A21-B4F5-4B6C-BF99-9DF9AF9CA0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42C1-00D8-4988-A5C3-CDF01A4AF38F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49A21-B4F5-4B6C-BF99-9DF9AF9CA0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42C1-00D8-4988-A5C3-CDF01A4AF38F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49A21-B4F5-4B6C-BF99-9DF9AF9CA0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42C1-00D8-4988-A5C3-CDF01A4AF38F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49A21-B4F5-4B6C-BF99-9DF9AF9CA0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42C1-00D8-4988-A5C3-CDF01A4AF38F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49A21-B4F5-4B6C-BF99-9DF9AF9CA0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42C1-00D8-4988-A5C3-CDF01A4AF38F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49A21-B4F5-4B6C-BF99-9DF9AF9CA0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42C1-00D8-4988-A5C3-CDF01A4AF38F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49A21-B4F5-4B6C-BF99-9DF9AF9CA0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C42C1-00D8-4988-A5C3-CDF01A4AF38F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49A21-B4F5-4B6C-BF99-9DF9AF9CA0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ru/url?sa=t&amp;rct=j&amp;q=%D0%B2%D0%B8%D0%BA%D0%B8%D0%BF%D0%B5%D0%B4%D0%B8%D1%8F&amp;source=web&amp;cd=1&amp;sqi=2&amp;ved=0CDMQFjAA&amp;url=http://ru.wikipedia.org/&amp;ei=bi0iT7O9MqKN4gSOuKymCA&amp;usg=AFQjCNEoeRN0cSOeaLG92ryrHr3ewnz_dQ/t_parent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аша\Downloads\127360_html_601b76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3198814" cy="3408368"/>
          </a:xfrm>
          <a:prstGeom prst="rect">
            <a:avLst/>
          </a:prstGeom>
          <a:noFill/>
        </p:spPr>
      </p:pic>
      <p:pic>
        <p:nvPicPr>
          <p:cNvPr id="1027" name="Picture 3" descr="C:\Users\Саша\Downloads\cable_diagram_20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2857496"/>
            <a:ext cx="2220777" cy="4000504"/>
          </a:xfrm>
          <a:prstGeom prst="rect">
            <a:avLst/>
          </a:prstGeom>
          <a:noFill/>
        </p:spPr>
      </p:pic>
      <p:pic>
        <p:nvPicPr>
          <p:cNvPr id="1028" name="Picture 4" descr="C:\Users\Саша\Downloads\127360_html_119dc89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3449632"/>
            <a:ext cx="2913062" cy="3408368"/>
          </a:xfrm>
          <a:prstGeom prst="rect">
            <a:avLst/>
          </a:prstGeom>
          <a:noFill/>
        </p:spPr>
      </p:pic>
      <p:pic>
        <p:nvPicPr>
          <p:cNvPr id="1029" name="Picture 5" descr="C:\Users\Саша\Downloads\1274563401_kwrcz76ya0galfh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214290"/>
            <a:ext cx="3322804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30" name="Rectangle 14">
            <a:hlinkClick r:id="" action="ppaction://noaction" highlightClick="1"/>
          </p:cNvPr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47875" y="-85725"/>
            <a:ext cx="4621213" cy="963613"/>
          </a:xfrm>
          <a:prstGeom prst="rect">
            <a:avLst/>
          </a:prstGeom>
          <a:noFill/>
        </p:spPr>
      </p:pic>
      <p:sp>
        <p:nvSpPr>
          <p:cNvPr id="27653" name="Прямоугольник 14"/>
          <p:cNvSpPr>
            <a:spLocks noChangeArrowheads="1"/>
          </p:cNvSpPr>
          <p:nvPr/>
        </p:nvSpPr>
        <p:spPr bwMode="auto">
          <a:xfrm>
            <a:off x="3048000" y="785813"/>
            <a:ext cx="31321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(469–399 до н.э.)</a:t>
            </a:r>
          </a:p>
        </p:txBody>
      </p:sp>
      <p:sp>
        <p:nvSpPr>
          <p:cNvPr id="27654" name="Прямоугольник 15"/>
          <p:cNvSpPr>
            <a:spLocks noChangeArrowheads="1"/>
          </p:cNvSpPr>
          <p:nvPr/>
        </p:nvSpPr>
        <p:spPr bwMode="auto">
          <a:xfrm>
            <a:off x="4214813" y="1673225"/>
            <a:ext cx="4608512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600">
                <a:latin typeface="Times New Roman" pitchFamily="18" charset="0"/>
                <a:cs typeface="Times New Roman" pitchFamily="18" charset="0"/>
              </a:rPr>
              <a:t>«Если человек сам следит за своим здоровьем, то трудно найти врача, который знал бы лучше полезное для его здоровья, чем он сам».</a:t>
            </a:r>
          </a:p>
        </p:txBody>
      </p:sp>
      <p:pic>
        <p:nvPicPr>
          <p:cNvPr id="27655" name="Рисунок 7" descr="сократ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563" y="1643063"/>
            <a:ext cx="314642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142852"/>
            <a:ext cx="398692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ДИАГРАММА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928670"/>
            <a:ext cx="346517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ДИАПАЗОН</a:t>
            </a:r>
            <a:endParaRPr lang="ru-RU" sz="4400" b="1" cap="none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785926"/>
            <a:ext cx="267573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ЯЧЕЙКА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714620"/>
            <a:ext cx="321786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ФУНКЦИЯ</a:t>
            </a:r>
            <a:endParaRPr lang="ru-RU" sz="4400" b="1" cap="none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3643314"/>
            <a:ext cx="319215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ФОРМУЛА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4572008"/>
            <a:ext cx="214033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</a:t>
            </a:r>
            <a:endParaRPr lang="ru-RU" sz="4400" b="1" cap="none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00694" y="285728"/>
            <a:ext cx="232185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ЧИСЛО</a:t>
            </a:r>
            <a:endParaRPr lang="ru-RU" sz="4400" b="1" cap="none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29190" y="1428736"/>
            <a:ext cx="282801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ССЫЛКА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57620" y="2428868"/>
            <a:ext cx="507209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РАБОЧАЯ КНИГА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29058" y="3429000"/>
            <a:ext cx="507209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cap="none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MICROSOFT EXCEL</a:t>
            </a:r>
            <a:endParaRPr lang="ru-RU" sz="4000" b="1" cap="none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857620" y="4929198"/>
            <a:ext cx="50720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ЭЛЕКТРОННАЯ</a:t>
            </a:r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00232" y="5500702"/>
            <a:ext cx="215148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РАВНО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214422"/>
            <a:ext cx="8584914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ПОСТРОЕНИЕ 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ДИАГРАММ </a:t>
            </a: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ГРАФИКОВ</a:t>
            </a:r>
            <a:endParaRPr lang="ru-RU" sz="4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ЭЛЕКТРОННЫХ</a:t>
            </a:r>
            <a:endParaRPr lang="ru-RU" sz="4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ТАБЛИЦ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929066"/>
            <a:ext cx="3857620" cy="27146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C:\Users\Саша\Downloads\127360_html_119dc89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30938" y="3857628"/>
            <a:ext cx="2564356" cy="3000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85794"/>
            <a:ext cx="735811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9144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Человек в течение всей жизни постоянно находится под воздействием электромагнитных полей, разных по характеру и интенсивности. Ученые разных стран установили, что влияние мобильного телефона на здоровье человека зависит от фирмы производителя. Выяснили, что сотовые телефоны следующих фирм: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превышают допустимую норму излучения на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18% -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Nokia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20% -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Motorola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16% -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Siemens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SonyEricsson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14%,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Samsung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22%,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Alcatel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10%;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влияют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зрение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10% - Nokia, 13% - Motorola, 7% - Siemens,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SonyEricsson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11%, Samsung – 15%, Alcatel – 5%;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способствуют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нарушению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фаз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12% - Nokia, 8% - Motorola, 10% - Siemens,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SonyEricsson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5%, Samsung – 18%, Alcatel – 2%.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857232"/>
            <a:ext cx="8752781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Диагра́мма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(греч.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Διάγραμμα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diagramma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—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изображение, рисунок, чертёж) —графическое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представление числовых данных, позволяющее быстро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оценить соотношение нескольких величин.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Представляет собой геометрическое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символьное изображение информации с применением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различных приёмов техники визуализации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14290"/>
            <a:ext cx="785818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типы </a:t>
            </a:r>
          </a:p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диаграмм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9938" name="Содержимое 5"/>
          <p:cNvGraphicFramePr>
            <a:graphicFrameLocks noGrp="1"/>
          </p:cNvGraphicFramePr>
          <p:nvPr/>
        </p:nvGraphicFramePr>
        <p:xfrm>
          <a:off x="285720" y="1643050"/>
          <a:ext cx="3929089" cy="4097348"/>
        </p:xfrm>
        <a:graphic>
          <a:graphicData uri="http://schemas.openxmlformats.org/presentationml/2006/ole">
            <p:oleObj spid="_x0000_s1026" r:id="rId3" imgW="6687892" imgH="4523624" progId="Excel.Sheet.8">
              <p:embed/>
            </p:oleObj>
          </a:graphicData>
        </a:graphic>
      </p:graphicFrame>
      <p:graphicFrame>
        <p:nvGraphicFramePr>
          <p:cNvPr id="39939" name="Object 2"/>
          <p:cNvGraphicFramePr>
            <a:graphicFrameLocks noChangeAspect="1"/>
          </p:cNvGraphicFramePr>
          <p:nvPr/>
        </p:nvGraphicFramePr>
        <p:xfrm>
          <a:off x="5857884" y="1214422"/>
          <a:ext cx="2857520" cy="3500462"/>
        </p:xfrm>
        <a:graphic>
          <a:graphicData uri="http://schemas.openxmlformats.org/presentationml/2006/ole">
            <p:oleObj spid="_x0000_s1027" name="Диаграмма" r:id="rId4" imgW="4952875" imgH="5114971" progId="MSGraph.Chart.8">
              <p:embed followColorScheme="full"/>
            </p:oleObj>
          </a:graphicData>
        </a:graphic>
      </p:graphicFrame>
      <p:graphicFrame>
        <p:nvGraphicFramePr>
          <p:cNvPr id="39940" name="Object 2"/>
          <p:cNvGraphicFramePr>
            <a:graphicFrameLocks noChangeAspect="1"/>
          </p:cNvGraphicFramePr>
          <p:nvPr/>
        </p:nvGraphicFramePr>
        <p:xfrm>
          <a:off x="3286116" y="3714752"/>
          <a:ext cx="3714776" cy="2954336"/>
        </p:xfrm>
        <a:graphic>
          <a:graphicData uri="http://schemas.openxmlformats.org/presentationml/2006/ole">
            <p:oleObj spid="_x0000_s1028" name="Диаграмма" r:id="rId5" imgW="5257908" imgH="5543626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1928802"/>
            <a:ext cx="80724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Создание таблицы с числовыми данными. </a:t>
            </a:r>
          </a:p>
          <a:p>
            <a:pPr marL="514350" indent="-51435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Выделение необходимого диапазона данных</a:t>
            </a:r>
          </a:p>
          <a:p>
            <a:pPr marL="514350" indent="-51435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3. Запуск Мастера диаграмм</a:t>
            </a:r>
          </a:p>
          <a:p>
            <a:pPr marL="514350" indent="-51435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 Выбор типа диаграммы</a:t>
            </a:r>
          </a:p>
          <a:p>
            <a:pPr marL="514350" indent="-51435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5. Форматирование и редактирование областей диаграммы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14290"/>
            <a:ext cx="9144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</a:t>
            </a:r>
          </a:p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ПОСТРОЕНИЯ ДИАГРАММ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2317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71472" y="1785926"/>
            <a:ext cx="821537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arenR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0315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§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0315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3.3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40315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Дополнительно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40315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0315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на сайте 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40315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Википедия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40315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 — свободная энциклопедия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0315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40315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ru.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40315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wikipedia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40315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.org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0315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 познакомиться с материалом “Ботанические диаграммы. Анимированные диаграммы”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282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Тема Office</vt:lpstr>
      <vt:lpstr>Лист Microsoft Office Excel 97-2003</vt:lpstr>
      <vt:lpstr>Диаграмма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2013-11-24T23:13:55Z</dcterms:created>
  <dcterms:modified xsi:type="dcterms:W3CDTF">2013-11-24T23:26:24Z</dcterms:modified>
</cp:coreProperties>
</file>