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00" autoAdjust="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16" name="Номер слайда 15"/>
          <p:cNvSpPr>
            <a:spLocks noGrp="1"/>
          </p:cNvSpPr>
          <p:nvPr>
            <p:ph type="sldNum" sz="quarter" idx="11"/>
          </p:nvPr>
        </p:nvSpPr>
        <p:spPr/>
        <p:txBody>
          <a:bodyPr/>
          <a:lstStyle/>
          <a:p>
            <a:fld id="{4E972D29-377F-411F-8F07-8361B718C116}"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972D29-377F-411F-8F07-8361B718C11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972D29-377F-411F-8F07-8361B718C11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9B15C71B-B1FC-4C15-9D58-D79FB840BF47}" type="datetimeFigureOut">
              <a:rPr lang="ru-RU" smtClean="0"/>
              <a:pPr/>
              <a:t>15.12.2011</a:t>
            </a:fld>
            <a:endParaRPr lang="ru-RU"/>
          </a:p>
        </p:txBody>
      </p:sp>
      <p:sp>
        <p:nvSpPr>
          <p:cNvPr id="15" name="Номер слайда 14"/>
          <p:cNvSpPr>
            <a:spLocks noGrp="1"/>
          </p:cNvSpPr>
          <p:nvPr>
            <p:ph type="sldNum" sz="quarter" idx="15"/>
          </p:nvPr>
        </p:nvSpPr>
        <p:spPr/>
        <p:txBody>
          <a:bodyPr/>
          <a:lstStyle>
            <a:lvl1pPr algn="ctr">
              <a:defRPr/>
            </a:lvl1pPr>
          </a:lstStyle>
          <a:p>
            <a:fld id="{4E972D29-377F-411F-8F07-8361B718C116}"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E972D29-377F-411F-8F07-8361B718C116}"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E972D29-377F-411F-8F07-8361B718C116}"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4E972D29-377F-411F-8F07-8361B718C116}"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E972D29-377F-411F-8F07-8361B718C116}"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E972D29-377F-411F-8F07-8361B718C11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9B15C71B-B1FC-4C15-9D58-D79FB840BF47}" type="datetimeFigureOut">
              <a:rPr lang="ru-RU" smtClean="0"/>
              <a:pPr/>
              <a:t>15.12.2011</a:t>
            </a:fld>
            <a:endParaRPr lang="ru-RU"/>
          </a:p>
        </p:txBody>
      </p:sp>
      <p:sp>
        <p:nvSpPr>
          <p:cNvPr id="9" name="Номер слайда 8"/>
          <p:cNvSpPr>
            <a:spLocks noGrp="1"/>
          </p:cNvSpPr>
          <p:nvPr>
            <p:ph type="sldNum" sz="quarter" idx="15"/>
          </p:nvPr>
        </p:nvSpPr>
        <p:spPr/>
        <p:txBody>
          <a:bodyPr/>
          <a:lstStyle/>
          <a:p>
            <a:fld id="{4E972D29-377F-411F-8F07-8361B718C116}"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9B15C71B-B1FC-4C15-9D58-D79FB840BF47}" type="datetimeFigureOut">
              <a:rPr lang="ru-RU" smtClean="0"/>
              <a:pPr/>
              <a:t>15.12.2011</a:t>
            </a:fld>
            <a:endParaRPr lang="ru-RU"/>
          </a:p>
        </p:txBody>
      </p:sp>
      <p:sp>
        <p:nvSpPr>
          <p:cNvPr id="9" name="Номер слайда 8"/>
          <p:cNvSpPr>
            <a:spLocks noGrp="1"/>
          </p:cNvSpPr>
          <p:nvPr>
            <p:ph type="sldNum" sz="quarter" idx="11"/>
          </p:nvPr>
        </p:nvSpPr>
        <p:spPr/>
        <p:txBody>
          <a:bodyPr/>
          <a:lstStyle/>
          <a:p>
            <a:fld id="{4E972D29-377F-411F-8F07-8361B718C116}"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B15C71B-B1FC-4C15-9D58-D79FB840BF47}" type="datetimeFigureOut">
              <a:rPr lang="ru-RU" smtClean="0"/>
              <a:pPr/>
              <a:t>15.12.2011</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E972D29-377F-411F-8F07-8361B718C116}"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5.wav"/><Relationship Id="rId1" Type="http://schemas.openxmlformats.org/officeDocument/2006/relationships/slideLayout" Target="../slideLayouts/slideLayout8.xml"/><Relationship Id="rId5" Type="http://schemas.openxmlformats.org/officeDocument/2006/relationships/image" Target="../media/image12.gif"/><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2.wav"/><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3.wav"/><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4.wav"/><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5.wav"/><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6.wav"/><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audio" Target="../media/audio4.wav"/><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786314" y="3571876"/>
            <a:ext cx="4143404" cy="1143000"/>
          </a:xfrm>
        </p:spPr>
        <p:txBody>
          <a:bodyPr/>
          <a:lstStyle/>
          <a:p>
            <a:pPr algn="l"/>
            <a:r>
              <a:rPr lang="ru-RU" dirty="0" smtClean="0"/>
              <a:t>Жизнь философа.</a:t>
            </a:r>
          </a:p>
          <a:p>
            <a:pPr algn="l"/>
            <a:r>
              <a:rPr lang="ru-RU" dirty="0" smtClean="0"/>
              <a:t>История теоремы.</a:t>
            </a:r>
            <a:endParaRPr lang="ru-RU" dirty="0"/>
          </a:p>
        </p:txBody>
      </p:sp>
      <p:sp>
        <p:nvSpPr>
          <p:cNvPr id="2" name="Заголовок 1"/>
          <p:cNvSpPr>
            <a:spLocks noGrp="1"/>
          </p:cNvSpPr>
          <p:nvPr>
            <p:ph type="ctrTitle"/>
          </p:nvPr>
        </p:nvSpPr>
        <p:spPr>
          <a:xfrm>
            <a:off x="3071802" y="2571744"/>
            <a:ext cx="5900750" cy="843188"/>
          </a:xfrm>
        </p:spPr>
        <p:txBody>
          <a:bodyPr/>
          <a:lstStyle/>
          <a:p>
            <a:r>
              <a:rPr lang="ru-RU" dirty="0" smtClean="0"/>
              <a:t>Пифагор.</a:t>
            </a:r>
            <a:endParaRPr lang="ru-RU" dirty="0"/>
          </a:p>
        </p:txBody>
      </p:sp>
      <p:pic>
        <p:nvPicPr>
          <p:cNvPr id="4" name="Picture 4"/>
          <p:cNvPicPr>
            <a:picLocks noChangeAspect="1" noChangeArrowheads="1"/>
          </p:cNvPicPr>
          <p:nvPr/>
        </p:nvPicPr>
        <p:blipFill>
          <a:blip r:embed="rId3"/>
          <a:srcRect/>
          <a:stretch>
            <a:fillRect/>
          </a:stretch>
        </p:blipFill>
        <p:spPr bwMode="auto">
          <a:xfrm>
            <a:off x="1500166" y="1714488"/>
            <a:ext cx="2887662" cy="3213100"/>
          </a:xfrm>
          <a:prstGeom prst="rect">
            <a:avLst/>
          </a:prstGeom>
          <a:noFill/>
          <a:ln w="9525">
            <a:noFill/>
            <a:miter lim="800000"/>
            <a:headEnd/>
            <a:tailEnd/>
          </a:ln>
          <a:effectLst/>
        </p:spPr>
      </p:pic>
    </p:spTree>
  </p:cSld>
  <p:clrMapOvr>
    <a:masterClrMapping/>
  </p:clrMapOvr>
  <p:transition>
    <p:dissolve/>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8001056" cy="261610"/>
          </a:xfrm>
          <a:prstGeom prst="rect">
            <a:avLst/>
          </a:prstGeom>
          <a:noFill/>
        </p:spPr>
        <p:txBody>
          <a:bodyPr wrap="square" rtlCol="0">
            <a:spAutoFit/>
          </a:bodyPr>
          <a:lstStyle/>
          <a:p>
            <a:endParaRPr lang="ru-RU" sz="1100" dirty="0"/>
          </a:p>
        </p:txBody>
      </p:sp>
      <p:sp>
        <p:nvSpPr>
          <p:cNvPr id="1028" name="Rectangle 4"/>
          <p:cNvSpPr>
            <a:spLocks noChangeArrowheads="1"/>
          </p:cNvSpPr>
          <p:nvPr/>
        </p:nvSpPr>
        <p:spPr bwMode="auto">
          <a:xfrm>
            <a:off x="571472" y="285728"/>
            <a:ext cx="8286808"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050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Несколько больше известно о теореме Пифагора у </a:t>
            </a:r>
            <a:r>
              <a:rPr kumimoji="0" lang="ru-RU" sz="1200" b="0" i="1"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вавилонян</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В одном тексте, относимом ко времени </a:t>
            </a:r>
            <a:r>
              <a:rPr kumimoji="0" lang="ru-RU" sz="1200" b="0" i="1" u="none" strike="noStrike" cap="none" normalizeH="0" baseline="0" dirty="0" err="1" smtClean="0">
                <a:ln>
                  <a:noFill/>
                </a:ln>
                <a:solidFill>
                  <a:srgbClr val="000000"/>
                </a:solidFill>
                <a:effectLst/>
                <a:latin typeface="Verdana" pitchFamily="34" charset="0"/>
                <a:ea typeface="Times New Roman" pitchFamily="18" charset="0"/>
                <a:cs typeface="Times New Roman" pitchFamily="18" charset="0"/>
              </a:rPr>
              <a:t>Хаммураби</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т. е. к 2000 г. до н. э., приводится приближенное вычисление гипотенузы прямоугольного треугольника. Отсюда можно сделать вывод, что в </a:t>
            </a:r>
            <a:r>
              <a:rPr kumimoji="0" lang="ru-RU" sz="1200" b="0" i="0" u="none" strike="noStrike" cap="none" normalizeH="0" baseline="0" dirty="0" err="1" smtClean="0">
                <a:ln>
                  <a:noFill/>
                </a:ln>
                <a:solidFill>
                  <a:srgbClr val="000000"/>
                </a:solidFill>
                <a:effectLst/>
                <a:latin typeface="Verdana" pitchFamily="34" charset="0"/>
                <a:ea typeface="Times New Roman" pitchFamily="18" charset="0"/>
                <a:cs typeface="Times New Roman" pitchFamily="18" charset="0"/>
              </a:rPr>
              <a:t>Двуречье</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умели производить вычисления с прямоугольными треугольниками, по крайней мере в некоторых случаях. Основываясь, с одной стороны, на сегодняшнем уровне знаний о египетской и вавилонской математике, а с </a:t>
            </a:r>
            <a:r>
              <a:rPr kumimoji="0" lang="ru-RU" sz="1200" b="0" i="0" u="none" strike="noStrike" cap="none" normalizeH="0" baseline="0" dirty="0" err="1" smtClean="0">
                <a:ln>
                  <a:noFill/>
                </a:ln>
                <a:solidFill>
                  <a:srgbClr val="000000"/>
                </a:solidFill>
                <a:effectLst/>
                <a:latin typeface="Verdana" pitchFamily="34" charset="0"/>
                <a:ea typeface="Times New Roman" pitchFamily="18" charset="0"/>
                <a:cs typeface="Times New Roman" pitchFamily="18" charset="0"/>
              </a:rPr>
              <a:t>другой-на</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критическом изучении греческих источников, </a:t>
            </a:r>
            <a:r>
              <a:rPr kumimoji="0" lang="ru-RU" sz="1200" b="0" i="0" u="none" strike="noStrike" cap="none" normalizeH="0" baseline="0" dirty="0" err="1" smtClean="0">
                <a:ln>
                  <a:noFill/>
                </a:ln>
                <a:solidFill>
                  <a:srgbClr val="000000"/>
                </a:solidFill>
                <a:effectLst/>
                <a:latin typeface="Verdana" pitchFamily="34" charset="0"/>
                <a:ea typeface="Times New Roman" pitchFamily="18" charset="0"/>
                <a:cs typeface="Times New Roman" pitchFamily="18" charset="0"/>
              </a:rPr>
              <a:t>Ван-дер-Варден</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(голландский математик) сделал следующий вывод: </a:t>
            </a:r>
            <a:r>
              <a:rPr kumimoji="0" lang="ru-RU" sz="1200" b="0" i="1"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"Заслугой первых греческих математиков, таких как Фалес, Пифагор и пифагорейцы, является не открытие математики, но ее систематизация и </a:t>
            </a:r>
            <a:r>
              <a:rPr kumimoji="0" lang="ru-RU" sz="1200" b="0" i="1" u="none" strike="noStrike" cap="none" normalizeH="0" baseline="0" dirty="0" err="1" smtClean="0">
                <a:ln>
                  <a:noFill/>
                </a:ln>
                <a:solidFill>
                  <a:srgbClr val="000000"/>
                </a:solidFill>
                <a:effectLst/>
                <a:latin typeface="Verdana" pitchFamily="34" charset="0"/>
                <a:ea typeface="Times New Roman" pitchFamily="18" charset="0"/>
                <a:cs typeface="Times New Roman" pitchFamily="18" charset="0"/>
              </a:rPr>
              <a:t>обснование</a:t>
            </a:r>
            <a:r>
              <a:rPr kumimoji="0" lang="ru-RU" sz="1200" b="0" i="1"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В их руках вычислительные рецепты, основанные на смутных представлениях, превратились в точную науку."</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a:t>
            </a:r>
          </a:p>
          <a:p>
            <a:pPr marL="0" marR="0" lvl="0" indent="19050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571472" y="2285992"/>
            <a:ext cx="828680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050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Геометрия у </a:t>
            </a:r>
            <a:r>
              <a:rPr kumimoji="0" lang="ru-RU" sz="1200" b="0" i="1"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индусов</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как и у египтян и вавилонян, была тесно связана с культом. Весьма вероятно, что теорема о квадрате гипотенузы была известна в Индии уже около 18 века до н. э.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19050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endParaRPr>
          </a:p>
          <a:p>
            <a:pPr marL="0" marR="0" lvl="0" indent="19050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В первом русском переводе евклидовых "Начал", сделанном Ф. И. Петрушевским, теорема Пифагора изложена так: </a:t>
            </a:r>
            <a:r>
              <a:rPr kumimoji="0" lang="ru-RU" sz="1200" b="0" i="1"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"В прямоугольных треугольниках квадрат из стороны, противолежащей прямому углу, равен сумме квадратов из сторон, содержащих прямой угол".</a:t>
            </a:r>
            <a:r>
              <a:rPr kumimoji="0" lang="ru-RU" sz="1200" b="0" i="0" u="none"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 </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TextBox 10"/>
          <p:cNvSpPr txBox="1"/>
          <p:nvPr/>
        </p:nvSpPr>
        <p:spPr>
          <a:xfrm>
            <a:off x="500034" y="3714752"/>
            <a:ext cx="8143932" cy="1846659"/>
          </a:xfrm>
          <a:prstGeom prst="rect">
            <a:avLst/>
          </a:prstGeom>
          <a:noFill/>
        </p:spPr>
        <p:txBody>
          <a:bodyPr wrap="square" rtlCol="0">
            <a:spAutoFit/>
          </a:bodyPr>
          <a:lstStyle/>
          <a:p>
            <a:r>
              <a:rPr lang="ru-RU" sz="1200" dirty="0" smtClean="0">
                <a:solidFill>
                  <a:schemeClr val="bg1"/>
                </a:solidFill>
                <a:latin typeface="Verdana" pitchFamily="34" charset="0"/>
                <a:ea typeface="Verdana" pitchFamily="34" charset="0"/>
                <a:cs typeface="Verdana" pitchFamily="34" charset="0"/>
              </a:rPr>
              <a:t>    В </a:t>
            </a:r>
            <a:r>
              <a:rPr lang="ru-RU" sz="1200" dirty="0">
                <a:solidFill>
                  <a:schemeClr val="bg1"/>
                </a:solidFill>
                <a:latin typeface="Verdana" pitchFamily="34" charset="0"/>
                <a:ea typeface="Verdana" pitchFamily="34" charset="0"/>
                <a:cs typeface="Verdana" pitchFamily="34" charset="0"/>
              </a:rPr>
              <a:t>настоящее время известно, что эта теорема не была открыта Пифагором. Однако одни полагают, что Пифагор первым дал ее полноценное доказательство, а другие отказывают ему и в этой заслуге. Некоторые приписывают Пифагору доказательство, которое Евклид приводит в первой книге своих "Начал". С другой стороны, </a:t>
            </a:r>
            <a:r>
              <a:rPr lang="ru-RU" sz="1200" dirty="0" err="1">
                <a:solidFill>
                  <a:schemeClr val="bg1"/>
                </a:solidFill>
                <a:latin typeface="Verdana" pitchFamily="34" charset="0"/>
                <a:ea typeface="Verdana" pitchFamily="34" charset="0"/>
                <a:cs typeface="Verdana" pitchFamily="34" charset="0"/>
              </a:rPr>
              <a:t>Прокл</a:t>
            </a:r>
            <a:r>
              <a:rPr lang="ru-RU" sz="1200" dirty="0">
                <a:solidFill>
                  <a:schemeClr val="bg1"/>
                </a:solidFill>
                <a:latin typeface="Verdana" pitchFamily="34" charset="0"/>
                <a:ea typeface="Verdana" pitchFamily="34" charset="0"/>
                <a:cs typeface="Verdana" pitchFamily="34" charset="0"/>
              </a:rPr>
              <a:t> утверждает, что доказательство в "Началах" принадлежит самому Евклиду. Как мы видим, история математики почти не сохранила достоверных данных о жизни Пифагора и его математической деятельности. Зато легенда сообщает даже ближайшие обстоятельства, сопровождавшие открытие теоремы. Рассказывают, что в честь этого открытия Пифагор принес в жертву 100 быков. </a:t>
            </a:r>
          </a:p>
          <a:p>
            <a:endParaRPr lang="ru-RU" dirty="0"/>
          </a:p>
        </p:txBody>
      </p:sp>
    </p:spTree>
  </p:cSld>
  <p:clrMapOvr>
    <a:masterClrMapping/>
  </p:clrMapOvr>
  <p:transition>
    <p:wipe dir="d"/>
    <p:sndAc>
      <p:stSnd>
        <p:snd r:embed="rId2" name="suction.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history3.gif"/>
          <p:cNvPicPr>
            <a:picLocks noGrp="1" noChangeAspect="1"/>
          </p:cNvPicPr>
          <p:nvPr>
            <p:ph sz="quarter" idx="1"/>
          </p:nvPr>
        </p:nvPicPr>
        <p:blipFill>
          <a:blip r:embed="rId3"/>
          <a:stretch>
            <a:fillRect/>
          </a:stretch>
        </p:blipFill>
        <p:spPr>
          <a:xfrm>
            <a:off x="2071670" y="785794"/>
            <a:ext cx="928694" cy="1514475"/>
          </a:xfrm>
        </p:spPr>
      </p:pic>
      <p:sp>
        <p:nvSpPr>
          <p:cNvPr id="3" name="Текст 2"/>
          <p:cNvSpPr>
            <a:spLocks noGrp="1"/>
          </p:cNvSpPr>
          <p:nvPr>
            <p:ph type="body" idx="2"/>
          </p:nvPr>
        </p:nvSpPr>
        <p:spPr>
          <a:xfrm>
            <a:off x="4071934" y="1142984"/>
            <a:ext cx="4694114" cy="1857388"/>
          </a:xfrm>
        </p:spPr>
        <p:txBody>
          <a:bodyPr>
            <a:normAutofit fontScale="77500" lnSpcReduction="20000"/>
          </a:bodyPr>
          <a:lstStyle/>
          <a:p>
            <a:r>
              <a:rPr lang="ru-RU" sz="1900" dirty="0" smtClean="0"/>
              <a:t>Доказательство теоремы Пифагора учащиеся средних веков считали очень трудным и называли его </a:t>
            </a:r>
            <a:r>
              <a:rPr lang="ru-RU" sz="1900" dirty="0" err="1" smtClean="0"/>
              <a:t>Dons</a:t>
            </a:r>
            <a:r>
              <a:rPr lang="ru-RU" sz="1900" dirty="0" smtClean="0"/>
              <a:t> </a:t>
            </a:r>
            <a:r>
              <a:rPr lang="ru-RU" sz="1900" dirty="0" err="1" smtClean="0"/>
              <a:t>asinorum</a:t>
            </a:r>
            <a:r>
              <a:rPr lang="ru-RU" sz="1900" dirty="0" smtClean="0"/>
              <a:t>- ослиный мост, или </a:t>
            </a:r>
            <a:r>
              <a:rPr lang="ru-RU" sz="1900" dirty="0" err="1" smtClean="0"/>
              <a:t>elefuga</a:t>
            </a:r>
            <a:r>
              <a:rPr lang="ru-RU" sz="1900" dirty="0" smtClean="0"/>
              <a:t>- бегство "убогих", так как некоторые "убогие" ученики, не имевшие серьезной математической подготовки, бежали от геометрии. </a:t>
            </a:r>
          </a:p>
          <a:p>
            <a:endParaRPr lang="ru-RU" dirty="0"/>
          </a:p>
        </p:txBody>
      </p:sp>
      <p:sp>
        <p:nvSpPr>
          <p:cNvPr id="4" name="Заголовок 3"/>
          <p:cNvSpPr>
            <a:spLocks noGrp="1"/>
          </p:cNvSpPr>
          <p:nvPr>
            <p:ph type="title"/>
          </p:nvPr>
        </p:nvSpPr>
        <p:spPr>
          <a:xfrm>
            <a:off x="5357818" y="428604"/>
            <a:ext cx="1981200" cy="571504"/>
          </a:xfrm>
        </p:spPr>
        <p:txBody>
          <a:bodyPr/>
          <a:lstStyle/>
          <a:p>
            <a:r>
              <a:rPr lang="ru-RU" dirty="0" smtClean="0"/>
              <a:t>Карикатуры.</a:t>
            </a:r>
            <a:endParaRPr lang="ru-RU" dirty="0"/>
          </a:p>
        </p:txBody>
      </p:sp>
      <p:pic>
        <p:nvPicPr>
          <p:cNvPr id="6" name="Рисунок 5" descr="history1.gif"/>
          <p:cNvPicPr>
            <a:picLocks noChangeAspect="1"/>
          </p:cNvPicPr>
          <p:nvPr/>
        </p:nvPicPr>
        <p:blipFill>
          <a:blip r:embed="rId4"/>
          <a:stretch>
            <a:fillRect/>
          </a:stretch>
        </p:blipFill>
        <p:spPr>
          <a:xfrm>
            <a:off x="928662" y="857232"/>
            <a:ext cx="952500" cy="1390650"/>
          </a:xfrm>
          <a:prstGeom prst="rect">
            <a:avLst/>
          </a:prstGeom>
        </p:spPr>
      </p:pic>
      <p:pic>
        <p:nvPicPr>
          <p:cNvPr id="7" name="Рисунок 6" descr="history2.gif"/>
          <p:cNvPicPr>
            <a:picLocks noChangeAspect="1"/>
          </p:cNvPicPr>
          <p:nvPr/>
        </p:nvPicPr>
        <p:blipFill>
          <a:blip r:embed="rId5"/>
          <a:stretch>
            <a:fillRect/>
          </a:stretch>
        </p:blipFill>
        <p:spPr>
          <a:xfrm>
            <a:off x="3000364" y="1000108"/>
            <a:ext cx="952500" cy="1276350"/>
          </a:xfrm>
          <a:prstGeom prst="rect">
            <a:avLst/>
          </a:prstGeom>
        </p:spPr>
      </p:pic>
      <p:sp>
        <p:nvSpPr>
          <p:cNvPr id="8" name="TextBox 7"/>
          <p:cNvSpPr txBox="1"/>
          <p:nvPr/>
        </p:nvSpPr>
        <p:spPr>
          <a:xfrm>
            <a:off x="714348" y="2714620"/>
            <a:ext cx="7429552" cy="1569660"/>
          </a:xfrm>
          <a:prstGeom prst="rect">
            <a:avLst/>
          </a:prstGeom>
          <a:noFill/>
        </p:spPr>
        <p:txBody>
          <a:bodyPr wrap="square" rtlCol="0">
            <a:spAutoFit/>
          </a:bodyPr>
          <a:lstStyle/>
          <a:p>
            <a:r>
              <a:rPr lang="ru-RU" sz="1600" dirty="0" smtClean="0"/>
              <a:t>Слабые ученики, заучившие теоремы наизусть, без понимания, и прозванные поэтому "</a:t>
            </a:r>
            <a:r>
              <a:rPr lang="ru-RU" sz="1600" dirty="0" err="1" smtClean="0"/>
              <a:t>ослами</a:t>
            </a:r>
            <a:r>
              <a:rPr lang="ru-RU" sz="1600" dirty="0" smtClean="0"/>
              <a:t>",были не в состоянии преодолеть теорему Пифагора, служившую для них вроде непреодолимого моста. Из-за чертежей, сопровождающих теорему Пифагора, учащиеся называли ее также "ветряной мельницей", составляли стихи вроде "Пифагоровы штаны на все стороны равны", рисовали карикатуры. </a:t>
            </a:r>
            <a:endParaRPr lang="ru-RU" sz="1600" dirty="0"/>
          </a:p>
        </p:txBody>
      </p:sp>
      <p:sp>
        <p:nvSpPr>
          <p:cNvPr id="9" name="TextBox 8"/>
          <p:cNvSpPr txBox="1"/>
          <p:nvPr/>
        </p:nvSpPr>
        <p:spPr>
          <a:xfrm>
            <a:off x="785786" y="4429132"/>
            <a:ext cx="7572428" cy="1815882"/>
          </a:xfrm>
          <a:prstGeom prst="rect">
            <a:avLst/>
          </a:prstGeom>
          <a:noFill/>
        </p:spPr>
        <p:txBody>
          <a:bodyPr wrap="square" rtlCol="0">
            <a:spAutoFit/>
          </a:bodyPr>
          <a:lstStyle/>
          <a:p>
            <a:r>
              <a:rPr lang="ru-RU" sz="1600" dirty="0" smtClean="0"/>
              <a:t>Теорема </a:t>
            </a:r>
            <a:r>
              <a:rPr lang="ru-RU" sz="1600" dirty="0" err="1" smtClean="0"/>
              <a:t>Пифагора-одна</a:t>
            </a:r>
            <a:r>
              <a:rPr lang="ru-RU" sz="1600" dirty="0" smtClean="0"/>
              <a:t> из главных и, можно сказать, самая главная теорема геометрии. Значение ее состоит в том, что из нее или с ее помощью можно вывести большинство теорем геометрии. Теорема Пифагора замечательна и тем, что сама по себе она вовсе не очевидна. Например, свойства равнобедренного треугольника можно видеть непосредственно на чертеже. Но сколько ни смотри на прямоугольный треугольник, никак не увидишь, что между его сторонами есть простое соотношение: </a:t>
            </a:r>
            <a:r>
              <a:rPr lang="ru-RU" sz="1600" i="1" dirty="0" smtClean="0"/>
              <a:t>c</a:t>
            </a:r>
            <a:r>
              <a:rPr lang="ru-RU" sz="1600" i="1" baseline="30000" dirty="0" smtClean="0"/>
              <a:t>2</a:t>
            </a:r>
            <a:r>
              <a:rPr lang="ru-RU" sz="1600" i="1" dirty="0" smtClean="0"/>
              <a:t>=a</a:t>
            </a:r>
            <a:r>
              <a:rPr lang="ru-RU" sz="1600" i="1" baseline="30000" dirty="0" smtClean="0"/>
              <a:t>2</a:t>
            </a:r>
            <a:r>
              <a:rPr lang="ru-RU" sz="1600" i="1" dirty="0" smtClean="0"/>
              <a:t>+b</a:t>
            </a:r>
            <a:r>
              <a:rPr lang="ru-RU" sz="1600" i="1" baseline="30000" dirty="0" smtClean="0"/>
              <a:t>2</a:t>
            </a:r>
            <a:r>
              <a:rPr lang="ru-RU" sz="1600" dirty="0" smtClean="0"/>
              <a:t>. </a:t>
            </a:r>
            <a:endParaRPr lang="ru-RU" sz="1600" dirty="0"/>
          </a:p>
        </p:txBody>
      </p:sp>
    </p:spTree>
  </p:cSld>
  <p:clrMapOvr>
    <a:masterClrMapping/>
  </p:clrMapOvr>
  <p:transition>
    <p:checker/>
    <p:sndAc>
      <p:stSnd>
        <p:snd r:embed="rId2" name="wind.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r>
              <a:rPr lang="ru-RU" dirty="0" smtClean="0"/>
              <a:t>Работа выполнена </a:t>
            </a:r>
          </a:p>
          <a:p>
            <a:r>
              <a:rPr lang="ru-RU" dirty="0" smtClean="0"/>
              <a:t>ученицей 8 «Б» класса.</a:t>
            </a:r>
          </a:p>
          <a:p>
            <a:r>
              <a:rPr lang="ru-RU" dirty="0" err="1" smtClean="0"/>
              <a:t>Берлевой</a:t>
            </a:r>
            <a:r>
              <a:rPr lang="ru-RU" dirty="0" smtClean="0"/>
              <a:t> Юлией.</a:t>
            </a:r>
          </a:p>
          <a:p>
            <a:endParaRPr lang="ru-RU" dirty="0"/>
          </a:p>
        </p:txBody>
      </p:sp>
      <p:sp>
        <p:nvSpPr>
          <p:cNvPr id="3" name="Заголовок 2"/>
          <p:cNvSpPr>
            <a:spLocks noGrp="1"/>
          </p:cNvSpPr>
          <p:nvPr>
            <p:ph type="ctrTitle"/>
          </p:nvPr>
        </p:nvSpPr>
        <p:spPr/>
        <p:txBody>
          <a:bodyPr/>
          <a:lstStyle/>
          <a:p>
            <a:r>
              <a:rPr lang="ru-RU" dirty="0" smtClean="0"/>
              <a:t>Спасибо за </a:t>
            </a:r>
            <a:r>
              <a:rPr lang="ru-RU" dirty="0" err="1" smtClean="0"/>
              <a:t>мнимание</a:t>
            </a:r>
            <a:r>
              <a:rPr lang="ru-RU" dirty="0" smtClean="0"/>
              <a:t>!</a:t>
            </a:r>
            <a:endParaRPr lang="ru-RU" dirty="0"/>
          </a:p>
        </p:txBody>
      </p:sp>
    </p:spTree>
  </p:cSld>
  <p:clrMapOvr>
    <a:masterClrMapping/>
  </p:clrMapOvr>
  <p:transition>
    <p:randomBar/>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457200" y="2285992"/>
            <a:ext cx="8305800" cy="1128940"/>
          </a:xfrm>
        </p:spPr>
        <p:txBody>
          <a:bodyPr/>
          <a:lstStyle/>
          <a:p>
            <a:r>
              <a:rPr lang="ru-RU" dirty="0" smtClean="0"/>
              <a:t>Жизнь философа.</a:t>
            </a:r>
            <a:endParaRPr lang="ru-RU"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3143240" y="357166"/>
            <a:ext cx="5572164" cy="2928958"/>
          </a:xfrm>
        </p:spPr>
        <p:txBody>
          <a:bodyPr>
            <a:normAutofit/>
          </a:bodyPr>
          <a:lstStyle/>
          <a:p>
            <a:r>
              <a:rPr lang="ru-RU" sz="2000" dirty="0" smtClean="0"/>
              <a:t>Первые познания он получил от своего отца, ювелира: в те времена эта профессия требовала многосторонней образованности. Есть указания, что его предки были сирийцами или финикиянами, и, может быть, еще в своей семье он приобщился к религиозной традиции Востока . </a:t>
            </a:r>
          </a:p>
          <a:p>
            <a:endParaRPr lang="ru-RU" dirty="0"/>
          </a:p>
        </p:txBody>
      </p:sp>
      <p:pic>
        <p:nvPicPr>
          <p:cNvPr id="5" name="Picture 4"/>
          <p:cNvPicPr>
            <a:picLocks noGrp="1" noChangeAspect="1" noChangeArrowheads="1"/>
          </p:cNvPicPr>
          <p:nvPr>
            <p:ph sz="quarter" idx="1"/>
          </p:nvPr>
        </p:nvPicPr>
        <p:blipFill>
          <a:blip r:embed="rId3"/>
          <a:srcRect/>
          <a:stretch>
            <a:fillRect/>
          </a:stretch>
        </p:blipFill>
        <p:spPr bwMode="auto">
          <a:xfrm>
            <a:off x="571472" y="428604"/>
            <a:ext cx="2190476" cy="2790476"/>
          </a:xfrm>
          <a:prstGeom prst="rect">
            <a:avLst/>
          </a:prstGeom>
          <a:noFill/>
          <a:ln w="9525">
            <a:noFill/>
            <a:miter lim="800000"/>
            <a:headEnd/>
            <a:tailEnd/>
          </a:ln>
          <a:effectLst/>
        </p:spPr>
      </p:pic>
      <p:sp>
        <p:nvSpPr>
          <p:cNvPr id="9" name="TextBox 8"/>
          <p:cNvSpPr txBox="1"/>
          <p:nvPr/>
        </p:nvSpPr>
        <p:spPr>
          <a:xfrm>
            <a:off x="785786" y="3500438"/>
            <a:ext cx="7786742" cy="2308324"/>
          </a:xfrm>
          <a:prstGeom prst="rect">
            <a:avLst/>
          </a:prstGeom>
          <a:noFill/>
        </p:spPr>
        <p:txBody>
          <a:bodyPr wrap="square" rtlCol="0">
            <a:spAutoFit/>
          </a:bodyPr>
          <a:lstStyle/>
          <a:p>
            <a:r>
              <a:rPr lang="ru-RU" sz="2400" dirty="0" smtClean="0"/>
              <a:t>Для тогдашней греческой молодежи посещение чужих стран было главным способом расширить запас знаний, и поэтому юность свою Пифагор провел в путешествиях. Дошедшие до нас биографические сведения о Пифагоре отрывочны и далеко не достоверны. </a:t>
            </a:r>
            <a:endParaRPr lang="ru-RU" sz="2400" dirty="0"/>
          </a:p>
        </p:txBody>
      </p:sp>
    </p:spTree>
  </p:cSld>
  <p:clrMapOvr>
    <a:masterClrMapping/>
  </p:clrMapOvr>
  <p:transition>
    <p:wipe/>
    <p:sndAc>
      <p:stSnd>
        <p:snd r:embed="rId2" name="click.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928662" y="642918"/>
            <a:ext cx="4214842" cy="3857652"/>
          </a:xfrm>
        </p:spPr>
        <p:txBody>
          <a:bodyPr>
            <a:noAutofit/>
          </a:bodyPr>
          <a:lstStyle/>
          <a:p>
            <a:pPr>
              <a:lnSpc>
                <a:spcPct val="100000"/>
              </a:lnSpc>
            </a:pPr>
            <a:r>
              <a:rPr lang="ru-RU" sz="1800" dirty="0" smtClean="0"/>
              <a:t>С его именем связанно много легенд. Достоверно известно, что Пифагор посещал Египет и Вавилон. В одной из греческих колоний Южной Италии им была основана знаменитая «Пифагорова школа», сыгравшая важную роль в научной и политической жизни древней Греции. Именно Пифагору приписывают доказательство известной геометрической теоремы. </a:t>
            </a:r>
          </a:p>
          <a:p>
            <a:endParaRPr lang="ru-RU" sz="1800" dirty="0"/>
          </a:p>
        </p:txBody>
      </p:sp>
      <p:pic>
        <p:nvPicPr>
          <p:cNvPr id="5" name="Picture 4"/>
          <p:cNvPicPr>
            <a:picLocks noGrp="1" noChangeAspect="1" noChangeArrowheads="1"/>
          </p:cNvPicPr>
          <p:nvPr>
            <p:ph sz="quarter" idx="1"/>
          </p:nvPr>
        </p:nvPicPr>
        <p:blipFill>
          <a:blip r:embed="rId3"/>
          <a:srcRect/>
          <a:stretch>
            <a:fillRect/>
          </a:stretch>
        </p:blipFill>
        <p:spPr bwMode="auto">
          <a:xfrm>
            <a:off x="5286380" y="571480"/>
            <a:ext cx="2962689" cy="3104762"/>
          </a:xfrm>
          <a:prstGeom prst="rect">
            <a:avLst/>
          </a:prstGeom>
          <a:noFill/>
          <a:ln w="9525">
            <a:noFill/>
            <a:miter lim="800000"/>
            <a:headEnd/>
            <a:tailEnd/>
          </a:ln>
          <a:effectLst/>
        </p:spPr>
      </p:pic>
      <p:sp>
        <p:nvSpPr>
          <p:cNvPr id="8" name="TextBox 7"/>
          <p:cNvSpPr txBox="1"/>
          <p:nvPr/>
        </p:nvSpPr>
        <p:spPr>
          <a:xfrm>
            <a:off x="857224" y="4286256"/>
            <a:ext cx="7429552" cy="1477328"/>
          </a:xfrm>
          <a:prstGeom prst="rect">
            <a:avLst/>
          </a:prstGeom>
          <a:noFill/>
        </p:spPr>
        <p:txBody>
          <a:bodyPr wrap="square" rtlCol="0">
            <a:spAutoFit/>
          </a:bodyPr>
          <a:lstStyle/>
          <a:p>
            <a:r>
              <a:rPr lang="ru-RU" dirty="0" smtClean="0"/>
              <a:t>На основе преданий, распространенных известными математиками длительное время считали, что до Пифагора эта теорема не была известна, отсюда и название – теорема, Пифагора. Сейчас известно, что эта теорема была известна до него, но именно Пифагор первым доказал ее. </a:t>
            </a:r>
            <a:endParaRPr lang="ru-RU" dirty="0"/>
          </a:p>
        </p:txBody>
      </p:sp>
    </p:spTree>
  </p:cSld>
  <p:clrMapOvr>
    <a:masterClrMapping/>
  </p:clrMapOvr>
  <p:transition>
    <p:wipe dir="r"/>
    <p:sndAc>
      <p:stSnd>
        <p:snd r:embed="rId2" name="push.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2"/>
          </p:nvPr>
        </p:nvSpPr>
        <p:spPr>
          <a:xfrm>
            <a:off x="2857488" y="357166"/>
            <a:ext cx="5786478" cy="3071834"/>
          </a:xfrm>
        </p:spPr>
        <p:txBody>
          <a:bodyPr/>
          <a:lstStyle/>
          <a:p>
            <a:r>
              <a:rPr lang="ru-RU" dirty="0" smtClean="0"/>
              <a:t>Ему было лет тридцать, когда он приехал в Египет и там познакомился с древней мудростью жрецов: медициной, математикой и метеорологией. Говорят, что при вторжении персов в Египет Пифагор был захвачен в плен и отвезен в Вавилон. Существует легенда, будто в то время он встретился с иранским пророком Заратустрой и даже побывал в Индии . </a:t>
            </a:r>
            <a:endParaRPr lang="ru-RU" dirty="0"/>
          </a:p>
        </p:txBody>
      </p:sp>
      <p:pic>
        <p:nvPicPr>
          <p:cNvPr id="5" name="Picture 4"/>
          <p:cNvPicPr>
            <a:picLocks noGrp="1" noChangeAspect="1" noChangeArrowheads="1"/>
          </p:cNvPicPr>
          <p:nvPr>
            <p:ph sz="quarter" idx="1"/>
          </p:nvPr>
        </p:nvPicPr>
        <p:blipFill>
          <a:blip r:embed="rId3"/>
          <a:srcRect/>
          <a:stretch>
            <a:fillRect/>
          </a:stretch>
        </p:blipFill>
        <p:spPr bwMode="auto">
          <a:xfrm>
            <a:off x="571472" y="357166"/>
            <a:ext cx="1848108" cy="2857899"/>
          </a:xfrm>
          <a:prstGeom prst="rect">
            <a:avLst/>
          </a:prstGeom>
          <a:noFill/>
          <a:ln w="9525">
            <a:noFill/>
            <a:miter lim="800000"/>
            <a:headEnd/>
            <a:tailEnd/>
          </a:ln>
          <a:effectLst/>
        </p:spPr>
      </p:pic>
      <p:sp>
        <p:nvSpPr>
          <p:cNvPr id="9" name="TextBox 8"/>
          <p:cNvSpPr txBox="1"/>
          <p:nvPr/>
        </p:nvSpPr>
        <p:spPr>
          <a:xfrm>
            <a:off x="2857488" y="2500306"/>
            <a:ext cx="5857916" cy="861774"/>
          </a:xfrm>
          <a:prstGeom prst="rect">
            <a:avLst/>
          </a:prstGeom>
          <a:noFill/>
        </p:spPr>
        <p:txBody>
          <a:bodyPr wrap="square" rtlCol="0">
            <a:spAutoFit/>
          </a:bodyPr>
          <a:lstStyle/>
          <a:p>
            <a:r>
              <a:rPr lang="ru-RU" sz="1600" dirty="0"/>
              <a:t>Но, по мнению </a:t>
            </a:r>
            <a:r>
              <a:rPr lang="ru-RU" sz="1600" dirty="0" smtClean="0"/>
              <a:t>большинства </a:t>
            </a:r>
            <a:r>
              <a:rPr lang="ru-RU" sz="1600" dirty="0"/>
              <a:t>историков, эти сведения (записанные, кстати сказать, много веков спустя после смерти мудреца) являются скорее романом, чем </a:t>
            </a:r>
            <a:r>
              <a:rPr lang="ru-RU" sz="1600" dirty="0" smtClean="0"/>
              <a:t>историей. </a:t>
            </a:r>
            <a:r>
              <a:rPr lang="ru-RU" dirty="0" smtClean="0"/>
              <a:t> </a:t>
            </a:r>
            <a:endParaRPr lang="ru-RU" dirty="0"/>
          </a:p>
        </p:txBody>
      </p:sp>
      <p:sp>
        <p:nvSpPr>
          <p:cNvPr id="10" name="TextBox 9"/>
          <p:cNvSpPr txBox="1"/>
          <p:nvPr/>
        </p:nvSpPr>
        <p:spPr>
          <a:xfrm>
            <a:off x="500034" y="3357562"/>
            <a:ext cx="8286808" cy="1077218"/>
          </a:xfrm>
          <a:prstGeom prst="rect">
            <a:avLst/>
          </a:prstGeom>
          <a:noFill/>
        </p:spPr>
        <p:txBody>
          <a:bodyPr wrap="square" rtlCol="0">
            <a:spAutoFit/>
          </a:bodyPr>
          <a:lstStyle/>
          <a:p>
            <a:r>
              <a:rPr lang="ru-RU" sz="1600" dirty="0"/>
              <a:t>Наиболее достоверными можно признать указания на поездки Пифагора в Вавилон и особенно Египет, с которыми греки в то время имели тесные отношения. Вполне понятно, что религии этих стран должны были произвести большое впечатление на «любителя мудрости» и дать богатую пищу его воображению и мысли. </a:t>
            </a:r>
          </a:p>
        </p:txBody>
      </p:sp>
      <p:sp>
        <p:nvSpPr>
          <p:cNvPr id="11" name="TextBox 10"/>
          <p:cNvSpPr txBox="1"/>
          <p:nvPr/>
        </p:nvSpPr>
        <p:spPr>
          <a:xfrm>
            <a:off x="571472" y="4500570"/>
            <a:ext cx="7858180" cy="1569660"/>
          </a:xfrm>
          <a:prstGeom prst="rect">
            <a:avLst/>
          </a:prstGeom>
          <a:noFill/>
        </p:spPr>
        <p:txBody>
          <a:bodyPr wrap="square" rtlCol="0">
            <a:spAutoFit/>
          </a:bodyPr>
          <a:lstStyle/>
          <a:p>
            <a:r>
              <a:rPr lang="ru-RU" sz="1600" dirty="0"/>
              <a:t>Вернувшись на </a:t>
            </a:r>
            <a:r>
              <a:rPr lang="ru-RU" sz="1600" dirty="0" err="1"/>
              <a:t>Самос</a:t>
            </a:r>
            <a:r>
              <a:rPr lang="ru-RU" sz="1600" dirty="0"/>
              <a:t>, Пифагор нашел родину в руках диктатора </a:t>
            </a:r>
            <a:r>
              <a:rPr lang="ru-RU" sz="1600" dirty="0" err="1"/>
              <a:t>Поликрата</a:t>
            </a:r>
            <a:r>
              <a:rPr lang="ru-RU" sz="1600" dirty="0"/>
              <a:t>, который упрочил свою власть, опираясь на союз с персами. Поначалу могло показаться, что остров расцвел после трудных лет политических переворотов. </a:t>
            </a:r>
            <a:r>
              <a:rPr lang="ru-RU" sz="1600" dirty="0" err="1"/>
              <a:t>Поликрат</a:t>
            </a:r>
            <a:r>
              <a:rPr lang="ru-RU" sz="1600" dirty="0"/>
              <a:t>, сам выходец из торговой среды, поощрял ремесла и искусства. Повсюду сооружались обширные постройки, поражавшие своим великолепием. При дворе правителя находили приют выдающиеся поэты и художники.</a:t>
            </a:r>
          </a:p>
        </p:txBody>
      </p:sp>
    </p:spTree>
  </p:cSld>
  <p:clrMapOvr>
    <a:masterClrMapping/>
  </p:clrMapOvr>
  <p:transition>
    <p:pull dir="d"/>
    <p:sndAc>
      <p:stSnd>
        <p:snd r:embed="rId2" name="bomb.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_1_~1.JPG"/>
          <p:cNvPicPr>
            <a:picLocks noGrp="1" noChangeAspect="1"/>
          </p:cNvPicPr>
          <p:nvPr>
            <p:ph sz="quarter" idx="1"/>
          </p:nvPr>
        </p:nvPicPr>
        <p:blipFill>
          <a:blip r:embed="rId3"/>
          <a:stretch>
            <a:fillRect/>
          </a:stretch>
        </p:blipFill>
        <p:spPr>
          <a:xfrm>
            <a:off x="4643438" y="357166"/>
            <a:ext cx="4089400" cy="5537200"/>
          </a:xfrm>
        </p:spPr>
      </p:pic>
      <p:sp>
        <p:nvSpPr>
          <p:cNvPr id="3" name="Текст 2"/>
          <p:cNvSpPr>
            <a:spLocks noGrp="1"/>
          </p:cNvSpPr>
          <p:nvPr>
            <p:ph type="body" idx="2"/>
          </p:nvPr>
        </p:nvSpPr>
        <p:spPr>
          <a:xfrm>
            <a:off x="285720" y="285728"/>
            <a:ext cx="4286280" cy="5857916"/>
          </a:xfrm>
        </p:spPr>
        <p:txBody>
          <a:bodyPr/>
          <a:lstStyle/>
          <a:p>
            <a:r>
              <a:rPr lang="ru-RU" dirty="0" smtClean="0"/>
              <a:t>Но Пифагор быстро понял цену этой золотой клетки. Опека властей оказалась тяжким бременем для свободы мысли. По словам Порфирия, философ «видел, что тирания слишком сильна, чтобы свободному человеку можно было доблестно переносить надзор и деспотизм» . Пифагор проникся отвращением к самосскому режиму и задумал навсегда покинуть отечество. «Ненавидя душой тиранию, сам он изгнанье избрал»,— говорил Овидий, читавший одну из древних биографий философа . О подробностях этого переселения (или изгнания ?) ничего не известно. Мы знаем лишь, что в 540 г. Пифагор сел на корабль, отплывавший в Италию, и через некоторое время прибыл в город Кротон. </a:t>
            </a:r>
          </a:p>
          <a:p>
            <a:endParaRPr lang="ru-RU" dirty="0"/>
          </a:p>
        </p:txBody>
      </p:sp>
    </p:spTree>
  </p:cSld>
  <p:clrMapOvr>
    <a:masterClrMapping/>
  </p:clrMapOvr>
  <p:transition>
    <p:wheel spokes="8"/>
    <p:sndAc>
      <p:stSnd>
        <p:snd r:embed="rId2" name="wind.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tumblr_lcq1q02C7o1qd2f66.jpg"/>
          <p:cNvPicPr>
            <a:picLocks noGrp="1" noChangeAspect="1"/>
          </p:cNvPicPr>
          <p:nvPr>
            <p:ph sz="quarter" idx="1"/>
          </p:nvPr>
        </p:nvPicPr>
        <p:blipFill>
          <a:blip r:embed="rId3"/>
          <a:stretch>
            <a:fillRect/>
          </a:stretch>
        </p:blipFill>
        <p:spPr>
          <a:xfrm>
            <a:off x="357158" y="357166"/>
            <a:ext cx="3754380" cy="5715000"/>
          </a:xfrm>
        </p:spPr>
      </p:pic>
      <p:sp>
        <p:nvSpPr>
          <p:cNvPr id="3" name="Текст 2"/>
          <p:cNvSpPr>
            <a:spLocks noGrp="1"/>
          </p:cNvSpPr>
          <p:nvPr>
            <p:ph type="body" idx="2"/>
          </p:nvPr>
        </p:nvSpPr>
        <p:spPr>
          <a:xfrm>
            <a:off x="4429124" y="357166"/>
            <a:ext cx="4336924" cy="4976834"/>
          </a:xfrm>
        </p:spPr>
        <p:txBody>
          <a:bodyPr/>
          <a:lstStyle/>
          <a:p>
            <a:r>
              <a:rPr lang="ru-RU" dirty="0" smtClean="0"/>
              <a:t>Сюда, в богатый торговый порт у берегов </a:t>
            </a:r>
            <a:r>
              <a:rPr lang="ru-RU" dirty="0" err="1" smtClean="0"/>
              <a:t>Тарентского</a:t>
            </a:r>
            <a:r>
              <a:rPr lang="ru-RU" dirty="0" smtClean="0"/>
              <a:t> залива, в так называемую «Великую Грецию», стремились многие путешественники, купцы и мастера. В этом царстве колонистов общая атмосфера была намного свободнее, чем на </a:t>
            </a:r>
            <a:r>
              <a:rPr lang="ru-RU" dirty="0" err="1" smtClean="0"/>
              <a:t>Самосе</a:t>
            </a:r>
            <a:r>
              <a:rPr lang="ru-RU" dirty="0" smtClean="0"/>
              <a:t>. Пропаганда учения Пифагора обеспокоила власть имущих... Заговор возглавил богатый и знатный житель Кротона </a:t>
            </a:r>
            <a:r>
              <a:rPr lang="ru-RU" dirty="0" err="1" smtClean="0"/>
              <a:t>Килон</a:t>
            </a:r>
            <a:r>
              <a:rPr lang="ru-RU" dirty="0" smtClean="0"/>
              <a:t>, властолюбивый и обладающий тяжелым нравом. Спасаясь от преследователей, Пифагор поселился в </a:t>
            </a:r>
            <a:r>
              <a:rPr lang="ru-RU" dirty="0" err="1" smtClean="0"/>
              <a:t>Метапоне</a:t>
            </a:r>
            <a:r>
              <a:rPr lang="ru-RU" dirty="0" smtClean="0"/>
              <a:t>. Но и здесь его настигла рука убийцы.</a:t>
            </a:r>
            <a:endParaRPr lang="ru-RU" dirty="0"/>
          </a:p>
        </p:txBody>
      </p:sp>
    </p:spTree>
  </p:cSld>
  <p:clrMapOvr>
    <a:masterClrMapping/>
  </p:clrMapOvr>
  <p:transition>
    <p:randomBar dir="vert"/>
    <p:sndAc>
      <p:stSnd>
        <p:snd r:embed="rId2" name="voltage.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p:txBody>
          <a:bodyPr/>
          <a:lstStyle/>
          <a:p>
            <a:r>
              <a:rPr lang="ru-RU" dirty="0" smtClean="0"/>
              <a:t>История теоремы.</a:t>
            </a:r>
            <a:endParaRPr lang="ru-RU"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image003.gif"/>
          <p:cNvPicPr>
            <a:picLocks noGrp="1" noChangeAspect="1"/>
          </p:cNvPicPr>
          <p:nvPr>
            <p:ph sz="quarter" idx="1"/>
          </p:nvPr>
        </p:nvPicPr>
        <p:blipFill>
          <a:blip r:embed="rId3"/>
          <a:stretch>
            <a:fillRect/>
          </a:stretch>
        </p:blipFill>
        <p:spPr>
          <a:xfrm>
            <a:off x="-214346" y="0"/>
            <a:ext cx="6000792" cy="3286148"/>
          </a:xfrm>
        </p:spPr>
      </p:pic>
      <p:sp>
        <p:nvSpPr>
          <p:cNvPr id="3" name="Текст 2"/>
          <p:cNvSpPr>
            <a:spLocks noGrp="1"/>
          </p:cNvSpPr>
          <p:nvPr>
            <p:ph type="body" idx="2"/>
          </p:nvPr>
        </p:nvSpPr>
        <p:spPr>
          <a:xfrm>
            <a:off x="5143504" y="500042"/>
            <a:ext cx="3622544" cy="5786478"/>
          </a:xfrm>
        </p:spPr>
        <p:txBody>
          <a:bodyPr>
            <a:normAutofit/>
          </a:bodyPr>
          <a:lstStyle/>
          <a:p>
            <a:pPr>
              <a:lnSpc>
                <a:spcPct val="100000"/>
              </a:lnSpc>
            </a:pPr>
            <a:r>
              <a:rPr lang="ru-RU" sz="1400" dirty="0" smtClean="0"/>
              <a:t>Исторический обзор начнем с </a:t>
            </a:r>
            <a:r>
              <a:rPr lang="ru-RU" sz="1400" i="1" dirty="0" smtClean="0"/>
              <a:t>древнего Китая</a:t>
            </a:r>
            <a:r>
              <a:rPr lang="ru-RU" sz="1400" dirty="0" smtClean="0"/>
              <a:t>. Здесь особое внимание привлекает математическая книга </a:t>
            </a:r>
            <a:r>
              <a:rPr lang="ru-RU" sz="1400" dirty="0" err="1" smtClean="0"/>
              <a:t>Чу-пей</a:t>
            </a:r>
            <a:r>
              <a:rPr lang="ru-RU" sz="1400" dirty="0" smtClean="0"/>
              <a:t>. В этом сочинении так говорится о </a:t>
            </a:r>
            <a:r>
              <a:rPr lang="ru-RU" sz="1400" dirty="0" err="1" smtClean="0"/>
              <a:t>пифагоровом</a:t>
            </a:r>
            <a:r>
              <a:rPr lang="ru-RU" sz="1400" dirty="0" smtClean="0"/>
              <a:t> треугольнике со сторонами 3, 4 и 5: </a:t>
            </a:r>
            <a:r>
              <a:rPr lang="ru-RU" sz="1400" i="1" dirty="0" smtClean="0"/>
              <a:t>"Если прямой угол разложить на составные части, то линия, соединяющая концы его сторон, будет 5, когда основание есть 3, а высота 4".</a:t>
            </a:r>
            <a:r>
              <a:rPr lang="ru-RU" sz="1400" dirty="0" smtClean="0"/>
              <a:t> В этой же книге предложен рисунок, который совпадает с одним из чертежей индусской геометрии </a:t>
            </a:r>
            <a:r>
              <a:rPr lang="ru-RU" sz="1400" dirty="0" err="1" smtClean="0"/>
              <a:t>Басхары</a:t>
            </a:r>
            <a:r>
              <a:rPr lang="ru-RU" sz="1400" dirty="0" smtClean="0"/>
              <a:t>. </a:t>
            </a:r>
          </a:p>
          <a:p>
            <a:pPr>
              <a:lnSpc>
                <a:spcPct val="200000"/>
              </a:lnSpc>
            </a:pPr>
            <a:endParaRPr lang="ru-RU" dirty="0"/>
          </a:p>
        </p:txBody>
      </p:sp>
      <p:sp>
        <p:nvSpPr>
          <p:cNvPr id="6" name="TextBox 5"/>
          <p:cNvSpPr txBox="1"/>
          <p:nvPr/>
        </p:nvSpPr>
        <p:spPr>
          <a:xfrm>
            <a:off x="785786" y="3214686"/>
            <a:ext cx="7858180" cy="2492990"/>
          </a:xfrm>
          <a:prstGeom prst="rect">
            <a:avLst/>
          </a:prstGeom>
          <a:noFill/>
        </p:spPr>
        <p:txBody>
          <a:bodyPr wrap="square" rtlCol="0">
            <a:spAutoFit/>
          </a:bodyPr>
          <a:lstStyle/>
          <a:p>
            <a:r>
              <a:rPr lang="ru-RU" sz="1400" i="1" dirty="0"/>
              <a:t>Кантор</a:t>
            </a:r>
            <a:r>
              <a:rPr lang="ru-RU" sz="1400" dirty="0"/>
              <a:t> (крупнейший немецкий историк математики) считает, что равенство </a:t>
            </a:r>
            <a:r>
              <a:rPr lang="ru-RU" sz="1400" i="1" dirty="0"/>
              <a:t>3</a:t>
            </a:r>
            <a:r>
              <a:rPr lang="ru-RU" sz="1400" i="1" baseline="30000" dirty="0"/>
              <a:t>2</a:t>
            </a:r>
            <a:r>
              <a:rPr lang="ru-RU" sz="1400" i="1" dirty="0"/>
              <a:t> + 4</a:t>
            </a:r>
            <a:r>
              <a:rPr lang="ru-RU" sz="1400" i="1" baseline="30000" dirty="0"/>
              <a:t>2</a:t>
            </a:r>
            <a:r>
              <a:rPr lang="ru-RU" sz="1400" i="1" dirty="0"/>
              <a:t> = 5</a:t>
            </a:r>
            <a:r>
              <a:rPr lang="ru-RU" sz="1400" i="1" baseline="30000" dirty="0"/>
              <a:t>2</a:t>
            </a:r>
            <a:r>
              <a:rPr lang="ru-RU" sz="1400" dirty="0"/>
              <a:t> было известно уже </a:t>
            </a:r>
            <a:r>
              <a:rPr lang="ru-RU" sz="1400" i="1" dirty="0"/>
              <a:t>египтянам</a:t>
            </a:r>
            <a:r>
              <a:rPr lang="ru-RU" sz="1400" dirty="0"/>
              <a:t> еще около 2300 г. до н. э., во времена царя </a:t>
            </a:r>
            <a:r>
              <a:rPr lang="ru-RU" sz="1400" i="1" dirty="0" err="1"/>
              <a:t>Аменемхета</a:t>
            </a:r>
            <a:r>
              <a:rPr lang="ru-RU" sz="1400" i="1" dirty="0"/>
              <a:t> I</a:t>
            </a:r>
            <a:r>
              <a:rPr lang="ru-RU" sz="1400" dirty="0"/>
              <a:t> (согласно папирусу 6619 Берлинского музея). По мнению Кантора </a:t>
            </a:r>
            <a:r>
              <a:rPr lang="ru-RU" sz="1400" dirty="0" err="1"/>
              <a:t>гарпедонапты</a:t>
            </a:r>
            <a:r>
              <a:rPr lang="ru-RU" sz="1400" dirty="0"/>
              <a:t>, или "</a:t>
            </a:r>
            <a:r>
              <a:rPr lang="ru-RU" sz="1400" dirty="0" err="1"/>
              <a:t>натягиватели</a:t>
            </a:r>
            <a:r>
              <a:rPr lang="ru-RU" sz="1400" dirty="0"/>
              <a:t> веревок", строили прямые углы при помощи прямоугольных треугольников со сторонами 3, 4 и 5. Очень легко можно воспроизвести их способ построения. Возьмем веревку длиною в 12 м. и привяжем к ней по цветной полоске на расстоянии 3м. от одного конца и 4 метра от другого . Прямой угол окажется заключенным между сторонами длиной в 3 и 4 метра. </a:t>
            </a:r>
            <a:r>
              <a:rPr lang="ru-RU" sz="1400" dirty="0" err="1"/>
              <a:t>Гарпедонаптам</a:t>
            </a:r>
            <a:r>
              <a:rPr lang="ru-RU" sz="1400" dirty="0"/>
              <a:t> можно было бы возразить, что их способ построения становиться излишним, если воспользоваться, например, деревянным угольником, применяемым всеми плотниками. И действительно, известны египетские рисунки, на которых встречается такой инструмент, например рисунки, изображающие столярную мастерскую</a:t>
            </a:r>
            <a:r>
              <a:rPr lang="ru-RU" sz="1600" dirty="0"/>
              <a:t>. </a:t>
            </a:r>
          </a:p>
        </p:txBody>
      </p:sp>
    </p:spTree>
  </p:cSld>
  <p:clrMapOvr>
    <a:masterClrMapping/>
  </p:clrMapOvr>
  <p:transition>
    <p:split dir="in"/>
    <p:sndAc>
      <p:stSnd>
        <p:snd r:embed="rId2" name="bomb.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60</TotalTime>
  <Words>1356</Words>
  <Application>Microsoft Office PowerPoint</Application>
  <PresentationFormat>Экран (4:3)</PresentationFormat>
  <Paragraphs>30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Бумажная</vt:lpstr>
      <vt:lpstr>Пифагор.</vt:lpstr>
      <vt:lpstr>Жизнь философа.</vt:lpstr>
      <vt:lpstr>Слайд 3</vt:lpstr>
      <vt:lpstr>Слайд 4</vt:lpstr>
      <vt:lpstr>Слайд 5</vt:lpstr>
      <vt:lpstr>Слайд 6</vt:lpstr>
      <vt:lpstr>Слайд 7</vt:lpstr>
      <vt:lpstr>История теоремы.</vt:lpstr>
      <vt:lpstr>Слайд 9</vt:lpstr>
      <vt:lpstr>Слайд 10</vt:lpstr>
      <vt:lpstr>Карикатуры.</vt:lpstr>
      <vt:lpstr>Спасибо за мнимание!</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Пифагор.</dc:title>
  <dc:creator>Берлев</dc:creator>
  <cp:lastModifiedBy>Берлев</cp:lastModifiedBy>
  <cp:revision>7</cp:revision>
  <dcterms:created xsi:type="dcterms:W3CDTF">2011-12-15T13:07:58Z</dcterms:created>
  <dcterms:modified xsi:type="dcterms:W3CDTF">2011-12-15T14:55:56Z</dcterms:modified>
</cp:coreProperties>
</file>