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A71942"/>
    <a:srgbClr val="FFFFCC"/>
    <a:srgbClr val="CCFFFF"/>
    <a:srgbClr val="FFCC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038" autoAdjust="0"/>
    <p:restoredTop sz="94660"/>
  </p:normalViewPr>
  <p:slideViewPr>
    <p:cSldViewPr>
      <p:cViewPr varScale="1">
        <p:scale>
          <a:sx n="65" d="100"/>
          <a:sy n="65" d="100"/>
        </p:scale>
        <p:origin x="-6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2B861-1492-4064-AC6A-50F6E1E68146}" type="datetimeFigureOut">
              <a:rPr lang="ru-RU" smtClean="0"/>
              <a:pPr/>
              <a:t>22.11.2013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10918-BC72-459E-84ED-2D22A5EC8A6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slide" Target="slide2.xml"/><Relationship Id="rId7" Type="http://schemas.openxmlformats.org/officeDocument/2006/relationships/slide" Target="slide5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hyperlink" Target="&#1089;&#1086;&#1076;&#1077;&#1088;&#1078;&#1072;&#1085;&#1080;&#1077;/&#1058;&#1072;&#1073;&#1083;&#1080;&#1094;&#1072;%20&#1088;&#1072;&#1079;&#1076;&#1088;&#1086;&#1073;&#1083;&#1077;&#1085;&#1085;&#1086;&#1089;&#1090;&#1100;.files" TargetMode="External"/><Relationship Id="rId5" Type="http://schemas.openxmlformats.org/officeDocument/2006/relationships/hyperlink" Target="&#1089;&#1086;&#1076;&#1077;&#1088;&#1078;&#1072;&#1085;&#1080;&#1077;/&#1058;&#1072;&#1073;&#1083;&#1080;&#1094;&#1072;%20&#1088;&#1072;&#1079;&#1076;&#1088;&#1086;&#1073;&#1083;&#1077;&#1085;&#1085;&#1086;&#1089;&#1090;&#1100;.htm" TargetMode="External"/><Relationship Id="rId4" Type="http://schemas.openxmlformats.org/officeDocument/2006/relationships/slide" Target="slide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2.xml"/><Relationship Id="rId7" Type="http://schemas.openxmlformats.org/officeDocument/2006/relationships/slide" Target="slide8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5.xml"/><Relationship Id="rId5" Type="http://schemas.openxmlformats.org/officeDocument/2006/relationships/image" Target="../media/image1.jpeg"/><Relationship Id="rId10" Type="http://schemas.openxmlformats.org/officeDocument/2006/relationships/slide" Target="slide12.xml"/><Relationship Id="rId4" Type="http://schemas.openxmlformats.org/officeDocument/2006/relationships/slide" Target="slide3.xml"/><Relationship Id="rId9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slide" Target="slide1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100" y="500042"/>
            <a:ext cx="15001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hlinkClick r:id="rId2" action="ppaction://hlinksldjump"/>
              </a:rPr>
              <a:t>1</a:t>
            </a:r>
            <a:r>
              <a:rPr lang="ru-RU" sz="3200" b="1" dirty="0" smtClean="0">
                <a:solidFill>
                  <a:srgbClr val="00B050"/>
                </a:solidFill>
              </a:rPr>
              <a:t>   </a:t>
            </a:r>
            <a:r>
              <a:rPr lang="ru-RU" sz="3200" b="1" dirty="0" smtClean="0">
                <a:solidFill>
                  <a:schemeClr val="tx2"/>
                </a:solidFill>
                <a:hlinkClick r:id="rId3" action="ppaction://hlinksldjump"/>
              </a:rPr>
              <a:t>2 </a:t>
            </a:r>
            <a:r>
              <a:rPr lang="ru-RU" sz="3200" b="1" dirty="0" smtClean="0">
                <a:solidFill>
                  <a:schemeClr val="tx2"/>
                </a:solidFill>
              </a:rPr>
              <a:t> </a:t>
            </a:r>
            <a:r>
              <a:rPr lang="ru-RU" sz="3200" b="1" dirty="0" smtClean="0">
                <a:solidFill>
                  <a:schemeClr val="accent3"/>
                </a:solidFill>
                <a:hlinkClick r:id="rId4" action="ppaction://hlinksldjump"/>
              </a:rPr>
              <a:t>3</a:t>
            </a:r>
            <a:endParaRPr lang="ru-RU" sz="3200" b="1" dirty="0">
              <a:solidFill>
                <a:schemeClr val="accent3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7950" y="428604"/>
            <a:ext cx="25717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hlinkClick r:id="rId2" action="ppaction://hlinksldjump"/>
              </a:rPr>
              <a:t> Проверка домашнего задания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hlinkClick r:id="rId3" action="ppaction://hlinksldjump"/>
              </a:rPr>
              <a:t>Изучение нового материала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</a:rPr>
              <a:t>  </a:t>
            </a:r>
            <a:r>
              <a:rPr lang="ru-RU" b="1" dirty="0" smtClean="0">
                <a:solidFill>
                  <a:schemeClr val="accent1"/>
                </a:solidFill>
                <a:hlinkClick r:id="rId4" action="ppaction://hlinksldjump"/>
              </a:rPr>
              <a:t>Закрепление изученного материала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57422" y="500042"/>
            <a:ext cx="385765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Борьба русского государства с набегами с запада и востока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2500306"/>
            <a:ext cx="535785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Проверка домашнего задания.</a:t>
            </a:r>
          </a:p>
          <a:p>
            <a:pPr marL="342900" indent="-342900">
              <a:buAutoNum type="arabicPeriod"/>
            </a:pPr>
            <a:r>
              <a:rPr lang="ru-RU" sz="28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5" action="ppaction://hlinkfile"/>
              </a:rPr>
              <a:t>Вопросы  для обсуждения</a:t>
            </a:r>
            <a:endParaRPr lang="ru-RU" sz="2800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6" action="ppaction://hlinkfile"/>
              </a:rPr>
              <a:t>Схемы и таблицы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Тестовые задания</a:t>
            </a:r>
            <a:endParaRPr lang="ru-RU" sz="28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Карта Политическая раздробленность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Древнерусского государства в </a:t>
            </a:r>
            <a:r>
              <a:rPr lang="en-US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XII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веке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388" y="2786058"/>
            <a:ext cx="235745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С6 Характеристика  исторического деятеля по плану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Владимир Мономах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трелка вправо 1"/>
          <p:cNvSpPr/>
          <p:nvPr/>
        </p:nvSpPr>
        <p:spPr>
          <a:xfrm>
            <a:off x="7786710" y="6072206"/>
            <a:ext cx="785818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4" descr="Resize of Ландшафты Ази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5438" cy="6940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61" descr="Resize of Копия Голова Чингисхана совр"/>
          <p:cNvPicPr>
            <a:picLocks noChangeAspect="1" noChangeArrowheads="1"/>
          </p:cNvPicPr>
          <p:nvPr/>
        </p:nvPicPr>
        <p:blipFill>
          <a:blip r:embed="rId3"/>
          <a:srcRect t="5515"/>
          <a:stretch>
            <a:fillRect/>
          </a:stretch>
        </p:blipFill>
        <p:spPr bwMode="auto">
          <a:xfrm>
            <a:off x="7072330" y="3000372"/>
            <a:ext cx="912812" cy="11525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0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>
                                      <p:cBhvr override="childStyl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К Завоевания монголов"/>
          <p:cNvPicPr>
            <a:picLocks noChangeAspect="1" noChangeArrowheads="1"/>
          </p:cNvPicPr>
          <p:nvPr/>
        </p:nvPicPr>
        <p:blipFill>
          <a:blip r:embed="rId2"/>
          <a:srcRect l="2019" t="5414" r="2744" b="4707"/>
          <a:stretch>
            <a:fillRect/>
          </a:stretch>
        </p:blipFill>
        <p:spPr bwMode="auto">
          <a:xfrm>
            <a:off x="0" y="357166"/>
            <a:ext cx="8643966" cy="622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Монгол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96036" y="1795450"/>
            <a:ext cx="2678113" cy="4827588"/>
          </a:xfrm>
          <a:prstGeom prst="rect">
            <a:avLst/>
          </a:prstGeom>
          <a:noFill/>
          <a:ln w="76200" cap="flat" cmpd="tri" algn="ctr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152400" y="1285861"/>
            <a:ext cx="5795963" cy="5724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2700" dir="5400000" algn="ctr" rotWithShape="0">
              <a:srgbClr val="30000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itchFamily="2" charset="2"/>
              <a:buBlip>
                <a:blip r:embed="rId3"/>
              </a:buBlip>
              <a:tabLst/>
              <a:defRPr/>
            </a:pPr>
            <a:r>
              <a:rPr kumimoji="0" lang="ru-R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uLnTx/>
                <a:uFillTx/>
                <a:latin typeface="Times New Roman" pitchFamily="18" charset="0"/>
                <a:ea typeface="+mn-ea"/>
                <a:cs typeface="+mn-cs"/>
              </a:rPr>
              <a:t>Государственность дала прирожденным воинам-кочевникам, которых с детства учили выносливости и владению оружием, новую военную организацию и железную дисциплину. По созданному Чингисханом закону — Ясе, в случае бегства одного воина с поля боя казнили весь десяток, храбрые же воины всячески поощрялись и продвигались по службе. Яса регулировала поведение монголов в быту, устанавливала принцип обязательной взаимопомощи, особого почтительного отношения к гостю и т. д.  Кроме того, монголы использовали вековой опыт степного маневрирования. Разведку для них проводили купцы и послы. Для штурма городов применялась китайская осадная техника. Всё это делало монгольское войско в то время практически непобедимым.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285720" y="285728"/>
            <a:ext cx="4933981" cy="62478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2700" dir="5400000" algn="ctr" rotWithShape="0">
              <a:srgbClr val="300000"/>
            </a:outerShdw>
          </a:effectLst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ru-RU" sz="1600" b="1" dirty="0">
                <a:solidFill>
                  <a:srgbClr val="CC99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</a:t>
            </a:r>
            <a:r>
              <a:rPr lang="ru-RU" sz="2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 результате нашествия особенно пострадали города (из 74 городов Руси XIII в. 49 были разрушены, многие ремесленники уведены в рабство). Это подорвало городские ремесла, затормозило и деформировало развитие товарно-денежных отношений, третьего сословия. В итоге русский город не стал «центром прогресса», ни в социально-политическом, ни в культурном отношении он не смог противостоять феодализму и деспотической власти, складывающимся на Руси. В средневековой же Европе «воздух города делал человека свободным». Кроме того, в  результате нашествия пострадали и были разрушены многие памятники духовной и материальной культуры. Страна понесла огромный урон и в культурных ценностях и в людях.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357422" y="500042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Борьба русского государства с набегами с запада и востока</a:t>
            </a:r>
            <a:endParaRPr lang="ru-RU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000892" y="500042"/>
            <a:ext cx="16430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hlinkClick r:id="rId2" action="ppaction://hlinksldjump"/>
              </a:rPr>
              <a:t>Проверка   </a:t>
            </a: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hlinkClick r:id="rId3" action="ppaction://hlinksldjump"/>
              </a:rPr>
              <a:t>Изучение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hlinkClick r:id="rId4" action="ppaction://hlinksldjump"/>
              </a:rPr>
              <a:t> Закрепление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642918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hlinkClick r:id="rId2" action="ppaction://hlinksldjump"/>
              </a:rPr>
              <a:t>1 </a:t>
            </a:r>
            <a:r>
              <a:rPr lang="ru-RU" b="1" dirty="0" smtClean="0">
                <a:solidFill>
                  <a:srgbClr val="00B050"/>
                </a:solidFill>
              </a:rPr>
              <a:t>  </a:t>
            </a:r>
            <a:r>
              <a:rPr lang="ru-RU" b="1" dirty="0" smtClean="0">
                <a:solidFill>
                  <a:schemeClr val="tx2"/>
                </a:solidFill>
                <a:hlinkClick r:id="rId3" action="ppaction://hlinksldjump"/>
              </a:rPr>
              <a:t>2 </a:t>
            </a:r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chemeClr val="accent3"/>
                </a:solidFill>
                <a:hlinkClick r:id="rId4" action="ppaction://hlinksldjump"/>
              </a:rPr>
              <a:t>3</a:t>
            </a:r>
            <a:endParaRPr lang="ru-RU" b="1" dirty="0">
              <a:solidFill>
                <a:schemeClr val="accent3"/>
              </a:solidFill>
            </a:endParaRPr>
          </a:p>
        </p:txBody>
      </p:sp>
      <p:pic>
        <p:nvPicPr>
          <p:cNvPr id="5122" name="Picture 2" descr="http://repetitop.silaslowa.ru/wp-content/uploads/2012/09/%D0%BC%D0%BE%D0%BD%D0%B3%D0%BE%D0%BB%D1%8B-1-300x28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2214554"/>
            <a:ext cx="3143272" cy="2667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857620" y="2143116"/>
            <a:ext cx="435771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</a:rPr>
              <a:t>План урока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6" action="ppaction://hlinksldjump"/>
              </a:rPr>
              <a:t>1Образование   империи Чингисхана</a:t>
            </a:r>
            <a:endParaRPr lang="ru-RU" sz="2000" b="1" i="1" dirty="0" smtClean="0">
              <a:solidFill>
                <a:srgbClr val="A719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7" action="ppaction://hlinksldjump"/>
              </a:rPr>
              <a:t>2.Завоевательные походы </a:t>
            </a: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</a:rPr>
              <a:t>Чингисхана</a:t>
            </a: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8" action="ppaction://hlinksldjump"/>
              </a:rPr>
              <a:t>3 Битва на Калке</a:t>
            </a:r>
            <a:endParaRPr lang="ru-RU" sz="2000" b="1" i="1" dirty="0" smtClean="0">
              <a:solidFill>
                <a:srgbClr val="A719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9" action="ppaction://hlinksldjump"/>
              </a:rPr>
              <a:t>4Первый поход хана Батыя</a:t>
            </a:r>
            <a:endParaRPr lang="ru-RU" sz="2000" b="1" i="1" dirty="0" smtClean="0">
              <a:solidFill>
                <a:srgbClr val="A719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10" action="ppaction://hlinksldjump"/>
              </a:rPr>
              <a:t>5Второй поход на Русь</a:t>
            </a:r>
            <a:endParaRPr lang="ru-RU" sz="2000" b="1" i="1" dirty="0" smtClean="0">
              <a:solidFill>
                <a:srgbClr val="A7194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i="1" dirty="0" smtClean="0">
                <a:solidFill>
                  <a:srgbClr val="A71942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6Причины  завоевания русских земель монголо-татарами</a:t>
            </a:r>
            <a:endParaRPr lang="ru-RU" sz="2000" b="1" i="1" dirty="0">
              <a:solidFill>
                <a:srgbClr val="A7194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571480"/>
            <a:ext cx="121444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hlinkClick r:id="rId2" action="ppaction://hlinksldjump"/>
              </a:rPr>
              <a:t>1 </a:t>
            </a:r>
            <a:r>
              <a:rPr lang="ru-RU" sz="2400" b="1" dirty="0" smtClean="0">
                <a:solidFill>
                  <a:schemeClr val="tx2"/>
                </a:solidFill>
              </a:rPr>
              <a:t>  </a:t>
            </a:r>
            <a:r>
              <a:rPr lang="ru-RU" sz="2400" b="1" dirty="0" smtClean="0">
                <a:solidFill>
                  <a:schemeClr val="tx2"/>
                </a:solidFill>
                <a:hlinkClick r:id="rId3" action="ppaction://hlinksldjump"/>
              </a:rPr>
              <a:t>2 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hlinkClick r:id="rId4" action="ppaction://hlinksldjump"/>
              </a:rPr>
              <a:t>3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4286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Борьба русского государства с набегами с запада и востока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00826" y="428604"/>
            <a:ext cx="235742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hlinkClick r:id="rId2" action="ppaction://hlinksldjump"/>
              </a:rPr>
              <a:t>Проверка</a:t>
            </a:r>
            <a:endParaRPr lang="ru-RU" b="1" dirty="0" smtClean="0">
              <a:solidFill>
                <a:schemeClr val="accent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</a:rPr>
              <a:t> </a:t>
            </a:r>
            <a:r>
              <a:rPr lang="ru-RU" b="1" dirty="0" smtClean="0">
                <a:solidFill>
                  <a:schemeClr val="accent1"/>
                </a:solidFill>
                <a:hlinkClick r:id="rId3" action="ppaction://hlinksldjump"/>
              </a:rPr>
              <a:t>Изучение новог</a:t>
            </a:r>
            <a:r>
              <a:rPr lang="ru-RU" b="1" dirty="0" smtClean="0">
                <a:solidFill>
                  <a:schemeClr val="accent1"/>
                </a:solidFill>
              </a:rPr>
              <a:t>о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chemeClr val="accent1"/>
                </a:solidFill>
                <a:hlinkClick r:id="rId4" action="ppaction://hlinksldjump"/>
              </a:rPr>
              <a:t>  Закрепление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1285860"/>
            <a:ext cx="35004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Работа с документами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Тестовые задания 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Вопросы для самопроверки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Итог урока 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Домашнее задание </a:t>
            </a:r>
          </a:p>
          <a:p>
            <a:pPr marL="342900" indent="-342900">
              <a:buAutoNum type="arabicPeriod"/>
            </a:pPr>
            <a:r>
              <a:rPr lang="ru-RU" sz="2800" b="1" i="1" dirty="0" smtClean="0">
                <a:solidFill>
                  <a:srgbClr val="00B050"/>
                </a:solidFill>
              </a:rPr>
              <a:t>Рефлексия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repetitop.silaslowa.ru/wp-content/uploads/2012/09/%D0%BC%D0%BE%D0%BD%D0%B3%D0%BE%D0%BB%D1%8B-3-300x22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286808" cy="550072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14414" y="500042"/>
            <a:ext cx="63579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Политическая раздробленность русских землях </a:t>
            </a:r>
            <a:r>
              <a:rPr lang="en-US" dirty="0" smtClean="0"/>
              <a:t>XII</a:t>
            </a:r>
            <a:r>
              <a:rPr lang="ru-RU" dirty="0" smtClean="0"/>
              <a:t>века</a:t>
            </a:r>
            <a:endParaRPr lang="ru-RU" dirty="0"/>
          </a:p>
        </p:txBody>
      </p:sp>
      <p:sp>
        <p:nvSpPr>
          <p:cNvPr id="7" name="Стрелка вниз 6">
            <a:hlinkClick r:id="rId3" action="ppaction://hlinksldjump"/>
          </p:cNvPr>
          <p:cNvSpPr/>
          <p:nvPr/>
        </p:nvSpPr>
        <p:spPr>
          <a:xfrm>
            <a:off x="8429652" y="6143644"/>
            <a:ext cx="428596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8596" y="500042"/>
            <a:ext cx="82153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Тесты по теме феодальная раздробленность</a:t>
            </a:r>
            <a:endParaRPr lang="ru-RU" sz="32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2400288" cy="4525963"/>
          </a:xfrm>
        </p:spPr>
        <p:txBody>
          <a:bodyPr>
            <a:normAutofit fontScale="85000" lnSpcReduction="20000"/>
          </a:bodyPr>
          <a:lstStyle/>
          <a:p>
            <a:pPr marL="144000">
              <a:lnSpc>
                <a:spcPct val="22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1Огнищанин</a:t>
            </a:r>
          </a:p>
          <a:p>
            <a:pPr marL="144000">
              <a:lnSpc>
                <a:spcPct val="22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2Закуп</a:t>
            </a:r>
          </a:p>
          <a:p>
            <a:pPr marL="144000">
              <a:lnSpc>
                <a:spcPct val="22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3Холоп</a:t>
            </a:r>
          </a:p>
          <a:p>
            <a:pPr marL="144000">
              <a:lnSpc>
                <a:spcPct val="22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4Смерд</a:t>
            </a:r>
          </a:p>
          <a:p>
            <a:pPr marL="144000">
              <a:lnSpc>
                <a:spcPct val="220000"/>
              </a:lnSpc>
            </a:pP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5Рядович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3500430" y="1643050"/>
            <a:ext cx="5114932" cy="71438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</a:rPr>
              <a:t>А)    Зависимый человек, работающий по договору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67276" y="2867020"/>
            <a:ext cx="4071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2571745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Б)   Свободный</a:t>
            </a:r>
            <a:r>
              <a:rPr lang="ru-RU" sz="2400" dirty="0" smtClean="0">
                <a:solidFill>
                  <a:srgbClr val="0070C0"/>
                </a:solidFill>
              </a:rPr>
              <a:t> крестьянин, прямой данник князя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992" y="3357562"/>
            <a:ext cx="4286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В)     Дворецкий — богатый, знатный человек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28992" y="4214818"/>
            <a:ext cx="42148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</a:rPr>
              <a:t>Г)   Человек, близкий по своему положению к рабству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868" y="5286388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Д)  Человек, работающий за долг или ссуду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Стрелка вправо 16">
            <a:hlinkClick r:id="rId2" action="ppaction://hlinksldjump"/>
          </p:cNvPr>
          <p:cNvSpPr/>
          <p:nvPr/>
        </p:nvSpPr>
        <p:spPr>
          <a:xfrm>
            <a:off x="7000892" y="6357958"/>
            <a:ext cx="928694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repetitop.silaslowa.ru/wp-content/uploads/2012/09/%D0%BC%D0%BE%D0%BD%D0%B3%D0%BE%D0%BB%D1%8B-1-300x2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57166"/>
            <a:ext cx="7358114" cy="6215106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8286776" y="6143644"/>
            <a:ext cx="571504" cy="3571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71670" y="714356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Характеристика Владимир Мономах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858148" y="6357958"/>
            <a:ext cx="928694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714356"/>
            <a:ext cx="5024324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Образование   империи Чингисхана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143372" y="1428736"/>
            <a:ext cx="4572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1206 г.на курултае монгольских племен верховным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правите-лем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был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провозгла-шен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Чингисхан,побе-дивший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 войнах с соседями. </a:t>
            </a:r>
          </a:p>
          <a:p>
            <a:pPr>
              <a:buFontTx/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Монголы переживали период военной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де-мократии,поэтому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война стала для них основным занятием и Чингисхан собрал огромное войско .</a:t>
            </a:r>
          </a:p>
        </p:txBody>
      </p:sp>
      <p:pic>
        <p:nvPicPr>
          <p:cNvPr id="6" name="Picture 7" descr="Рисунок1"/>
          <p:cNvPicPr>
            <a:picLocks noChangeAspect="1" noChangeArrowheads="1"/>
          </p:cNvPicPr>
          <p:nvPr/>
        </p:nvPicPr>
        <p:blipFill>
          <a:blip r:embed="rId2">
            <a:lum contrast="30000"/>
          </a:blip>
          <a:srcRect/>
          <a:stretch>
            <a:fillRect/>
          </a:stretch>
        </p:blipFill>
        <p:spPr bwMode="auto">
          <a:xfrm>
            <a:off x="285720" y="1214422"/>
            <a:ext cx="3438525" cy="5359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право 6"/>
          <p:cNvSpPr/>
          <p:nvPr/>
        </p:nvSpPr>
        <p:spPr>
          <a:xfrm>
            <a:off x="7929586" y="6072206"/>
            <a:ext cx="642942" cy="500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Схема битвы на Калке"/>
          <p:cNvPicPr>
            <a:picLocks noChangeAspect="1" noChangeArrowheads="1"/>
          </p:cNvPicPr>
          <p:nvPr/>
        </p:nvPicPr>
        <p:blipFill>
          <a:blip r:embed="rId2"/>
          <a:srcRect l="10530" t="13454" r="4411"/>
          <a:stretch>
            <a:fillRect/>
          </a:stretch>
        </p:blipFill>
        <p:spPr bwMode="auto">
          <a:xfrm>
            <a:off x="152400" y="785794"/>
            <a:ext cx="8563004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1500166" y="214290"/>
            <a:ext cx="44291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Битва на КАЛКЕ</a:t>
            </a:r>
            <a:endParaRPr lang="ru-RU" sz="20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7572396" y="6429396"/>
            <a:ext cx="1071570" cy="42860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446</Words>
  <Application>Microsoft Office PowerPoint</Application>
  <PresentationFormat>Экран (4:3)</PresentationFormat>
  <Paragraphs>53</Paragraphs>
  <Slides>15</Slides>
  <Notes>0</Notes>
  <HiddenSlides>7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*</dc:creator>
  <cp:lastModifiedBy>*</cp:lastModifiedBy>
  <cp:revision>22</cp:revision>
  <dcterms:created xsi:type="dcterms:W3CDTF">2013-11-20T22:25:28Z</dcterms:created>
  <dcterms:modified xsi:type="dcterms:W3CDTF">2013-11-22T09:12:53Z</dcterms:modified>
</cp:coreProperties>
</file>