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4" r:id="rId3"/>
    <p:sldId id="260" r:id="rId4"/>
    <p:sldId id="265" r:id="rId5"/>
    <p:sldId id="266" r:id="rId6"/>
    <p:sldId id="263" r:id="rId7"/>
    <p:sldId id="261" r:id="rId8"/>
    <p:sldId id="262" r:id="rId9"/>
    <p:sldId id="268" r:id="rId10"/>
    <p:sldId id="25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22A"/>
    <a:srgbClr val="68771F"/>
    <a:srgbClr val="ABC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nttech.ru/img/gal_reading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072098" cy="298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14282" y="3571876"/>
            <a:ext cx="871543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«Элективные курсы по иностранному языку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важное условие определения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индивидуальной траектории развития личности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школьного образования»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"/>
          <p:cNvSpPr>
            <a:spLocks noEditPoints="1" noChangeArrowheads="1"/>
          </p:cNvSpPr>
          <p:nvPr/>
        </p:nvSpPr>
        <p:spPr bwMode="auto">
          <a:xfrm>
            <a:off x="6500826" y="1428736"/>
            <a:ext cx="2449512" cy="18716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800" b="1" i="1" dirty="0">
                <a:solidFill>
                  <a:srgbClr val="000000"/>
                </a:solidFill>
              </a:rPr>
              <a:t>Шаг во взрослую жизнь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5786446" y="3643314"/>
            <a:ext cx="2808288" cy="2952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800" b="1" i="1" dirty="0" smtClean="0">
                <a:solidFill>
                  <a:srgbClr val="000000"/>
                </a:solidFill>
              </a:rPr>
              <a:t>Система</a:t>
            </a:r>
          </a:p>
          <a:p>
            <a:r>
              <a:rPr lang="ru-RU" sz="2800" b="1" i="1" dirty="0" err="1" smtClean="0">
                <a:solidFill>
                  <a:srgbClr val="000000"/>
                </a:solidFill>
              </a:rPr>
              <a:t>специали</a:t>
            </a:r>
            <a:r>
              <a:rPr lang="ru-RU" sz="2800" b="1" i="1" dirty="0" smtClean="0">
                <a:solidFill>
                  <a:srgbClr val="000000"/>
                </a:solidFill>
              </a:rPr>
              <a:t>-</a:t>
            </a:r>
          </a:p>
          <a:p>
            <a:r>
              <a:rPr lang="ru-RU" sz="2800" b="1" i="1" dirty="0" err="1" smtClean="0">
                <a:solidFill>
                  <a:srgbClr val="000000"/>
                </a:solidFill>
              </a:rPr>
              <a:t>зированной</a:t>
            </a:r>
            <a:r>
              <a:rPr lang="ru-RU" sz="2800" b="1" i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000000"/>
                </a:solidFill>
              </a:rPr>
              <a:t>подготовки </a:t>
            </a:r>
          </a:p>
          <a:p>
            <a:r>
              <a:rPr lang="ru-RU" sz="2800" b="1" i="1" dirty="0" smtClean="0">
                <a:solidFill>
                  <a:srgbClr val="000000"/>
                </a:solidFill>
              </a:rPr>
              <a:t>уч-ся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pic>
        <p:nvPicPr>
          <p:cNvPr id="6" name="Picture 7" descr="srednee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70701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5428384" y="1215293"/>
            <a:ext cx="1154391" cy="1009771"/>
          </a:xfrm>
          <a:prstGeom prst="straightConnector1">
            <a:avLst/>
          </a:prstGeom>
          <a:ln w="508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36215" y="1178703"/>
            <a:ext cx="2500330" cy="2428892"/>
          </a:xfrm>
          <a:prstGeom prst="straightConnector1">
            <a:avLst/>
          </a:prstGeom>
          <a:ln w="5080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1472" y="357166"/>
            <a:ext cx="691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00034" y="214290"/>
            <a:ext cx="814393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u="sng" dirty="0" smtClean="0">
                <a:latin typeface="Monotype Corsiva" pitchFamily="66" charset="0"/>
              </a:rPr>
              <a:t>Элективные курсы по иностранным языкам </a:t>
            </a:r>
          </a:p>
          <a:p>
            <a:pPr algn="ctr"/>
            <a:r>
              <a:rPr lang="ru-RU" sz="4000" u="sng" dirty="0" smtClean="0">
                <a:latin typeface="Monotype Corsiva" pitchFamily="66" charset="0"/>
              </a:rPr>
              <a:t>в основной школе</a:t>
            </a:r>
            <a:endParaRPr lang="ru-RU" sz="4000" u="sng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214554"/>
            <a:ext cx="57864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помогают  учащимся сформировать культуру выбора образовательного </a:t>
            </a:r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профиля;</a:t>
            </a:r>
            <a:endParaRPr lang="ru-RU" sz="2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1500166" y="2500306"/>
            <a:ext cx="414334" cy="35719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785918" y="3786190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ацелены на формирование у учащегося умения делать ответственный выбор;</a:t>
            </a:r>
            <a:endParaRPr lang="ru-RU" sz="2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" name="Солнце 21"/>
          <p:cNvSpPr/>
          <p:nvPr/>
        </p:nvSpPr>
        <p:spPr>
          <a:xfrm>
            <a:off x="1428728" y="4071942"/>
            <a:ext cx="414334" cy="35719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857356" y="5286388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и</a:t>
            </a:r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грают роль своеобразного компаса в выборе образовательной траектории.</a:t>
            </a:r>
            <a:endParaRPr lang="ru-RU" sz="2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4" name="Солнце 23"/>
          <p:cNvSpPr/>
          <p:nvPr/>
        </p:nvSpPr>
        <p:spPr>
          <a:xfrm>
            <a:off x="1428728" y="5572140"/>
            <a:ext cx="414334" cy="35719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агетная рамка 6"/>
          <p:cNvSpPr/>
          <p:nvPr/>
        </p:nvSpPr>
        <p:spPr>
          <a:xfrm>
            <a:off x="500034" y="857232"/>
            <a:ext cx="4000528" cy="2357454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  <a:latin typeface="Monotype Corsiva" pitchFamily="66" charset="0"/>
              </a:rPr>
              <a:t>Профильный уровень</a:t>
            </a:r>
            <a:endParaRPr lang="ru-RU" sz="4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Блок-схема: внутренняя память 8"/>
          <p:cNvSpPr/>
          <p:nvPr/>
        </p:nvSpPr>
        <p:spPr>
          <a:xfrm rot="21372886">
            <a:off x="222493" y="3656397"/>
            <a:ext cx="2643206" cy="2500330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риентирует  школьников на продолжение образования в выбранной области знания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Блок-схема: внутренняя память 9"/>
          <p:cNvSpPr/>
          <p:nvPr/>
        </p:nvSpPr>
        <p:spPr>
          <a:xfrm rot="21327554">
            <a:off x="3092250" y="3961273"/>
            <a:ext cx="2714644" cy="2428892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существляет углубление  гуманитарно-филологической подготовки школьников 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 rot="21347737">
            <a:off x="6001324" y="4247960"/>
            <a:ext cx="2928958" cy="2071702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редусматривает в большей мере самостоятельность школьников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3795">
            <a:off x="4982489" y="1070637"/>
            <a:ext cx="3403029" cy="236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Выгнутая вверх стрелка 14"/>
          <p:cNvSpPr/>
          <p:nvPr/>
        </p:nvSpPr>
        <p:spPr>
          <a:xfrm>
            <a:off x="285720" y="3500438"/>
            <a:ext cx="714380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071802" y="3786190"/>
            <a:ext cx="714380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000760" y="4143380"/>
            <a:ext cx="714380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17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Двухуровневая подготовка</a:t>
            </a:r>
          </a:p>
          <a:p>
            <a:pPr algn="ctr"/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 школьников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85720" y="2857496"/>
            <a:ext cx="4562540" cy="200026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Общеобразовательная</a:t>
            </a:r>
          </a:p>
          <a:p>
            <a:pPr algn="ctr"/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/базовая</a:t>
            </a:r>
            <a:endParaRPr lang="ru-RU" sz="28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500694" y="2857496"/>
            <a:ext cx="3500430" cy="192882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Профильная</a:t>
            </a:r>
            <a:endParaRPr lang="ru-RU" sz="28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500298" y="1928802"/>
            <a:ext cx="1071570" cy="857256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 rot="16200000" flipH="1">
            <a:off x="5385422" y="1099150"/>
            <a:ext cx="817442" cy="255637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159250"/>
            <a:ext cx="42021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00034" y="0"/>
            <a:ext cx="6643734" cy="285752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</a:t>
            </a:r>
          </a:p>
          <a:p>
            <a:pPr algn="ctr"/>
            <a:r>
              <a:rPr lang="ru-RU" sz="5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sz="54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4214818"/>
            <a:ext cx="2571768" cy="22860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универсальных знаний, умений, навыков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643314"/>
            <a:ext cx="2786082" cy="20002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самостоятельной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3714752"/>
            <a:ext cx="2500330" cy="14287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Личная ответственность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8" idx="5"/>
          </p:cNvCxnSpPr>
          <p:nvPr/>
        </p:nvCxnSpPr>
        <p:spPr>
          <a:xfrm rot="16200000" flipH="1">
            <a:off x="6198033" y="2411827"/>
            <a:ext cx="1204268" cy="12587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786182" y="3286124"/>
            <a:ext cx="128588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7290" y="2928934"/>
            <a:ext cx="928694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714348" y="714356"/>
            <a:ext cx="7715304" cy="5357850"/>
          </a:xfrm>
          <a:prstGeom prst="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000240"/>
            <a:ext cx="62865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Элективные курсы – это основа </a:t>
            </a:r>
            <a:r>
              <a:rPr lang="ru-RU" sz="4400" b="1" i="1" u="sng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4400" b="1" i="1" u="sng" dirty="0" smtClean="0">
                <a:latin typeface="Times New Roman" pitchFamily="18" charset="0"/>
                <a:cs typeface="Times New Roman" pitchFamily="18" charset="0"/>
              </a:rPr>
              <a:t> подготовки</a:t>
            </a:r>
            <a:endParaRPr lang="ru-RU" sz="4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knig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3714752"/>
            <a:ext cx="2735263" cy="273526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4214810" y="571480"/>
            <a:ext cx="3571900" cy="2571768"/>
          </a:xfrm>
          <a:prstGeom prst="flowChartMultidocumen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</a:p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лективных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курсов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 rot="198355">
            <a:off x="3853317" y="3975374"/>
            <a:ext cx="5260221" cy="1208305"/>
          </a:xfrm>
          <a:prstGeom prst="flowChartDecisi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1571604" y="4714884"/>
            <a:ext cx="3571900" cy="1469904"/>
          </a:xfrm>
          <a:prstGeom prst="flowChartDecisi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214282" y="3000372"/>
            <a:ext cx="4071934" cy="1285884"/>
          </a:xfrm>
          <a:prstGeom prst="flowChartDecisi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 rot="16200000" flipH="1">
            <a:off x="5700073" y="3158184"/>
            <a:ext cx="1047446" cy="58894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1"/>
          </p:cNvCxnSpPr>
          <p:nvPr/>
        </p:nvCxnSpPr>
        <p:spPr>
          <a:xfrm rot="10800000" flipV="1">
            <a:off x="2714612" y="1857364"/>
            <a:ext cx="1500198" cy="13573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rot="5400000">
            <a:off x="3357554" y="3143248"/>
            <a:ext cx="1571636" cy="157163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664ac29115ac21d5bcaf823a6dbee27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28574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2928926" y="2571744"/>
            <a:ext cx="3571900" cy="210026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accent1"/>
                </a:solidFill>
              </a:rPr>
              <a:t>Какой вид </a:t>
            </a:r>
            <a:r>
              <a:rPr lang="ru-RU" sz="2400" b="1" u="sng" dirty="0" smtClean="0">
                <a:solidFill>
                  <a:schemeClr val="accent1"/>
                </a:solidFill>
              </a:rPr>
              <a:t>деятельности </a:t>
            </a:r>
            <a:r>
              <a:rPr lang="ru-RU" sz="2400" b="1" u="sng" dirty="0" smtClean="0">
                <a:solidFill>
                  <a:schemeClr val="accent1"/>
                </a:solidFill>
              </a:rPr>
              <a:t>наиболее привлекателен для вас?</a:t>
            </a:r>
            <a:endParaRPr lang="ru-RU" sz="2400" b="1" u="sng" dirty="0">
              <a:solidFill>
                <a:schemeClr val="accent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85813" y="571500"/>
            <a:ext cx="2357437" cy="14287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1.Преподавание иностранного языка.</a:t>
            </a:r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14282" y="2428868"/>
            <a:ext cx="2357424" cy="19288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4.Исследовательская работа в области лингвистики. 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714744" y="642918"/>
            <a:ext cx="2214563" cy="16430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</a:t>
            </a:r>
            <a:r>
              <a:rPr lang="ru-RU" dirty="0" smtClean="0"/>
              <a:t>Перевод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устный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429375" y="1071563"/>
            <a:ext cx="2071688" cy="13573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</a:t>
            </a:r>
            <a:r>
              <a:rPr lang="ru-RU" dirty="0" smtClean="0"/>
              <a:t>Перевод письменный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929454" y="2786058"/>
            <a:ext cx="2000264" cy="164307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5.Туристический бизнес.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143504" y="5072074"/>
            <a:ext cx="2357437" cy="14287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7.Международная журналистика. 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428728" y="4643446"/>
            <a:ext cx="2571741" cy="20002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6.Исследовательская работа в области зарубежной литературы . 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4" idx="1"/>
          </p:cNvCxnSpPr>
          <p:nvPr/>
        </p:nvCxnSpPr>
        <p:spPr>
          <a:xfrm rot="16200000" flipV="1">
            <a:off x="2393744" y="1821044"/>
            <a:ext cx="1164832" cy="9517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786314" y="2071678"/>
            <a:ext cx="642942" cy="35719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7"/>
          </p:cNvCxnSpPr>
          <p:nvPr/>
        </p:nvCxnSpPr>
        <p:spPr>
          <a:xfrm rot="5400000" flipH="1" flipV="1">
            <a:off x="6014056" y="2321125"/>
            <a:ext cx="521872" cy="5945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6"/>
            <a:endCxn id="9" idx="1"/>
          </p:cNvCxnSpPr>
          <p:nvPr/>
        </p:nvCxnSpPr>
        <p:spPr>
          <a:xfrm flipV="1">
            <a:off x="6500826" y="3607595"/>
            <a:ext cx="428628" cy="1428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393537" y="4679165"/>
            <a:ext cx="785818" cy="42862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</p:cNvCxnSpPr>
          <p:nvPr/>
        </p:nvCxnSpPr>
        <p:spPr>
          <a:xfrm rot="5400000">
            <a:off x="3193841" y="4456707"/>
            <a:ext cx="350455" cy="16590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" idx="3"/>
          </p:cNvCxnSpPr>
          <p:nvPr/>
        </p:nvCxnSpPr>
        <p:spPr>
          <a:xfrm rot="10800000" flipV="1">
            <a:off x="2571706" y="3357561"/>
            <a:ext cx="428658" cy="357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71604" y="500042"/>
            <a:ext cx="46434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Вдоль Рейна»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ea typeface="Times New Roman" pitchFamily="18" charset="0"/>
                <a:cs typeface="Arial" pitchFamily="34" charset="0"/>
              </a:rPr>
              <a:t>Программа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элективного курса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немецкому языку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учащихся 9 классов.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рейн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5357850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57356" y="3687901"/>
            <a:ext cx="61436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Автор: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Супонина А. 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учитель немецкого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языка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школы № 32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г. Саранск 2007г.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флаг Германи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428736"/>
            <a:ext cx="1327993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500034" y="214290"/>
            <a:ext cx="4071998" cy="3286148"/>
          </a:xfrm>
          <a:prstGeom prst="flowChartDocumen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Индивидуальная образовательная траектория учащегося 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14282" y="4429132"/>
            <a:ext cx="3286148" cy="221457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Monotype Corsiva" pitchFamily="66" charset="0"/>
              </a:rPr>
              <a:t>о</a:t>
            </a:r>
            <a:r>
              <a:rPr lang="ru-RU" sz="2800" i="1" dirty="0" smtClean="0">
                <a:latin typeface="Monotype Corsiva" pitchFamily="66" charset="0"/>
              </a:rPr>
              <a:t>тражает сферу интересов и возможностей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учащегося </a:t>
            </a:r>
            <a:endParaRPr lang="ru-RU" sz="2800" i="1" dirty="0">
              <a:latin typeface="Monotype Corsiva" pitchFamily="66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214810" y="3786190"/>
            <a:ext cx="4500594" cy="29289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Monotype Corsiva" pitchFamily="66" charset="0"/>
              </a:rPr>
              <a:t>о</a:t>
            </a:r>
            <a:r>
              <a:rPr lang="ru-RU" sz="2800" i="1" dirty="0" smtClean="0">
                <a:latin typeface="Monotype Corsiva" pitchFamily="66" charset="0"/>
              </a:rPr>
              <a:t>беспечивает учащемуся возможность выступать активным участником проектирования собственной познавательной деятельности </a:t>
            </a:r>
            <a:endParaRPr lang="ru-RU" sz="2800" i="1" dirty="0">
              <a:latin typeface="Monotype Corsiva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357554" y="3000372"/>
            <a:ext cx="1143008" cy="107157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85786" y="3571876"/>
            <a:ext cx="1000132" cy="7143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0" descr="Картинка 24 из 278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4226">
            <a:off x="5316176" y="304066"/>
            <a:ext cx="3420301" cy="215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сохраненные данные 6"/>
          <p:cNvSpPr/>
          <p:nvPr/>
        </p:nvSpPr>
        <p:spPr>
          <a:xfrm>
            <a:off x="357158" y="1428736"/>
            <a:ext cx="4714908" cy="364333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Предпрофильная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подготовка учащихся даёт возможность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71480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еализовать личностно- ориентированный подход к обучению с целью побуждения потребности к самосовершенствованию ;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3000372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точнить образовательный запрос для принятия адекватного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профориентационного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решения;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5072074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оздать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учащихся с целью сбора индивидуальных его достижений.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32-конечная звезда 14"/>
          <p:cNvSpPr/>
          <p:nvPr/>
        </p:nvSpPr>
        <p:spPr>
          <a:xfrm>
            <a:off x="6143636" y="2643182"/>
            <a:ext cx="928694" cy="3571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32-конечная звезда 15"/>
          <p:cNvSpPr/>
          <p:nvPr/>
        </p:nvSpPr>
        <p:spPr>
          <a:xfrm>
            <a:off x="6072198" y="4714884"/>
            <a:ext cx="928694" cy="3571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32-конечная звезда 16"/>
          <p:cNvSpPr/>
          <p:nvPr/>
        </p:nvSpPr>
        <p:spPr>
          <a:xfrm>
            <a:off x="6143636" y="285728"/>
            <a:ext cx="928694" cy="3571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8" descr="roz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4286256"/>
            <a:ext cx="1928826" cy="192882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260</Words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2_Поток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88</cp:revision>
  <dcterms:modified xsi:type="dcterms:W3CDTF">2011-09-18T16:14:26Z</dcterms:modified>
</cp:coreProperties>
</file>