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1" r:id="rId5"/>
    <p:sldId id="260" r:id="rId6"/>
    <p:sldId id="265" r:id="rId7"/>
    <p:sldId id="264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CE85-08C4-43B5-917C-B2022E798DF3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4850-5FD4-42BF-83C0-CA10F5EC1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CE85-08C4-43B5-917C-B2022E798DF3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4850-5FD4-42BF-83C0-CA10F5EC1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CE85-08C4-43B5-917C-B2022E798DF3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4850-5FD4-42BF-83C0-CA10F5EC1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CE85-08C4-43B5-917C-B2022E798DF3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4850-5FD4-42BF-83C0-CA10F5EC1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CE85-08C4-43B5-917C-B2022E798DF3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4850-5FD4-42BF-83C0-CA10F5EC1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CE85-08C4-43B5-917C-B2022E798DF3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4850-5FD4-42BF-83C0-CA10F5EC1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CE85-08C4-43B5-917C-B2022E798DF3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4850-5FD4-42BF-83C0-CA10F5EC1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CE85-08C4-43B5-917C-B2022E798DF3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4850-5FD4-42BF-83C0-CA10F5EC1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CE85-08C4-43B5-917C-B2022E798DF3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4850-5FD4-42BF-83C0-CA10F5EC1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CE85-08C4-43B5-917C-B2022E798DF3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4850-5FD4-42BF-83C0-CA10F5EC1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CE85-08C4-43B5-917C-B2022E798DF3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4850-5FD4-42BF-83C0-CA10F5EC1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6CE85-08C4-43B5-917C-B2022E798DF3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44850-5FD4-42BF-83C0-CA10F5EC1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76"/>
            <a:ext cx="4543428" cy="2554287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Тела вращения. Цилиндр.</a:t>
            </a:r>
            <a:endParaRPr lang="ru-RU" sz="5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5362" name="Picture 2" descr="http://www.greatmath.net/images/galler/foto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3500462" cy="3390011"/>
          </a:xfrm>
          <a:prstGeom prst="rect">
            <a:avLst/>
          </a:prstGeom>
          <a:noFill/>
        </p:spPr>
      </p:pic>
      <p:pic>
        <p:nvPicPr>
          <p:cNvPr id="15364" name="Picture 4" descr="http://www.greatmath.net/images/galler/foto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85728"/>
            <a:ext cx="3924300" cy="2695576"/>
          </a:xfrm>
          <a:prstGeom prst="rect">
            <a:avLst/>
          </a:prstGeom>
          <a:noFill/>
        </p:spPr>
      </p:pic>
      <p:pic>
        <p:nvPicPr>
          <p:cNvPr id="7" name="Picture 2" descr="http://www.greatmath.net/images/galler/foto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3500438"/>
            <a:ext cx="2500330" cy="25003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Сечение плоскостью, перпендикулярной к оси.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im4-tub-ru.yandex.net/i?id=384225974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857364"/>
            <a:ext cx="4643470" cy="4247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Сечение плоскостью, параллельной оси.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http://im0-tub-ru.yandex.net/i?id=377729026-1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714488"/>
            <a:ext cx="4643470" cy="4582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Косые </a:t>
            </a:r>
            <a:r>
              <a:rPr lang="ru-RU" smtClean="0"/>
              <a:t>сечения цилиндра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im2-tub-ru.yandex.net/i?id=201319316-43-72&amp;n=21"/>
          <p:cNvPicPr>
            <a:picLocks noChangeAspect="1" noChangeArrowheads="1"/>
          </p:cNvPicPr>
          <p:nvPr/>
        </p:nvPicPr>
        <p:blipFill>
          <a:blip r:embed="rId2" cstate="print"/>
          <a:srcRect t="17330" r="56251" b="13350"/>
          <a:stretch>
            <a:fillRect/>
          </a:stretch>
        </p:blipFill>
        <p:spPr bwMode="auto">
          <a:xfrm>
            <a:off x="1571604" y="1714488"/>
            <a:ext cx="5786478" cy="43398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7"/>
            <a:ext cx="8229600" cy="1928825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Monotype Corsiva" pitchFamily="66" charset="0"/>
              </a:rPr>
              <a:t>Объемные фигуры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вращения, </a:t>
            </a:r>
            <a:r>
              <a:rPr lang="ru-RU" b="1" dirty="0">
                <a:solidFill>
                  <a:srgbClr val="002060"/>
                </a:solidFill>
                <a:latin typeface="Monotype Corsiva" pitchFamily="66" charset="0"/>
              </a:rPr>
              <a:t>как правило, образованы вращением плоской фигуры вокруг какой-то линии (прямой).</a:t>
            </a:r>
          </a:p>
        </p:txBody>
      </p:sp>
      <p:pic>
        <p:nvPicPr>
          <p:cNvPr id="4" name="Picture 6" descr="http://www.greatmath.net/images/galler/foto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71678"/>
            <a:ext cx="5786478" cy="4339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86834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Тела вращения</a:t>
            </a: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4" name="Picture 10" descr="http://im5-tub-ru.yandex.net/i?id=108023960-5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285860"/>
            <a:ext cx="2661304" cy="3143272"/>
          </a:xfrm>
          <a:prstGeom prst="rect">
            <a:avLst/>
          </a:prstGeom>
          <a:noFill/>
        </p:spPr>
      </p:pic>
      <p:pic>
        <p:nvPicPr>
          <p:cNvPr id="5" name="Picture 4" descr="http://im6-tub-ru.yandex.net/i?id=19951144-0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071546"/>
            <a:ext cx="5319847" cy="2500330"/>
          </a:xfrm>
          <a:prstGeom prst="rect">
            <a:avLst/>
          </a:prstGeom>
          <a:noFill/>
        </p:spPr>
      </p:pic>
      <p:pic>
        <p:nvPicPr>
          <p:cNvPr id="20482" name="Picture 2" descr="http://im5-tub-ru.yandex.net/i?id=17975696-23-72&amp;n=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4027438"/>
            <a:ext cx="3000396" cy="283056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6248" y="5643578"/>
            <a:ext cx="2189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конус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3429000"/>
            <a:ext cx="3252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цилиндр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388" y="4643446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шар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Monotype Corsiva" pitchFamily="66" charset="0"/>
              </a:rPr>
              <a:t>Гиперболоиды</a:t>
            </a:r>
            <a:br>
              <a:rPr lang="ru-RU" b="1" dirty="0">
                <a:solidFill>
                  <a:srgbClr val="002060"/>
                </a:solidFill>
                <a:latin typeface="Monotype Corsiva" pitchFamily="66" charset="0"/>
              </a:rPr>
            </a:b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webmath.exponenta.ru/s/pyartli1/node35_files/pimage4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28736"/>
            <a:ext cx="2292929" cy="4661037"/>
          </a:xfrm>
          <a:prstGeom prst="rect">
            <a:avLst/>
          </a:prstGeom>
          <a:noFill/>
        </p:spPr>
      </p:pic>
      <p:sp>
        <p:nvSpPr>
          <p:cNvPr id="17412" name="AutoShape 4" descr="http://webmath.exponenta.ru/s/pyartli1/node35_files/pimage40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4" name="Picture 6" descr="http://webmath.exponenta.ru/s/pyartli1/node35_files/pimage4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1643050"/>
            <a:ext cx="3792708" cy="4635532"/>
          </a:xfrm>
          <a:prstGeom prst="rect">
            <a:avLst/>
          </a:prstGeom>
          <a:noFill/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57158" y="826455"/>
            <a:ext cx="77668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lang="ru-RU" sz="2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cs typeface="Times New Roman" pitchFamily="18" charset="0"/>
              </a:rPr>
              <a:t>оверхность называется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cs typeface="Times New Roman" pitchFamily="18" charset="0"/>
              </a:rPr>
              <a:t>гиперболоидом вращения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cs typeface="Times New Roman" pitchFamily="18" charset="0"/>
              </a:rPr>
              <a:t> и может быть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cs typeface="Times New Roman" pitchFamily="18" charset="0"/>
              </a:rPr>
              <a:t> получена вращением гиперболы, лежащей в плоскости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</a:rPr>
              <a:t>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</a:rPr>
              <a:t>YOZ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cs typeface="Times New Roman" pitchFamily="18" charset="0"/>
              </a:rPr>
              <a:t>вокруг  оси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</a:rPr>
              <a:t>OZ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</a:rPr>
              <a:t>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cs typeface="Times New Roman" pitchFamily="18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17416" name="Picture 8" descr="$ yOz$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51913" y="-46038"/>
            <a:ext cx="323850" cy="285751"/>
          </a:xfrm>
          <a:prstGeom prst="rect">
            <a:avLst/>
          </a:prstGeom>
          <a:noFill/>
        </p:spPr>
      </p:pic>
      <p:pic>
        <p:nvPicPr>
          <p:cNvPr id="17417" name="Picture 9" descr="$ Oz$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9175" y="-46038"/>
            <a:ext cx="238125" cy="142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14602" cy="452596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Радиостанции </a:t>
            </a:r>
            <a:r>
              <a:rPr lang="ru-RU" b="1" dirty="0">
                <a:latin typeface="Monotype Corsiva" pitchFamily="66" charset="0"/>
              </a:rPr>
              <a:t>в Москве на Шаболовке, </a:t>
            </a:r>
            <a:r>
              <a:rPr lang="ru-RU" b="1" dirty="0" smtClean="0">
                <a:latin typeface="Monotype Corsiva" pitchFamily="66" charset="0"/>
              </a:rPr>
              <a:t>построенная по </a:t>
            </a:r>
            <a:r>
              <a:rPr lang="ru-RU" b="1" dirty="0">
                <a:latin typeface="Monotype Corsiva" pitchFamily="66" charset="0"/>
              </a:rPr>
              <a:t>проекту замечательного русского инженера, почётного академика В. Г. Шухова.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pic>
        <p:nvPicPr>
          <p:cNvPr id="16386" name="Picture 2" descr="image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643050"/>
            <a:ext cx="5141145" cy="4193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Параллелограмм 79"/>
          <p:cNvSpPr/>
          <p:nvPr/>
        </p:nvSpPr>
        <p:spPr>
          <a:xfrm>
            <a:off x="1857356" y="4286256"/>
            <a:ext cx="5286412" cy="1785950"/>
          </a:xfrm>
          <a:prstGeom prst="parallelogram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>
            <a:off x="4107653" y="3964785"/>
            <a:ext cx="29289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Цилиндрические поверхности.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9" name="Блок-схема: память с прямым доступом 18"/>
          <p:cNvSpPr/>
          <p:nvPr/>
        </p:nvSpPr>
        <p:spPr>
          <a:xfrm rot="16200000">
            <a:off x="2250265" y="2250273"/>
            <a:ext cx="4429156" cy="2643206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>
            <a:off x="3143240" y="4500570"/>
            <a:ext cx="2643206" cy="1071570"/>
          </a:xfrm>
          <a:prstGeom prst="arc">
            <a:avLst>
              <a:gd name="adj1" fmla="val 10609130"/>
              <a:gd name="adj2" fmla="val 154466"/>
            </a:avLst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500562" y="5072074"/>
            <a:ext cx="1071570" cy="35719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Параллелограмм 70"/>
          <p:cNvSpPr/>
          <p:nvPr/>
        </p:nvSpPr>
        <p:spPr>
          <a:xfrm>
            <a:off x="2000232" y="1142984"/>
            <a:ext cx="5286412" cy="1785950"/>
          </a:xfrm>
          <a:prstGeom prst="parallelogram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3143240" y="1357298"/>
            <a:ext cx="264320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3857620" y="1500174"/>
            <a:ext cx="11430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429124" y="2071678"/>
            <a:ext cx="1143008" cy="4286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9" idx="1"/>
          </p:cNvCxnSpPr>
          <p:nvPr/>
        </p:nvCxnSpPr>
        <p:spPr>
          <a:xfrm rot="16200000" flipH="1">
            <a:off x="2589595" y="3911206"/>
            <a:ext cx="3714776" cy="35720"/>
          </a:xfrm>
          <a:prstGeom prst="line">
            <a:avLst/>
          </a:prstGeom>
          <a:ln>
            <a:prstDash val="lg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72" idx="2"/>
          </p:cNvCxnSpPr>
          <p:nvPr/>
        </p:nvCxnSpPr>
        <p:spPr>
          <a:xfrm rot="10800000" flipV="1">
            <a:off x="3143240" y="2107396"/>
            <a:ext cx="0" cy="103585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0800000" flipV="1">
            <a:off x="3143240" y="2143116"/>
            <a:ext cx="0" cy="103585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72" idx="6"/>
          </p:cNvCxnSpPr>
          <p:nvPr/>
        </p:nvCxnSpPr>
        <p:spPr>
          <a:xfrm>
            <a:off x="5786446" y="2107397"/>
            <a:ext cx="0" cy="89297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4357686" y="4214818"/>
            <a:ext cx="24288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5286380" y="2786058"/>
            <a:ext cx="571504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Прямоугольник 85"/>
          <p:cNvSpPr/>
          <p:nvPr/>
        </p:nvSpPr>
        <p:spPr>
          <a:xfrm>
            <a:off x="4000496" y="4714884"/>
            <a:ext cx="428628" cy="4286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5643570" y="5429264"/>
            <a:ext cx="714380" cy="428628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2285984" y="4929198"/>
            <a:ext cx="785818" cy="5000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5143504" y="1928802"/>
            <a:ext cx="500066" cy="357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r>
              <a:rPr lang="en-US" sz="1100" dirty="0" smtClean="0"/>
              <a:t>1</a:t>
            </a: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3857620" y="1785926"/>
            <a:ext cx="500066" cy="500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r>
              <a:rPr lang="en-US" sz="1050" dirty="0" smtClean="0"/>
              <a:t>1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6215074" y="1285860"/>
            <a:ext cx="785818" cy="5000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6143636" y="4357694"/>
            <a:ext cx="785818" cy="5000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</a:t>
            </a: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2500298" y="1285860"/>
            <a:ext cx="785818" cy="5000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ru-RU" dirty="0"/>
          </a:p>
        </p:txBody>
      </p:sp>
      <p:cxnSp>
        <p:nvCxnSpPr>
          <p:cNvPr id="95" name="Прямая со стрелкой 94"/>
          <p:cNvCxnSpPr/>
          <p:nvPr/>
        </p:nvCxnSpPr>
        <p:spPr>
          <a:xfrm>
            <a:off x="2928926" y="1643050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flipV="1">
            <a:off x="2857488" y="5072074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Цилиндр</a:t>
            </a:r>
            <a:r>
              <a:rPr lang="ru-RU" sz="3200" dirty="0" smtClean="0">
                <a:latin typeface="Monotype Corsiva" pitchFamily="66" charset="0"/>
              </a:rPr>
              <a:t>-</a:t>
            </a:r>
            <a:r>
              <a:rPr lang="ru-RU" sz="3200" b="1" dirty="0" smtClean="0">
                <a:latin typeface="Monotype Corsiva" pitchFamily="66" charset="0"/>
              </a:rPr>
              <a:t> фигура, полученная при вращении прямоугольника (ОО</a:t>
            </a:r>
            <a:r>
              <a:rPr lang="ru-RU" sz="3200" b="1" baseline="-25000" dirty="0" smtClean="0">
                <a:latin typeface="Monotype Corsiva" pitchFamily="66" charset="0"/>
              </a:rPr>
              <a:t>1</a:t>
            </a:r>
            <a:r>
              <a:rPr lang="ru-RU" sz="3200" b="1" dirty="0" smtClean="0">
                <a:latin typeface="Monotype Corsiva" pitchFamily="66" charset="0"/>
              </a:rPr>
              <a:t>ВА) вокруг оси, содержащей одну из его сторон (ОО</a:t>
            </a:r>
            <a:r>
              <a:rPr lang="ru-RU" sz="3200" b="1" baseline="-25000" dirty="0" smtClean="0">
                <a:latin typeface="Monotype Corsiva" pitchFamily="66" charset="0"/>
              </a:rPr>
              <a:t>1</a:t>
            </a:r>
            <a:r>
              <a:rPr lang="ru-RU" sz="3200" b="1" dirty="0" smtClean="0">
                <a:latin typeface="Monotype Corsiva" pitchFamily="66" charset="0"/>
              </a:rPr>
              <a:t>).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2643182"/>
            <a:ext cx="4038600" cy="2328866"/>
          </a:xfrm>
        </p:spPr>
        <p:txBody>
          <a:bodyPr/>
          <a:lstStyle/>
          <a:p>
            <a:r>
              <a:rPr lang="ru-RU" b="1" dirty="0" smtClean="0">
                <a:solidFill>
                  <a:srgbClr val="FF3300"/>
                </a:solidFill>
              </a:rPr>
              <a:t>АВ – образующая</a:t>
            </a:r>
          </a:p>
          <a:p>
            <a:r>
              <a:rPr lang="ru-RU" b="1" dirty="0" smtClean="0">
                <a:solidFill>
                  <a:srgbClr val="0000CC"/>
                </a:solidFill>
              </a:rPr>
              <a:t>ОО</a:t>
            </a:r>
            <a:r>
              <a:rPr lang="ru-RU" b="1" baseline="-25000" dirty="0" smtClean="0">
                <a:solidFill>
                  <a:srgbClr val="0000CC"/>
                </a:solidFill>
              </a:rPr>
              <a:t>1</a:t>
            </a:r>
            <a:r>
              <a:rPr lang="ru-RU" b="1" dirty="0" smtClean="0">
                <a:solidFill>
                  <a:srgbClr val="0000CC"/>
                </a:solidFill>
              </a:rPr>
              <a:t> – высота (Н)</a:t>
            </a:r>
          </a:p>
          <a:p>
            <a:r>
              <a:rPr lang="ru-RU" b="1" dirty="0" smtClean="0">
                <a:solidFill>
                  <a:srgbClr val="00CC66"/>
                </a:solidFill>
              </a:rPr>
              <a:t>АО – радиус основания (</a:t>
            </a:r>
            <a:r>
              <a:rPr lang="en-US" b="1" dirty="0" smtClean="0">
                <a:solidFill>
                  <a:srgbClr val="00CC66"/>
                </a:solidFill>
              </a:rPr>
              <a:t>R)</a:t>
            </a:r>
            <a:endParaRPr lang="ru-RU" b="1" dirty="0" smtClean="0">
              <a:solidFill>
                <a:srgbClr val="00CC66"/>
              </a:solidFill>
            </a:endParaRPr>
          </a:p>
          <a:p>
            <a:endParaRPr lang="ru-RU" dirty="0"/>
          </a:p>
        </p:txBody>
      </p:sp>
      <p:pic>
        <p:nvPicPr>
          <p:cNvPr id="5" name="Picture 55" descr="Цилиндр (2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9825" r="52402" b="43372"/>
          <a:stretch>
            <a:fillRect/>
          </a:stretch>
        </p:blipFill>
        <p:spPr bwMode="auto">
          <a:xfrm>
            <a:off x="0" y="2000240"/>
            <a:ext cx="4329114" cy="3430621"/>
          </a:xfrm>
          <a:prstGeom prst="rect">
            <a:avLst/>
          </a:prstGeom>
          <a:noFill/>
          <a:ln w="9525">
            <a:solidFill>
              <a:srgbClr val="8E3AEA"/>
            </a:solidFill>
            <a:miter lim="800000"/>
            <a:headEnd/>
            <a:tailEnd/>
          </a:ln>
        </p:spPr>
      </p:pic>
      <p:sp>
        <p:nvSpPr>
          <p:cNvPr id="6" name="Text Box 57"/>
          <p:cNvSpPr txBox="1">
            <a:spLocks noChangeArrowheads="1"/>
          </p:cNvSpPr>
          <p:nvPr/>
        </p:nvSpPr>
        <p:spPr bwMode="auto">
          <a:xfrm>
            <a:off x="3857620" y="4929198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A</a:t>
            </a:r>
            <a:endParaRPr lang="ru-RU" sz="2000" b="1" dirty="0"/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3786182" y="2071678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B</a:t>
            </a:r>
            <a:endParaRPr lang="ru-RU" sz="2000" b="1" dirty="0"/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142844" y="2071678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C</a:t>
            </a:r>
            <a:endParaRPr lang="ru-RU" sz="2000" b="1" dirty="0"/>
          </a:p>
        </p:txBody>
      </p:sp>
      <p:sp>
        <p:nvSpPr>
          <p:cNvPr id="9" name="Text Box 60"/>
          <p:cNvSpPr txBox="1">
            <a:spLocks noChangeArrowheads="1"/>
          </p:cNvSpPr>
          <p:nvPr/>
        </p:nvSpPr>
        <p:spPr bwMode="auto">
          <a:xfrm>
            <a:off x="142844" y="5000636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D</a:t>
            </a:r>
            <a:endParaRPr lang="ru-RU" sz="2000" b="1" dirty="0"/>
          </a:p>
        </p:txBody>
      </p:sp>
      <p:sp>
        <p:nvSpPr>
          <p:cNvPr id="10" name="Text Box 62"/>
          <p:cNvSpPr txBox="1">
            <a:spLocks noChangeArrowheads="1"/>
          </p:cNvSpPr>
          <p:nvPr/>
        </p:nvSpPr>
        <p:spPr bwMode="auto">
          <a:xfrm>
            <a:off x="2071670" y="2000240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O</a:t>
            </a:r>
            <a:r>
              <a:rPr lang="en-US" sz="2000" b="1" baseline="-25000" dirty="0"/>
              <a:t>1</a:t>
            </a:r>
            <a:endParaRPr lang="ru-RU" sz="2000" b="1" dirty="0"/>
          </a:p>
        </p:txBody>
      </p:sp>
      <p:sp>
        <p:nvSpPr>
          <p:cNvPr id="11" name="Text Box 61"/>
          <p:cNvSpPr txBox="1">
            <a:spLocks noChangeArrowheads="1"/>
          </p:cNvSpPr>
          <p:nvPr/>
        </p:nvSpPr>
        <p:spPr bwMode="auto">
          <a:xfrm>
            <a:off x="2143108" y="4929198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O</a:t>
            </a:r>
            <a:endParaRPr lang="ru-RU" sz="2000" b="1" dirty="0"/>
          </a:p>
        </p:txBody>
      </p:sp>
      <p:sp>
        <p:nvSpPr>
          <p:cNvPr id="12" name="Text Box 64"/>
          <p:cNvSpPr txBox="1">
            <a:spLocks noChangeArrowheads="1"/>
          </p:cNvSpPr>
          <p:nvPr/>
        </p:nvSpPr>
        <p:spPr bwMode="auto">
          <a:xfrm>
            <a:off x="2428860" y="4572008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33CC33"/>
                </a:solidFill>
              </a:rPr>
              <a:t>R</a:t>
            </a:r>
            <a:endParaRPr lang="ru-RU" sz="2000" b="1" dirty="0">
              <a:solidFill>
                <a:srgbClr val="33CC33"/>
              </a:solidFill>
            </a:endParaRPr>
          </a:p>
        </p:txBody>
      </p:sp>
      <p:sp>
        <p:nvSpPr>
          <p:cNvPr id="13" name="Text Box 63"/>
          <p:cNvSpPr txBox="1">
            <a:spLocks noChangeArrowheads="1"/>
          </p:cNvSpPr>
          <p:nvPr/>
        </p:nvSpPr>
        <p:spPr bwMode="auto">
          <a:xfrm>
            <a:off x="2285984" y="3143248"/>
            <a:ext cx="100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</a:rPr>
              <a:t>H</a:t>
            </a:r>
            <a:endParaRPr lang="ru-RU" sz="2000" b="1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Развертка цилиндра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257676" cy="4525963"/>
          </a:xfrm>
        </p:spPr>
        <p:txBody>
          <a:bodyPr/>
          <a:lstStyle/>
          <a:p>
            <a:pPr>
              <a:buNone/>
            </a:pPr>
            <a:r>
              <a:rPr lang="pt-BR" b="1" dirty="0" smtClean="0"/>
              <a:t>    </a:t>
            </a:r>
          </a:p>
          <a:p>
            <a:pPr>
              <a:buNone/>
            </a:pPr>
            <a:endParaRPr lang="pt-BR" b="1" dirty="0"/>
          </a:p>
          <a:p>
            <a:pPr>
              <a:buNone/>
            </a:pPr>
            <a:r>
              <a:rPr lang="pt-BR" b="1" dirty="0" smtClean="0"/>
              <a:t>	S</a:t>
            </a:r>
            <a:r>
              <a:rPr lang="pt-BR" b="1" baseline="-25000" dirty="0" smtClean="0"/>
              <a:t>б</a:t>
            </a:r>
            <a:r>
              <a:rPr lang="pt-BR" b="1" dirty="0"/>
              <a:t> = H · C = 2πRH, </a:t>
            </a:r>
            <a:br>
              <a:rPr lang="pt-BR" b="1" dirty="0"/>
            </a:br>
            <a:r>
              <a:rPr lang="pt-BR" b="1" dirty="0"/>
              <a:t>S</a:t>
            </a:r>
            <a:r>
              <a:rPr lang="pt-BR" b="1" baseline="-25000" dirty="0"/>
              <a:t>п</a:t>
            </a:r>
            <a:r>
              <a:rPr lang="pt-BR" b="1" dirty="0"/>
              <a:t> = S</a:t>
            </a:r>
            <a:r>
              <a:rPr lang="pt-BR" b="1" baseline="-25000" dirty="0"/>
              <a:t>б</a:t>
            </a:r>
            <a:r>
              <a:rPr lang="pt-BR" b="1" dirty="0"/>
              <a:t> + 2S = 2πR(R </a:t>
            </a:r>
            <a:r>
              <a:rPr lang="pt-BR" b="1" dirty="0" smtClean="0"/>
              <a:t>+ H).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1506" name="Picture 2" descr="http://art.ioso.ru/vmuza/internet/goncharova/image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857364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Сечения цилиндра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80" name="Picture 4" descr="http://im4-tub-ru.yandex.net/i?id=81291643-30-72&amp;n=21"/>
          <p:cNvPicPr>
            <a:picLocks noChangeAspect="1" noChangeArrowheads="1"/>
          </p:cNvPicPr>
          <p:nvPr/>
        </p:nvPicPr>
        <p:blipFill>
          <a:blip r:embed="rId2" cstate="print"/>
          <a:srcRect l="12962" r="12963" b="19740"/>
          <a:stretch>
            <a:fillRect/>
          </a:stretch>
        </p:blipFill>
        <p:spPr bwMode="auto">
          <a:xfrm>
            <a:off x="500034" y="1500174"/>
            <a:ext cx="2857520" cy="2357454"/>
          </a:xfrm>
          <a:prstGeom prst="rect">
            <a:avLst/>
          </a:prstGeom>
          <a:noFill/>
        </p:spPr>
      </p:pic>
      <p:pic>
        <p:nvPicPr>
          <p:cNvPr id="24582" name="Picture 6" descr="http://im4-tub-ru.yandex.net/i?id=326400320-4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643050"/>
            <a:ext cx="5857916" cy="4393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130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Тела вращения</vt:lpstr>
      <vt:lpstr>Гиперболоиды </vt:lpstr>
      <vt:lpstr>Слайд 5</vt:lpstr>
      <vt:lpstr>Цилиндрические поверхности.</vt:lpstr>
      <vt:lpstr>Цилиндр- фигура, полученная при вращении прямоугольника (ОО1ВА) вокруг оси, содержащей одну из его сторон (ОО1).</vt:lpstr>
      <vt:lpstr>Развертка цилиндра</vt:lpstr>
      <vt:lpstr>Сечения цилиндра</vt:lpstr>
      <vt:lpstr>Сечение плоскостью, перпендикулярной к оси.</vt:lpstr>
      <vt:lpstr>Сечение плоскостью, параллельной оси.</vt:lpstr>
      <vt:lpstr>Косые сечения цилиндра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34</cp:revision>
  <dcterms:created xsi:type="dcterms:W3CDTF">2012-10-24T09:22:44Z</dcterms:created>
  <dcterms:modified xsi:type="dcterms:W3CDTF">2012-10-24T14:30:59Z</dcterms:modified>
</cp:coreProperties>
</file>