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69" r:id="rId4"/>
    <p:sldId id="271" r:id="rId5"/>
    <p:sldId id="272" r:id="rId6"/>
    <p:sldId id="268" r:id="rId7"/>
    <p:sldId id="263" r:id="rId8"/>
    <p:sldId id="262" r:id="rId9"/>
    <p:sldId id="259" r:id="rId10"/>
    <p:sldId id="261" r:id="rId11"/>
    <p:sldId id="260" r:id="rId12"/>
    <p:sldId id="257" r:id="rId13"/>
    <p:sldId id="258" r:id="rId14"/>
    <p:sldId id="276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FF08-ECAF-4E79-9AAB-4916ECC6CC6A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F25CE-B2C7-4DEA-9E69-0DA0D7A8D1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25CE-B2C7-4DEA-9E69-0DA0D7A8D1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798773-9DFC-4D38-94A1-7069523C26E3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2A52BB-1D77-40E1-9B11-D05254EBD8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928670"/>
            <a:ext cx="8715436" cy="4247317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«Перевод чисел из десятичной системы счисления в двоичную, восьмеричную и шестнадцатеричную»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7686" y="5429264"/>
            <a:ext cx="4572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Учитель: </a:t>
            </a:r>
            <a:r>
              <a:rPr lang="ru-RU" b="1" dirty="0" err="1" smtClean="0"/>
              <a:t>Убасева</a:t>
            </a:r>
            <a:r>
              <a:rPr lang="ru-RU" b="1" dirty="0" smtClean="0"/>
              <a:t> Елена Викторовна</a:t>
            </a:r>
            <a:endParaRPr lang="ru-RU" b="1" dirty="0" smtClean="0"/>
          </a:p>
          <a:p>
            <a:r>
              <a:rPr lang="ru-RU" b="1" dirty="0" smtClean="0"/>
              <a:t>МБОУ </a:t>
            </a:r>
            <a:r>
              <a:rPr lang="ru-RU" b="1" dirty="0" smtClean="0"/>
              <a:t>«</a:t>
            </a:r>
            <a:r>
              <a:rPr lang="ru-RU" b="1" dirty="0" err="1" smtClean="0"/>
              <a:t>Шемуршинская</a:t>
            </a:r>
            <a:r>
              <a:rPr lang="ru-RU" b="1" dirty="0" smtClean="0"/>
              <a:t> СОШ»</a:t>
            </a:r>
            <a:endParaRPr lang="ru-RU" b="1" dirty="0" smtClean="0"/>
          </a:p>
          <a:p>
            <a:r>
              <a:rPr lang="ru-RU" b="1" dirty="0" smtClean="0"/>
              <a:t>                           </a:t>
            </a:r>
            <a:r>
              <a:rPr lang="ru-RU" b="1" dirty="0" smtClean="0"/>
              <a:t>с. Шемурша, </a:t>
            </a:r>
            <a:r>
              <a:rPr lang="ru-RU" b="1" dirty="0" smtClean="0"/>
              <a:t>2013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5601" name="Picture 1" descr="C:\Users\Зайка\Desktop\viewer.png"/>
          <p:cNvPicPr>
            <a:picLocks noChangeAspect="1" noChangeArrowheads="1"/>
          </p:cNvPicPr>
          <p:nvPr/>
        </p:nvPicPr>
        <p:blipFill>
          <a:blip r:embed="rId3"/>
          <a:srcRect t="28774"/>
          <a:stretch>
            <a:fillRect/>
          </a:stretch>
        </p:blipFill>
        <p:spPr bwMode="auto">
          <a:xfrm>
            <a:off x="1071538" y="1142984"/>
            <a:ext cx="7286676" cy="5104893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571472" y="5072074"/>
            <a:ext cx="4000528" cy="1500198"/>
          </a:xfrm>
          <a:prstGeom prst="round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37</a:t>
            </a:r>
            <a:r>
              <a:rPr lang="en-US" b="1" dirty="0" smtClean="0"/>
              <a:t>10</a:t>
            </a:r>
            <a:r>
              <a:rPr lang="en-US" sz="4000" b="1" dirty="0" smtClean="0"/>
              <a:t> = 45</a:t>
            </a:r>
            <a:r>
              <a:rPr lang="en-US" b="1" dirty="0" smtClean="0"/>
              <a:t>8</a:t>
            </a:r>
            <a:endParaRPr lang="ru-RU" sz="4000" b="1" dirty="0"/>
          </a:p>
        </p:txBody>
      </p:sp>
      <p:sp>
        <p:nvSpPr>
          <p:cNvPr id="7" name="Полилиния 6"/>
          <p:cNvSpPr/>
          <p:nvPr/>
        </p:nvSpPr>
        <p:spPr>
          <a:xfrm>
            <a:off x="3608832" y="3126965"/>
            <a:ext cx="3023616" cy="1232269"/>
          </a:xfrm>
          <a:custGeom>
            <a:avLst/>
            <a:gdLst>
              <a:gd name="connsiteX0" fmla="*/ 3023616 w 3023616"/>
              <a:gd name="connsiteY0" fmla="*/ 6379 h 1232269"/>
              <a:gd name="connsiteX1" fmla="*/ 2962656 w 3023616"/>
              <a:gd name="connsiteY1" fmla="*/ 55147 h 1232269"/>
              <a:gd name="connsiteX2" fmla="*/ 2913888 w 3023616"/>
              <a:gd name="connsiteY2" fmla="*/ 91723 h 1232269"/>
              <a:gd name="connsiteX3" fmla="*/ 2840736 w 3023616"/>
              <a:gd name="connsiteY3" fmla="*/ 164875 h 1232269"/>
              <a:gd name="connsiteX4" fmla="*/ 2767584 w 3023616"/>
              <a:gd name="connsiteY4" fmla="*/ 213643 h 1232269"/>
              <a:gd name="connsiteX5" fmla="*/ 2731008 w 3023616"/>
              <a:gd name="connsiteY5" fmla="*/ 225835 h 1232269"/>
              <a:gd name="connsiteX6" fmla="*/ 2621280 w 3023616"/>
              <a:gd name="connsiteY6" fmla="*/ 286795 h 1232269"/>
              <a:gd name="connsiteX7" fmla="*/ 2535936 w 3023616"/>
              <a:gd name="connsiteY7" fmla="*/ 335563 h 1232269"/>
              <a:gd name="connsiteX8" fmla="*/ 2365248 w 3023616"/>
              <a:gd name="connsiteY8" fmla="*/ 433099 h 1232269"/>
              <a:gd name="connsiteX9" fmla="*/ 2328672 w 3023616"/>
              <a:gd name="connsiteY9" fmla="*/ 445291 h 1232269"/>
              <a:gd name="connsiteX10" fmla="*/ 2218944 w 3023616"/>
              <a:gd name="connsiteY10" fmla="*/ 506251 h 1232269"/>
              <a:gd name="connsiteX11" fmla="*/ 2133600 w 3023616"/>
              <a:gd name="connsiteY11" fmla="*/ 555019 h 1232269"/>
              <a:gd name="connsiteX12" fmla="*/ 2060448 w 3023616"/>
              <a:gd name="connsiteY12" fmla="*/ 603787 h 1232269"/>
              <a:gd name="connsiteX13" fmla="*/ 2023872 w 3023616"/>
              <a:gd name="connsiteY13" fmla="*/ 628171 h 1232269"/>
              <a:gd name="connsiteX14" fmla="*/ 1975104 w 3023616"/>
              <a:gd name="connsiteY14" fmla="*/ 640363 h 1232269"/>
              <a:gd name="connsiteX15" fmla="*/ 1889760 w 3023616"/>
              <a:gd name="connsiteY15" fmla="*/ 689131 h 1232269"/>
              <a:gd name="connsiteX16" fmla="*/ 1816608 w 3023616"/>
              <a:gd name="connsiteY16" fmla="*/ 737899 h 1232269"/>
              <a:gd name="connsiteX17" fmla="*/ 1780032 w 3023616"/>
              <a:gd name="connsiteY17" fmla="*/ 750091 h 1232269"/>
              <a:gd name="connsiteX18" fmla="*/ 1694688 w 3023616"/>
              <a:gd name="connsiteY18" fmla="*/ 811051 h 1232269"/>
              <a:gd name="connsiteX19" fmla="*/ 1658112 w 3023616"/>
              <a:gd name="connsiteY19" fmla="*/ 823243 h 1232269"/>
              <a:gd name="connsiteX20" fmla="*/ 1597152 w 3023616"/>
              <a:gd name="connsiteY20" fmla="*/ 847627 h 1232269"/>
              <a:gd name="connsiteX21" fmla="*/ 1560576 w 3023616"/>
              <a:gd name="connsiteY21" fmla="*/ 884203 h 1232269"/>
              <a:gd name="connsiteX22" fmla="*/ 1524000 w 3023616"/>
              <a:gd name="connsiteY22" fmla="*/ 896395 h 1232269"/>
              <a:gd name="connsiteX23" fmla="*/ 1402080 w 3023616"/>
              <a:gd name="connsiteY23" fmla="*/ 957355 h 1232269"/>
              <a:gd name="connsiteX24" fmla="*/ 1353312 w 3023616"/>
              <a:gd name="connsiteY24" fmla="*/ 969547 h 1232269"/>
              <a:gd name="connsiteX25" fmla="*/ 1304544 w 3023616"/>
              <a:gd name="connsiteY25" fmla="*/ 993931 h 1232269"/>
              <a:gd name="connsiteX26" fmla="*/ 1170432 w 3023616"/>
              <a:gd name="connsiteY26" fmla="*/ 1030507 h 1232269"/>
              <a:gd name="connsiteX27" fmla="*/ 1109472 w 3023616"/>
              <a:gd name="connsiteY27" fmla="*/ 1054891 h 1232269"/>
              <a:gd name="connsiteX28" fmla="*/ 999744 w 3023616"/>
              <a:gd name="connsiteY28" fmla="*/ 1079275 h 1232269"/>
              <a:gd name="connsiteX29" fmla="*/ 853440 w 3023616"/>
              <a:gd name="connsiteY29" fmla="*/ 1115851 h 1232269"/>
              <a:gd name="connsiteX30" fmla="*/ 780288 w 3023616"/>
              <a:gd name="connsiteY30" fmla="*/ 1152427 h 1232269"/>
              <a:gd name="connsiteX31" fmla="*/ 743712 w 3023616"/>
              <a:gd name="connsiteY31" fmla="*/ 1164619 h 1232269"/>
              <a:gd name="connsiteX32" fmla="*/ 609600 w 3023616"/>
              <a:gd name="connsiteY32" fmla="*/ 1189003 h 1232269"/>
              <a:gd name="connsiteX33" fmla="*/ 499872 w 3023616"/>
              <a:gd name="connsiteY33" fmla="*/ 1225579 h 1232269"/>
              <a:gd name="connsiteX34" fmla="*/ 316992 w 3023616"/>
              <a:gd name="connsiteY34" fmla="*/ 1213387 h 1232269"/>
              <a:gd name="connsiteX35" fmla="*/ 280416 w 3023616"/>
              <a:gd name="connsiteY35" fmla="*/ 1201195 h 1232269"/>
              <a:gd name="connsiteX36" fmla="*/ 219456 w 3023616"/>
              <a:gd name="connsiteY36" fmla="*/ 1189003 h 1232269"/>
              <a:gd name="connsiteX37" fmla="*/ 0 w 3023616"/>
              <a:gd name="connsiteY37" fmla="*/ 1176811 h 1232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023616" h="1232269">
                <a:moveTo>
                  <a:pt x="3023616" y="6379"/>
                </a:moveTo>
                <a:cubicBezTo>
                  <a:pt x="2952410" y="30114"/>
                  <a:pt x="3017803" y="0"/>
                  <a:pt x="2962656" y="55147"/>
                </a:cubicBezTo>
                <a:cubicBezTo>
                  <a:pt x="2948288" y="69515"/>
                  <a:pt x="2928992" y="78130"/>
                  <a:pt x="2913888" y="91723"/>
                </a:cubicBezTo>
                <a:cubicBezTo>
                  <a:pt x="2888256" y="114792"/>
                  <a:pt x="2869429" y="145747"/>
                  <a:pt x="2840736" y="164875"/>
                </a:cubicBezTo>
                <a:cubicBezTo>
                  <a:pt x="2816352" y="181131"/>
                  <a:pt x="2795386" y="204376"/>
                  <a:pt x="2767584" y="213643"/>
                </a:cubicBezTo>
                <a:cubicBezTo>
                  <a:pt x="2755392" y="217707"/>
                  <a:pt x="2742242" y="219594"/>
                  <a:pt x="2731008" y="225835"/>
                </a:cubicBezTo>
                <a:cubicBezTo>
                  <a:pt x="2605240" y="295706"/>
                  <a:pt x="2704042" y="259208"/>
                  <a:pt x="2621280" y="286795"/>
                </a:cubicBezTo>
                <a:cubicBezTo>
                  <a:pt x="2461303" y="406778"/>
                  <a:pt x="2655622" y="269071"/>
                  <a:pt x="2535936" y="335563"/>
                </a:cubicBezTo>
                <a:cubicBezTo>
                  <a:pt x="2455668" y="380157"/>
                  <a:pt x="2460309" y="401412"/>
                  <a:pt x="2365248" y="433099"/>
                </a:cubicBezTo>
                <a:cubicBezTo>
                  <a:pt x="2353056" y="437163"/>
                  <a:pt x="2339906" y="439050"/>
                  <a:pt x="2328672" y="445291"/>
                </a:cubicBezTo>
                <a:cubicBezTo>
                  <a:pt x="2202904" y="515162"/>
                  <a:pt x="2301706" y="478664"/>
                  <a:pt x="2218944" y="506251"/>
                </a:cubicBezTo>
                <a:cubicBezTo>
                  <a:pt x="2058967" y="626234"/>
                  <a:pt x="2253286" y="488527"/>
                  <a:pt x="2133600" y="555019"/>
                </a:cubicBezTo>
                <a:cubicBezTo>
                  <a:pt x="2107982" y="569251"/>
                  <a:pt x="2084832" y="587531"/>
                  <a:pt x="2060448" y="603787"/>
                </a:cubicBezTo>
                <a:cubicBezTo>
                  <a:pt x="2048256" y="611915"/>
                  <a:pt x="2038087" y="624617"/>
                  <a:pt x="2023872" y="628171"/>
                </a:cubicBezTo>
                <a:lnTo>
                  <a:pt x="1975104" y="640363"/>
                </a:lnTo>
                <a:cubicBezTo>
                  <a:pt x="1848579" y="724713"/>
                  <a:pt x="2044445" y="596320"/>
                  <a:pt x="1889760" y="689131"/>
                </a:cubicBezTo>
                <a:cubicBezTo>
                  <a:pt x="1864630" y="704209"/>
                  <a:pt x="1844410" y="728632"/>
                  <a:pt x="1816608" y="737899"/>
                </a:cubicBezTo>
                <a:cubicBezTo>
                  <a:pt x="1804416" y="741963"/>
                  <a:pt x="1791527" y="744344"/>
                  <a:pt x="1780032" y="750091"/>
                </a:cubicBezTo>
                <a:cubicBezTo>
                  <a:pt x="1742292" y="768961"/>
                  <a:pt x="1733346" y="788961"/>
                  <a:pt x="1694688" y="811051"/>
                </a:cubicBezTo>
                <a:cubicBezTo>
                  <a:pt x="1683530" y="817427"/>
                  <a:pt x="1670145" y="818731"/>
                  <a:pt x="1658112" y="823243"/>
                </a:cubicBezTo>
                <a:cubicBezTo>
                  <a:pt x="1637620" y="830927"/>
                  <a:pt x="1617472" y="839499"/>
                  <a:pt x="1597152" y="847627"/>
                </a:cubicBezTo>
                <a:cubicBezTo>
                  <a:pt x="1584960" y="859819"/>
                  <a:pt x="1574922" y="874639"/>
                  <a:pt x="1560576" y="884203"/>
                </a:cubicBezTo>
                <a:cubicBezTo>
                  <a:pt x="1549883" y="891332"/>
                  <a:pt x="1535669" y="891009"/>
                  <a:pt x="1524000" y="896395"/>
                </a:cubicBezTo>
                <a:cubicBezTo>
                  <a:pt x="1482745" y="915436"/>
                  <a:pt x="1446160" y="946335"/>
                  <a:pt x="1402080" y="957355"/>
                </a:cubicBezTo>
                <a:cubicBezTo>
                  <a:pt x="1385824" y="961419"/>
                  <a:pt x="1369001" y="963663"/>
                  <a:pt x="1353312" y="969547"/>
                </a:cubicBezTo>
                <a:cubicBezTo>
                  <a:pt x="1336294" y="975929"/>
                  <a:pt x="1321419" y="987181"/>
                  <a:pt x="1304544" y="993931"/>
                </a:cubicBezTo>
                <a:cubicBezTo>
                  <a:pt x="1166734" y="1049055"/>
                  <a:pt x="1292875" y="993774"/>
                  <a:pt x="1170432" y="1030507"/>
                </a:cubicBezTo>
                <a:cubicBezTo>
                  <a:pt x="1149470" y="1036796"/>
                  <a:pt x="1130515" y="1048879"/>
                  <a:pt x="1109472" y="1054891"/>
                </a:cubicBezTo>
                <a:cubicBezTo>
                  <a:pt x="1073445" y="1065184"/>
                  <a:pt x="1036320" y="1071147"/>
                  <a:pt x="999744" y="1079275"/>
                </a:cubicBezTo>
                <a:cubicBezTo>
                  <a:pt x="910222" y="1124036"/>
                  <a:pt x="989648" y="1091086"/>
                  <a:pt x="853440" y="1115851"/>
                </a:cubicBezTo>
                <a:cubicBezTo>
                  <a:pt x="805284" y="1124607"/>
                  <a:pt x="824911" y="1130115"/>
                  <a:pt x="780288" y="1152427"/>
                </a:cubicBezTo>
                <a:cubicBezTo>
                  <a:pt x="768793" y="1158174"/>
                  <a:pt x="756314" y="1162099"/>
                  <a:pt x="743712" y="1164619"/>
                </a:cubicBezTo>
                <a:cubicBezTo>
                  <a:pt x="702388" y="1172884"/>
                  <a:pt x="650907" y="1173513"/>
                  <a:pt x="609600" y="1189003"/>
                </a:cubicBezTo>
                <a:cubicBezTo>
                  <a:pt x="494224" y="1232269"/>
                  <a:pt x="633466" y="1198860"/>
                  <a:pt x="499872" y="1225579"/>
                </a:cubicBezTo>
                <a:cubicBezTo>
                  <a:pt x="438912" y="1221515"/>
                  <a:pt x="377714" y="1220134"/>
                  <a:pt x="316992" y="1213387"/>
                </a:cubicBezTo>
                <a:cubicBezTo>
                  <a:pt x="304219" y="1211968"/>
                  <a:pt x="292884" y="1204312"/>
                  <a:pt x="280416" y="1201195"/>
                </a:cubicBezTo>
                <a:cubicBezTo>
                  <a:pt x="260312" y="1196169"/>
                  <a:pt x="239937" y="1192154"/>
                  <a:pt x="219456" y="1189003"/>
                </a:cubicBezTo>
                <a:cubicBezTo>
                  <a:pt x="107443" y="1171770"/>
                  <a:pt x="122623" y="1176811"/>
                  <a:pt x="0" y="1176811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6625" name="Picture 1" descr="C:\Users\Зайка\Desktop\viewer.png"/>
          <p:cNvPicPr>
            <a:picLocks noChangeAspect="1" noChangeArrowheads="1"/>
          </p:cNvPicPr>
          <p:nvPr/>
        </p:nvPicPr>
        <p:blipFill>
          <a:blip r:embed="rId3"/>
          <a:srcRect t="29122" b="11456"/>
          <a:stretch>
            <a:fillRect/>
          </a:stretch>
        </p:blipFill>
        <p:spPr bwMode="auto">
          <a:xfrm>
            <a:off x="1604962" y="1214422"/>
            <a:ext cx="6181748" cy="464347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5720" y="285728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5072074"/>
            <a:ext cx="4000528" cy="1500198"/>
          </a:xfrm>
          <a:prstGeom prst="round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37</a:t>
            </a:r>
            <a:r>
              <a:rPr lang="en-US" b="1" dirty="0" smtClean="0"/>
              <a:t>10</a:t>
            </a:r>
            <a:r>
              <a:rPr lang="en-US" sz="4000" b="1" dirty="0" smtClean="0"/>
              <a:t> = 25</a:t>
            </a:r>
            <a:r>
              <a:rPr lang="en-US" b="1" dirty="0" smtClean="0"/>
              <a:t>16</a:t>
            </a:r>
            <a:endParaRPr lang="ru-RU" sz="4000" b="1" dirty="0"/>
          </a:p>
        </p:txBody>
      </p:sp>
      <p:sp>
        <p:nvSpPr>
          <p:cNvPr id="6" name="Полилиния 5"/>
          <p:cNvSpPr/>
          <p:nvPr/>
        </p:nvSpPr>
        <p:spPr>
          <a:xfrm>
            <a:off x="3486912" y="3206496"/>
            <a:ext cx="3206496" cy="1426464"/>
          </a:xfrm>
          <a:custGeom>
            <a:avLst/>
            <a:gdLst>
              <a:gd name="connsiteX0" fmla="*/ 3206496 w 3206496"/>
              <a:gd name="connsiteY0" fmla="*/ 0 h 1426464"/>
              <a:gd name="connsiteX1" fmla="*/ 3121152 w 3206496"/>
              <a:gd name="connsiteY1" fmla="*/ 24384 h 1426464"/>
              <a:gd name="connsiteX2" fmla="*/ 3023616 w 3206496"/>
              <a:gd name="connsiteY2" fmla="*/ 85344 h 1426464"/>
              <a:gd name="connsiteX3" fmla="*/ 2974848 w 3206496"/>
              <a:gd name="connsiteY3" fmla="*/ 97536 h 1426464"/>
              <a:gd name="connsiteX4" fmla="*/ 2901696 w 3206496"/>
              <a:gd name="connsiteY4" fmla="*/ 170688 h 1426464"/>
              <a:gd name="connsiteX5" fmla="*/ 2877312 w 3206496"/>
              <a:gd name="connsiteY5" fmla="*/ 207264 h 1426464"/>
              <a:gd name="connsiteX6" fmla="*/ 2840736 w 3206496"/>
              <a:gd name="connsiteY6" fmla="*/ 243840 h 1426464"/>
              <a:gd name="connsiteX7" fmla="*/ 2816352 w 3206496"/>
              <a:gd name="connsiteY7" fmla="*/ 280416 h 1426464"/>
              <a:gd name="connsiteX8" fmla="*/ 2755392 w 3206496"/>
              <a:gd name="connsiteY8" fmla="*/ 329184 h 1426464"/>
              <a:gd name="connsiteX9" fmla="*/ 2706624 w 3206496"/>
              <a:gd name="connsiteY9" fmla="*/ 390144 h 1426464"/>
              <a:gd name="connsiteX10" fmla="*/ 2596896 w 3206496"/>
              <a:gd name="connsiteY10" fmla="*/ 487680 h 1426464"/>
              <a:gd name="connsiteX11" fmla="*/ 2548128 w 3206496"/>
              <a:gd name="connsiteY11" fmla="*/ 536448 h 1426464"/>
              <a:gd name="connsiteX12" fmla="*/ 2450592 w 3206496"/>
              <a:gd name="connsiteY12" fmla="*/ 597408 h 1426464"/>
              <a:gd name="connsiteX13" fmla="*/ 2316480 w 3206496"/>
              <a:gd name="connsiteY13" fmla="*/ 719328 h 1426464"/>
              <a:gd name="connsiteX14" fmla="*/ 2267712 w 3206496"/>
              <a:gd name="connsiteY14" fmla="*/ 743712 h 1426464"/>
              <a:gd name="connsiteX15" fmla="*/ 2121408 w 3206496"/>
              <a:gd name="connsiteY15" fmla="*/ 829056 h 1426464"/>
              <a:gd name="connsiteX16" fmla="*/ 1975104 w 3206496"/>
              <a:gd name="connsiteY16" fmla="*/ 877824 h 1426464"/>
              <a:gd name="connsiteX17" fmla="*/ 1938528 w 3206496"/>
              <a:gd name="connsiteY17" fmla="*/ 902208 h 1426464"/>
              <a:gd name="connsiteX18" fmla="*/ 1816608 w 3206496"/>
              <a:gd name="connsiteY18" fmla="*/ 950976 h 1426464"/>
              <a:gd name="connsiteX19" fmla="*/ 1719072 w 3206496"/>
              <a:gd name="connsiteY19" fmla="*/ 999744 h 1426464"/>
              <a:gd name="connsiteX20" fmla="*/ 1694688 w 3206496"/>
              <a:gd name="connsiteY20" fmla="*/ 1036320 h 1426464"/>
              <a:gd name="connsiteX21" fmla="*/ 1633728 w 3206496"/>
              <a:gd name="connsiteY21" fmla="*/ 1048512 h 1426464"/>
              <a:gd name="connsiteX22" fmla="*/ 1536192 w 3206496"/>
              <a:gd name="connsiteY22" fmla="*/ 1085088 h 1426464"/>
              <a:gd name="connsiteX23" fmla="*/ 1487424 w 3206496"/>
              <a:gd name="connsiteY23" fmla="*/ 1097280 h 1426464"/>
              <a:gd name="connsiteX24" fmla="*/ 1389888 w 3206496"/>
              <a:gd name="connsiteY24" fmla="*/ 1146048 h 1426464"/>
              <a:gd name="connsiteX25" fmla="*/ 1353312 w 3206496"/>
              <a:gd name="connsiteY25" fmla="*/ 1182624 h 1426464"/>
              <a:gd name="connsiteX26" fmla="*/ 1316736 w 3206496"/>
              <a:gd name="connsiteY26" fmla="*/ 1194816 h 1426464"/>
              <a:gd name="connsiteX27" fmla="*/ 1280160 w 3206496"/>
              <a:gd name="connsiteY27" fmla="*/ 1219200 h 1426464"/>
              <a:gd name="connsiteX28" fmla="*/ 1219200 w 3206496"/>
              <a:gd name="connsiteY28" fmla="*/ 1267968 h 1426464"/>
              <a:gd name="connsiteX29" fmla="*/ 1097280 w 3206496"/>
              <a:gd name="connsiteY29" fmla="*/ 1316736 h 1426464"/>
              <a:gd name="connsiteX30" fmla="*/ 1024128 w 3206496"/>
              <a:gd name="connsiteY30" fmla="*/ 1341120 h 1426464"/>
              <a:gd name="connsiteX31" fmla="*/ 926592 w 3206496"/>
              <a:gd name="connsiteY31" fmla="*/ 1377696 h 1426464"/>
              <a:gd name="connsiteX32" fmla="*/ 890016 w 3206496"/>
              <a:gd name="connsiteY32" fmla="*/ 1402080 h 1426464"/>
              <a:gd name="connsiteX33" fmla="*/ 768096 w 3206496"/>
              <a:gd name="connsiteY33" fmla="*/ 1426464 h 1426464"/>
              <a:gd name="connsiteX34" fmla="*/ 0 w 3206496"/>
              <a:gd name="connsiteY34" fmla="*/ 1414272 h 1426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206496" h="1426464">
                <a:moveTo>
                  <a:pt x="3206496" y="0"/>
                </a:moveTo>
                <a:cubicBezTo>
                  <a:pt x="3178048" y="8128"/>
                  <a:pt x="3148957" y="14273"/>
                  <a:pt x="3121152" y="24384"/>
                </a:cubicBezTo>
                <a:cubicBezTo>
                  <a:pt x="3017341" y="62133"/>
                  <a:pt x="3128144" y="33080"/>
                  <a:pt x="3023616" y="85344"/>
                </a:cubicBezTo>
                <a:cubicBezTo>
                  <a:pt x="3008629" y="92838"/>
                  <a:pt x="2991104" y="93472"/>
                  <a:pt x="2974848" y="97536"/>
                </a:cubicBezTo>
                <a:cubicBezTo>
                  <a:pt x="2917382" y="183734"/>
                  <a:pt x="2992432" y="79952"/>
                  <a:pt x="2901696" y="170688"/>
                </a:cubicBezTo>
                <a:cubicBezTo>
                  <a:pt x="2891335" y="181049"/>
                  <a:pt x="2886693" y="196007"/>
                  <a:pt x="2877312" y="207264"/>
                </a:cubicBezTo>
                <a:cubicBezTo>
                  <a:pt x="2866274" y="220510"/>
                  <a:pt x="2851774" y="230594"/>
                  <a:pt x="2840736" y="243840"/>
                </a:cubicBezTo>
                <a:cubicBezTo>
                  <a:pt x="2831355" y="255097"/>
                  <a:pt x="2826713" y="270055"/>
                  <a:pt x="2816352" y="280416"/>
                </a:cubicBezTo>
                <a:cubicBezTo>
                  <a:pt x="2797951" y="298817"/>
                  <a:pt x="2773793" y="310783"/>
                  <a:pt x="2755392" y="329184"/>
                </a:cubicBezTo>
                <a:cubicBezTo>
                  <a:pt x="2736991" y="347585"/>
                  <a:pt x="2723912" y="370695"/>
                  <a:pt x="2706624" y="390144"/>
                </a:cubicBezTo>
                <a:cubicBezTo>
                  <a:pt x="2648770" y="455230"/>
                  <a:pt x="2665265" y="426908"/>
                  <a:pt x="2596896" y="487680"/>
                </a:cubicBezTo>
                <a:cubicBezTo>
                  <a:pt x="2579713" y="502953"/>
                  <a:pt x="2565429" y="521309"/>
                  <a:pt x="2548128" y="536448"/>
                </a:cubicBezTo>
                <a:cubicBezTo>
                  <a:pt x="2505923" y="573378"/>
                  <a:pt x="2498660" y="573374"/>
                  <a:pt x="2450592" y="597408"/>
                </a:cubicBezTo>
                <a:cubicBezTo>
                  <a:pt x="2411160" y="656557"/>
                  <a:pt x="2404081" y="675527"/>
                  <a:pt x="2316480" y="719328"/>
                </a:cubicBezTo>
                <a:cubicBezTo>
                  <a:pt x="2300224" y="727456"/>
                  <a:pt x="2283297" y="734361"/>
                  <a:pt x="2267712" y="743712"/>
                </a:cubicBezTo>
                <a:cubicBezTo>
                  <a:pt x="2197830" y="785641"/>
                  <a:pt x="2196628" y="799804"/>
                  <a:pt x="2121408" y="829056"/>
                </a:cubicBezTo>
                <a:cubicBezTo>
                  <a:pt x="2073497" y="847688"/>
                  <a:pt x="2017876" y="849309"/>
                  <a:pt x="1975104" y="877824"/>
                </a:cubicBezTo>
                <a:cubicBezTo>
                  <a:pt x="1962912" y="885952"/>
                  <a:pt x="1951832" y="896068"/>
                  <a:pt x="1938528" y="902208"/>
                </a:cubicBezTo>
                <a:cubicBezTo>
                  <a:pt x="1898786" y="920550"/>
                  <a:pt x="1816608" y="950976"/>
                  <a:pt x="1816608" y="950976"/>
                </a:cubicBezTo>
                <a:cubicBezTo>
                  <a:pt x="1709228" y="1058356"/>
                  <a:pt x="1864424" y="916686"/>
                  <a:pt x="1719072" y="999744"/>
                </a:cubicBezTo>
                <a:cubicBezTo>
                  <a:pt x="1706350" y="1007014"/>
                  <a:pt x="1707410" y="1029050"/>
                  <a:pt x="1694688" y="1036320"/>
                </a:cubicBezTo>
                <a:cubicBezTo>
                  <a:pt x="1676696" y="1046601"/>
                  <a:pt x="1653957" y="1044017"/>
                  <a:pt x="1633728" y="1048512"/>
                </a:cubicBezTo>
                <a:cubicBezTo>
                  <a:pt x="1531308" y="1071272"/>
                  <a:pt x="1639016" y="1046529"/>
                  <a:pt x="1536192" y="1085088"/>
                </a:cubicBezTo>
                <a:cubicBezTo>
                  <a:pt x="1520503" y="1090972"/>
                  <a:pt x="1502891" y="1090835"/>
                  <a:pt x="1487424" y="1097280"/>
                </a:cubicBezTo>
                <a:cubicBezTo>
                  <a:pt x="1453871" y="1111261"/>
                  <a:pt x="1415591" y="1120345"/>
                  <a:pt x="1389888" y="1146048"/>
                </a:cubicBezTo>
                <a:cubicBezTo>
                  <a:pt x="1377696" y="1158240"/>
                  <a:pt x="1367658" y="1173060"/>
                  <a:pt x="1353312" y="1182624"/>
                </a:cubicBezTo>
                <a:cubicBezTo>
                  <a:pt x="1342619" y="1189753"/>
                  <a:pt x="1328231" y="1189069"/>
                  <a:pt x="1316736" y="1194816"/>
                </a:cubicBezTo>
                <a:cubicBezTo>
                  <a:pt x="1303630" y="1201369"/>
                  <a:pt x="1291882" y="1210408"/>
                  <a:pt x="1280160" y="1219200"/>
                </a:cubicBezTo>
                <a:cubicBezTo>
                  <a:pt x="1259342" y="1234813"/>
                  <a:pt x="1242161" y="1255722"/>
                  <a:pt x="1219200" y="1267968"/>
                </a:cubicBezTo>
                <a:cubicBezTo>
                  <a:pt x="1180579" y="1288566"/>
                  <a:pt x="1138804" y="1302895"/>
                  <a:pt x="1097280" y="1316736"/>
                </a:cubicBezTo>
                <a:cubicBezTo>
                  <a:pt x="1072896" y="1324864"/>
                  <a:pt x="1045514" y="1326863"/>
                  <a:pt x="1024128" y="1341120"/>
                </a:cubicBezTo>
                <a:cubicBezTo>
                  <a:pt x="970310" y="1376999"/>
                  <a:pt x="1001920" y="1362630"/>
                  <a:pt x="926592" y="1377696"/>
                </a:cubicBezTo>
                <a:cubicBezTo>
                  <a:pt x="914400" y="1385824"/>
                  <a:pt x="903122" y="1395527"/>
                  <a:pt x="890016" y="1402080"/>
                </a:cubicBezTo>
                <a:cubicBezTo>
                  <a:pt x="855969" y="1419104"/>
                  <a:pt x="799547" y="1421971"/>
                  <a:pt x="768096" y="1426464"/>
                </a:cubicBezTo>
                <a:lnTo>
                  <a:pt x="0" y="1414272"/>
                </a:ln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57158" y="214290"/>
            <a:ext cx="55013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Работа у доски: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643050"/>
            <a:ext cx="8072494" cy="2862322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arenR"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325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= 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= У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>
              <a:buFont typeface="+mj-lt"/>
              <a:buAutoNum type="arabicParenR"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163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0" indent="-1143000"/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572007"/>
            <a:ext cx="8215369" cy="1754326"/>
          </a:xfrm>
          <a:prstGeom prst="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X=101000101, </a:t>
            </a:r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Y=505, 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Z=A3</a:t>
            </a:r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Самостоятельная работа: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214422"/>
            <a:ext cx="9144000" cy="954107"/>
          </a:xfrm>
          <a:prstGeom prst="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Перевести числа из десятичной системы счисления в двоичную, восьмеричную и шестнадцатеричную :</a:t>
            </a:r>
            <a:endParaRPr lang="ru-RU" sz="2800" b="1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2035963" y="4536277"/>
            <a:ext cx="464344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1538" y="235743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Вариант 1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235743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Вариант 2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3286124"/>
            <a:ext cx="32861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521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2" y="3214685"/>
            <a:ext cx="2000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542</a:t>
            </a: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720" y="4857760"/>
            <a:ext cx="3714776" cy="677108"/>
          </a:xfrm>
          <a:prstGeom prst="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Ответы:</a:t>
            </a:r>
          </a:p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FF0000"/>
                </a:solidFill>
              </a:rPr>
              <a:t>1</a:t>
            </a:r>
            <a:r>
              <a:rPr lang="en-US" sz="2000" b="1" dirty="0" smtClean="0">
                <a:solidFill>
                  <a:srgbClr val="FF0000"/>
                </a:solidFill>
              </a:rPr>
              <a:t>000001001</a:t>
            </a:r>
            <a:r>
              <a:rPr lang="ru-RU" sz="14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1011</a:t>
            </a:r>
            <a:r>
              <a:rPr lang="ru-RU" sz="1400" b="1" dirty="0" smtClean="0">
                <a:solidFill>
                  <a:srgbClr val="FF0000"/>
                </a:solidFill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209</a:t>
            </a:r>
            <a:r>
              <a:rPr lang="en-US" sz="1400" b="1" dirty="0" smtClean="0">
                <a:solidFill>
                  <a:srgbClr val="FF0000"/>
                </a:solidFill>
              </a:rPr>
              <a:t>16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4857760"/>
            <a:ext cx="3714776" cy="677108"/>
          </a:xfrm>
          <a:prstGeom prst="rect">
            <a:avLst/>
          </a:prstGeo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Ответы: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FF0000"/>
                </a:solidFill>
              </a:rPr>
              <a:t>1000011110</a:t>
            </a:r>
            <a:r>
              <a:rPr lang="ru-RU" sz="1400" b="1" dirty="0" smtClean="0">
                <a:solidFill>
                  <a:srgbClr val="FF0000"/>
                </a:solidFill>
              </a:rPr>
              <a:t>2</a:t>
            </a:r>
            <a:r>
              <a:rPr lang="ru-RU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1036</a:t>
            </a:r>
            <a:r>
              <a:rPr lang="ru-RU" sz="1400" b="1" dirty="0" smtClean="0">
                <a:solidFill>
                  <a:srgbClr val="FF0000"/>
                </a:solidFill>
              </a:rPr>
              <a:t>8</a:t>
            </a:r>
            <a:r>
              <a:rPr lang="ru-RU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21E</a:t>
            </a:r>
            <a:r>
              <a:rPr lang="en-US" sz="1400" b="1" dirty="0" smtClean="0">
                <a:solidFill>
                  <a:srgbClr val="FF0000"/>
                </a:solidFill>
              </a:rPr>
              <a:t>16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071670" y="856357"/>
            <a:ext cx="5000628" cy="6001643"/>
          </a:xfrm>
          <a:prstGeom prst="rect">
            <a:avLst/>
          </a:prstGeom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Ей было 1100 лет,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Она в 101 класс ходила,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портфеле по 100 книг носила –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 это правда, а не бред,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пыля десятком ног,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Она шагала по дороге,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ней всегда бежал щенок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одним хвостом, зато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стоногий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Она ловила каждый звук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Своими десятью ушами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десять загорелых рук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Портфель и поводок держали.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десять темно-синих глаз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Рассматривали мир привычно,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Но станет все совсем обычным,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поймете наш рассказ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0"/>
            <a:ext cx="6574237" cy="923330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Шуточный рассказ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 rot="20705823">
            <a:off x="516357" y="1881541"/>
            <a:ext cx="8195065" cy="1754326"/>
          </a:xfrm>
          <a:prstGeom prst="rect">
            <a:avLst/>
          </a:prstGeom>
          <a:ln w="76200"/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Подведение итогов и выставление отметок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105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85720" y="214290"/>
            <a:ext cx="8643998" cy="923330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357298"/>
            <a:ext cx="8286808" cy="5016758"/>
          </a:xfrm>
          <a:prstGeom prst="rect">
            <a:avLst/>
          </a:prstGeom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/>
              <a:t>Перевести числа из десятичной системы счисления в двоичную, восьмеричную и шестнадцатеричную </a:t>
            </a:r>
            <a:r>
              <a:rPr lang="ru-RU" sz="4000" b="1" dirty="0" smtClean="0"/>
              <a:t>:</a:t>
            </a:r>
            <a:endParaRPr lang="en-US" sz="4000" b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425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210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305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b="1" dirty="0" smtClean="0"/>
              <a:t>287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214678" y="714356"/>
            <a:ext cx="2049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785926"/>
            <a:ext cx="8143932" cy="353943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переводить числа из десятичной системы счисления в двоичную, восьмеричную и шестнадцатеричную;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Научиться оформлять алгоритм перевода чисел из десятичной системы счисления в любую другую;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Отработать полученные знания на практике;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Развивать мышление, логику, память.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357290" y="214290"/>
            <a:ext cx="6435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к классу: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357298"/>
            <a:ext cx="7786742" cy="707886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такое система счисления?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3480673"/>
            <a:ext cx="7358114" cy="1569660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Система счисления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это совокупность правил для обозначения и наименования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чисел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357290" y="214290"/>
            <a:ext cx="6435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к классу: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428736"/>
            <a:ext cx="8143932" cy="707886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Какие системы счисления бывают?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3429000"/>
            <a:ext cx="5643602" cy="2308324"/>
          </a:xfrm>
          <a:prstGeom prst="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Непозиционные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позиционные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357290" y="214290"/>
            <a:ext cx="64357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Вопросы к классу: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285860"/>
            <a:ext cx="7572428" cy="1077218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Чем отличаются позиционные системы счисления от непозиционных?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s://docs.google.com/?pid=explorer&amp;srcid=0B_kLTGqLa6IXVFJHMDB1cmhLMkU&amp;chrome=false&amp;docid=9a34bbd46867c5c9088bb365b9e12442%7Cea02c93893badd11bbdbba78c69cf8bd&amp;a=bi&amp;pagenumber=4&amp;w=62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4275" t="31250" r="39056" b="25781"/>
          <a:stretch>
            <a:fillRect/>
          </a:stretch>
        </p:blipFill>
        <p:spPr bwMode="auto">
          <a:xfrm>
            <a:off x="714348" y="2556616"/>
            <a:ext cx="7858180" cy="406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 rot="21367749">
            <a:off x="250514" y="1355274"/>
            <a:ext cx="8523292" cy="3477875"/>
          </a:xfrm>
          <a:prstGeom prst="rect">
            <a:avLst/>
          </a:prstGeom>
          <a:ln w="76200"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Алгоритм перевода чисел из любой системы счисления в десятичную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Представить число в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развернутой форме. При этом основание системы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счисления должно быть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представлено в десятичной системе счисления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Найти сумму ряда (выражения) . Полученное число является значением числа в десятичной системе счисления.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857224" y="1857364"/>
            <a:ext cx="7715304" cy="4031873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Последовательно выполнять деление исходного целого числа и получаемых целых остатков на основание системы (2, 8, 16) до тех пор, пока не получится частное меньше делителя;</a:t>
            </a:r>
          </a:p>
          <a:p>
            <a:pPr marL="342900" indent="-342900" algn="ctr">
              <a:buAutoNum type="arabicPeriod"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Получить искомое число, для чего записать полученные остатки в обратной последовательности.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214918">
            <a:off x="-2852" y="1009662"/>
            <a:ext cx="9144000" cy="461665"/>
          </a:xfrm>
          <a:prstGeom prst="rect">
            <a:avLst/>
          </a:prstGeom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Алгоритм перевода чисел из 10-тичной с.с. в 2- 8- 16-ричную</a:t>
            </a:r>
            <a:r>
              <a:rPr lang="ru-RU" sz="2400" dirty="0" smtClean="0"/>
              <a:t>: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071538" y="1214422"/>
            <a:ext cx="29450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Пример: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2786058"/>
            <a:ext cx="6929486" cy="923330"/>
          </a:xfrm>
          <a:prstGeom prst="rect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37</a:t>
            </a:r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х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</a:t>
            </a:r>
            <a:r>
              <a:rPr lang="ru-RU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=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z</a:t>
            </a:r>
            <a:r>
              <a:rPr lang="en-US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Зайка\Desktop\0018-028-Eto-interes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214282" y="357166"/>
            <a:ext cx="720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7649" name="Picture 1" descr="C:\Users\Зайка\Desktop\viewer.png"/>
          <p:cNvPicPr>
            <a:picLocks noChangeAspect="1" noChangeArrowheads="1"/>
          </p:cNvPicPr>
          <p:nvPr/>
        </p:nvPicPr>
        <p:blipFill>
          <a:blip r:embed="rId3"/>
          <a:srcRect t="19486" b="1820"/>
          <a:stretch>
            <a:fillRect/>
          </a:stretch>
        </p:blipFill>
        <p:spPr bwMode="auto">
          <a:xfrm>
            <a:off x="999444" y="1273403"/>
            <a:ext cx="7287332" cy="4298737"/>
          </a:xfrm>
          <a:prstGeom prst="rect">
            <a:avLst/>
          </a:prstGeom>
          <a:noFill/>
        </p:spPr>
      </p:pic>
      <p:sp>
        <p:nvSpPr>
          <p:cNvPr id="11" name="Скругленный прямоугольник 10"/>
          <p:cNvSpPr/>
          <p:nvPr/>
        </p:nvSpPr>
        <p:spPr>
          <a:xfrm>
            <a:off x="285720" y="4572008"/>
            <a:ext cx="4000528" cy="1500198"/>
          </a:xfrm>
          <a:prstGeom prst="roundRect">
            <a:avLst/>
          </a:prstGeom>
          <a:ln w="76200">
            <a:solidFill>
              <a:schemeClr val="accent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37</a:t>
            </a:r>
            <a:r>
              <a:rPr lang="en-US" b="1" dirty="0" smtClean="0"/>
              <a:t>10</a:t>
            </a:r>
            <a:r>
              <a:rPr lang="en-US" sz="4000" b="1" dirty="0" smtClean="0"/>
              <a:t> = 100101</a:t>
            </a:r>
            <a:r>
              <a:rPr lang="en-US" b="1" dirty="0" smtClean="0"/>
              <a:t>2</a:t>
            </a:r>
            <a:endParaRPr lang="ru-RU" sz="4000" b="1" dirty="0"/>
          </a:p>
        </p:txBody>
      </p:sp>
      <p:sp>
        <p:nvSpPr>
          <p:cNvPr id="10" name="Полилиния 9"/>
          <p:cNvSpPr/>
          <p:nvPr/>
        </p:nvSpPr>
        <p:spPr>
          <a:xfrm>
            <a:off x="1638795" y="3598223"/>
            <a:ext cx="5462649" cy="2054432"/>
          </a:xfrm>
          <a:custGeom>
            <a:avLst/>
            <a:gdLst>
              <a:gd name="connsiteX0" fmla="*/ 5462649 w 5462649"/>
              <a:gd name="connsiteY0" fmla="*/ 1543793 h 2054432"/>
              <a:gd name="connsiteX1" fmla="*/ 5415148 w 5462649"/>
              <a:gd name="connsiteY1" fmla="*/ 1626920 h 2054432"/>
              <a:gd name="connsiteX2" fmla="*/ 5367647 w 5462649"/>
              <a:gd name="connsiteY2" fmla="*/ 1698172 h 2054432"/>
              <a:gd name="connsiteX3" fmla="*/ 5320145 w 5462649"/>
              <a:gd name="connsiteY3" fmla="*/ 1757548 h 2054432"/>
              <a:gd name="connsiteX4" fmla="*/ 5296395 w 5462649"/>
              <a:gd name="connsiteY4" fmla="*/ 1805050 h 2054432"/>
              <a:gd name="connsiteX5" fmla="*/ 5225143 w 5462649"/>
              <a:gd name="connsiteY5" fmla="*/ 1840676 h 2054432"/>
              <a:gd name="connsiteX6" fmla="*/ 5189517 w 5462649"/>
              <a:gd name="connsiteY6" fmla="*/ 1876302 h 2054432"/>
              <a:gd name="connsiteX7" fmla="*/ 5130140 w 5462649"/>
              <a:gd name="connsiteY7" fmla="*/ 1900052 h 2054432"/>
              <a:gd name="connsiteX8" fmla="*/ 5058888 w 5462649"/>
              <a:gd name="connsiteY8" fmla="*/ 1935678 h 2054432"/>
              <a:gd name="connsiteX9" fmla="*/ 4952010 w 5462649"/>
              <a:gd name="connsiteY9" fmla="*/ 1959429 h 2054432"/>
              <a:gd name="connsiteX10" fmla="*/ 4797631 w 5462649"/>
              <a:gd name="connsiteY10" fmla="*/ 2006930 h 2054432"/>
              <a:gd name="connsiteX11" fmla="*/ 4726379 w 5462649"/>
              <a:gd name="connsiteY11" fmla="*/ 2018806 h 2054432"/>
              <a:gd name="connsiteX12" fmla="*/ 4465122 w 5462649"/>
              <a:gd name="connsiteY12" fmla="*/ 2054432 h 2054432"/>
              <a:gd name="connsiteX13" fmla="*/ 3895106 w 5462649"/>
              <a:gd name="connsiteY13" fmla="*/ 2018806 h 2054432"/>
              <a:gd name="connsiteX14" fmla="*/ 3776353 w 5462649"/>
              <a:gd name="connsiteY14" fmla="*/ 1983180 h 2054432"/>
              <a:gd name="connsiteX15" fmla="*/ 3610099 w 5462649"/>
              <a:gd name="connsiteY15" fmla="*/ 1947554 h 2054432"/>
              <a:gd name="connsiteX16" fmla="*/ 3431969 w 5462649"/>
              <a:gd name="connsiteY16" fmla="*/ 1864426 h 2054432"/>
              <a:gd name="connsiteX17" fmla="*/ 3348841 w 5462649"/>
              <a:gd name="connsiteY17" fmla="*/ 1805050 h 2054432"/>
              <a:gd name="connsiteX18" fmla="*/ 3265714 w 5462649"/>
              <a:gd name="connsiteY18" fmla="*/ 1769424 h 2054432"/>
              <a:gd name="connsiteX19" fmla="*/ 3051958 w 5462649"/>
              <a:gd name="connsiteY19" fmla="*/ 1626920 h 2054432"/>
              <a:gd name="connsiteX20" fmla="*/ 2992582 w 5462649"/>
              <a:gd name="connsiteY20" fmla="*/ 1591294 h 2054432"/>
              <a:gd name="connsiteX21" fmla="*/ 2826327 w 5462649"/>
              <a:gd name="connsiteY21" fmla="*/ 1508167 h 2054432"/>
              <a:gd name="connsiteX22" fmla="*/ 2743200 w 5462649"/>
              <a:gd name="connsiteY22" fmla="*/ 1460665 h 2054432"/>
              <a:gd name="connsiteX23" fmla="*/ 2600696 w 5462649"/>
              <a:gd name="connsiteY23" fmla="*/ 1389413 h 2054432"/>
              <a:gd name="connsiteX24" fmla="*/ 2541319 w 5462649"/>
              <a:gd name="connsiteY24" fmla="*/ 1341912 h 2054432"/>
              <a:gd name="connsiteX25" fmla="*/ 2280062 w 5462649"/>
              <a:gd name="connsiteY25" fmla="*/ 1199408 h 2054432"/>
              <a:gd name="connsiteX26" fmla="*/ 2173184 w 5462649"/>
              <a:gd name="connsiteY26" fmla="*/ 1151907 h 2054432"/>
              <a:gd name="connsiteX27" fmla="*/ 1971304 w 5462649"/>
              <a:gd name="connsiteY27" fmla="*/ 1045029 h 2054432"/>
              <a:gd name="connsiteX28" fmla="*/ 1888176 w 5462649"/>
              <a:gd name="connsiteY28" fmla="*/ 1009403 h 2054432"/>
              <a:gd name="connsiteX29" fmla="*/ 1840675 w 5462649"/>
              <a:gd name="connsiteY29" fmla="*/ 985652 h 2054432"/>
              <a:gd name="connsiteX30" fmla="*/ 1805049 w 5462649"/>
              <a:gd name="connsiteY30" fmla="*/ 973777 h 2054432"/>
              <a:gd name="connsiteX31" fmla="*/ 1674421 w 5462649"/>
              <a:gd name="connsiteY31" fmla="*/ 914400 h 2054432"/>
              <a:gd name="connsiteX32" fmla="*/ 1591293 w 5462649"/>
              <a:gd name="connsiteY32" fmla="*/ 855024 h 2054432"/>
              <a:gd name="connsiteX33" fmla="*/ 1543792 w 5462649"/>
              <a:gd name="connsiteY33" fmla="*/ 843148 h 2054432"/>
              <a:gd name="connsiteX34" fmla="*/ 1460665 w 5462649"/>
              <a:gd name="connsiteY34" fmla="*/ 783772 h 2054432"/>
              <a:gd name="connsiteX35" fmla="*/ 1413163 w 5462649"/>
              <a:gd name="connsiteY35" fmla="*/ 760021 h 2054432"/>
              <a:gd name="connsiteX36" fmla="*/ 1353787 w 5462649"/>
              <a:gd name="connsiteY36" fmla="*/ 712520 h 2054432"/>
              <a:gd name="connsiteX37" fmla="*/ 1318161 w 5462649"/>
              <a:gd name="connsiteY37" fmla="*/ 676894 h 2054432"/>
              <a:gd name="connsiteX38" fmla="*/ 1246909 w 5462649"/>
              <a:gd name="connsiteY38" fmla="*/ 641268 h 2054432"/>
              <a:gd name="connsiteX39" fmla="*/ 1128156 w 5462649"/>
              <a:gd name="connsiteY39" fmla="*/ 546265 h 2054432"/>
              <a:gd name="connsiteX40" fmla="*/ 1056904 w 5462649"/>
              <a:gd name="connsiteY40" fmla="*/ 486889 h 2054432"/>
              <a:gd name="connsiteX41" fmla="*/ 961901 w 5462649"/>
              <a:gd name="connsiteY41" fmla="*/ 451263 h 2054432"/>
              <a:gd name="connsiteX42" fmla="*/ 902524 w 5462649"/>
              <a:gd name="connsiteY42" fmla="*/ 415637 h 2054432"/>
              <a:gd name="connsiteX43" fmla="*/ 819397 w 5462649"/>
              <a:gd name="connsiteY43" fmla="*/ 380011 h 2054432"/>
              <a:gd name="connsiteX44" fmla="*/ 771896 w 5462649"/>
              <a:gd name="connsiteY44" fmla="*/ 356260 h 2054432"/>
              <a:gd name="connsiteX45" fmla="*/ 712519 w 5462649"/>
              <a:gd name="connsiteY45" fmla="*/ 332509 h 2054432"/>
              <a:gd name="connsiteX46" fmla="*/ 629392 w 5462649"/>
              <a:gd name="connsiteY46" fmla="*/ 308759 h 2054432"/>
              <a:gd name="connsiteX47" fmla="*/ 558140 w 5462649"/>
              <a:gd name="connsiteY47" fmla="*/ 273133 h 2054432"/>
              <a:gd name="connsiteX48" fmla="*/ 486888 w 5462649"/>
              <a:gd name="connsiteY48" fmla="*/ 225632 h 2054432"/>
              <a:gd name="connsiteX49" fmla="*/ 380010 w 5462649"/>
              <a:gd name="connsiteY49" fmla="*/ 178130 h 2054432"/>
              <a:gd name="connsiteX50" fmla="*/ 296883 w 5462649"/>
              <a:gd name="connsiteY50" fmla="*/ 154380 h 2054432"/>
              <a:gd name="connsiteX51" fmla="*/ 261257 w 5462649"/>
              <a:gd name="connsiteY51" fmla="*/ 130629 h 2054432"/>
              <a:gd name="connsiteX52" fmla="*/ 225631 w 5462649"/>
              <a:gd name="connsiteY52" fmla="*/ 118754 h 2054432"/>
              <a:gd name="connsiteX53" fmla="*/ 190005 w 5462649"/>
              <a:gd name="connsiteY53" fmla="*/ 83128 h 2054432"/>
              <a:gd name="connsiteX54" fmla="*/ 118753 w 5462649"/>
              <a:gd name="connsiteY54" fmla="*/ 47502 h 2054432"/>
              <a:gd name="connsiteX55" fmla="*/ 83127 w 5462649"/>
              <a:gd name="connsiteY55" fmla="*/ 35626 h 2054432"/>
              <a:gd name="connsiteX56" fmla="*/ 35626 w 5462649"/>
              <a:gd name="connsiteY56" fmla="*/ 11876 h 2054432"/>
              <a:gd name="connsiteX57" fmla="*/ 0 w 5462649"/>
              <a:gd name="connsiteY57" fmla="*/ 0 h 2054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5462649" h="2054432">
                <a:moveTo>
                  <a:pt x="5462649" y="1543793"/>
                </a:moveTo>
                <a:cubicBezTo>
                  <a:pt x="5442862" y="1603156"/>
                  <a:pt x="5460899" y="1561561"/>
                  <a:pt x="5415148" y="1626920"/>
                </a:cubicBezTo>
                <a:cubicBezTo>
                  <a:pt x="5398779" y="1650305"/>
                  <a:pt x="5384436" y="1675087"/>
                  <a:pt x="5367647" y="1698172"/>
                </a:cubicBezTo>
                <a:cubicBezTo>
                  <a:pt x="5352739" y="1718670"/>
                  <a:pt x="5334205" y="1736459"/>
                  <a:pt x="5320145" y="1757548"/>
                </a:cubicBezTo>
                <a:cubicBezTo>
                  <a:pt x="5310325" y="1772278"/>
                  <a:pt x="5307728" y="1791450"/>
                  <a:pt x="5296395" y="1805050"/>
                </a:cubicBezTo>
                <a:cubicBezTo>
                  <a:pt x="5278689" y="1826298"/>
                  <a:pt x="5249457" y="1832571"/>
                  <a:pt x="5225143" y="1840676"/>
                </a:cubicBezTo>
                <a:cubicBezTo>
                  <a:pt x="5213268" y="1852551"/>
                  <a:pt x="5203759" y="1867401"/>
                  <a:pt x="5189517" y="1876302"/>
                </a:cubicBezTo>
                <a:cubicBezTo>
                  <a:pt x="5171440" y="1887600"/>
                  <a:pt x="5149546" y="1891231"/>
                  <a:pt x="5130140" y="1900052"/>
                </a:cubicBezTo>
                <a:cubicBezTo>
                  <a:pt x="5105966" y="1911040"/>
                  <a:pt x="5083543" y="1925816"/>
                  <a:pt x="5058888" y="1935678"/>
                </a:cubicBezTo>
                <a:cubicBezTo>
                  <a:pt x="5036026" y="1944823"/>
                  <a:pt x="4972703" y="1953785"/>
                  <a:pt x="4952010" y="1959429"/>
                </a:cubicBezTo>
                <a:cubicBezTo>
                  <a:pt x="4832936" y="1991904"/>
                  <a:pt x="4928408" y="1976751"/>
                  <a:pt x="4797631" y="2006930"/>
                </a:cubicBezTo>
                <a:cubicBezTo>
                  <a:pt x="4774169" y="2012344"/>
                  <a:pt x="4750045" y="2014369"/>
                  <a:pt x="4726379" y="2018806"/>
                </a:cubicBezTo>
                <a:cubicBezTo>
                  <a:pt x="4541034" y="2053558"/>
                  <a:pt x="4671295" y="2037250"/>
                  <a:pt x="4465122" y="2054432"/>
                </a:cubicBezTo>
                <a:cubicBezTo>
                  <a:pt x="4275117" y="2042557"/>
                  <a:pt x="4084472" y="2038396"/>
                  <a:pt x="3895106" y="2018806"/>
                </a:cubicBezTo>
                <a:cubicBezTo>
                  <a:pt x="3853998" y="2014553"/>
                  <a:pt x="3816582" y="1992646"/>
                  <a:pt x="3776353" y="1983180"/>
                </a:cubicBezTo>
                <a:cubicBezTo>
                  <a:pt x="3642653" y="1951721"/>
                  <a:pt x="3742836" y="1994959"/>
                  <a:pt x="3610099" y="1947554"/>
                </a:cubicBezTo>
                <a:cubicBezTo>
                  <a:pt x="3571206" y="1933664"/>
                  <a:pt x="3463765" y="1883504"/>
                  <a:pt x="3431969" y="1864426"/>
                </a:cubicBezTo>
                <a:cubicBezTo>
                  <a:pt x="3402770" y="1846906"/>
                  <a:pt x="3378406" y="1821944"/>
                  <a:pt x="3348841" y="1805050"/>
                </a:cubicBezTo>
                <a:cubicBezTo>
                  <a:pt x="3322666" y="1790093"/>
                  <a:pt x="3291564" y="1784934"/>
                  <a:pt x="3265714" y="1769424"/>
                </a:cubicBezTo>
                <a:cubicBezTo>
                  <a:pt x="3192283" y="1725366"/>
                  <a:pt x="3123686" y="1673699"/>
                  <a:pt x="3051958" y="1626920"/>
                </a:cubicBezTo>
                <a:cubicBezTo>
                  <a:pt x="3032625" y="1614311"/>
                  <a:pt x="3012519" y="1602924"/>
                  <a:pt x="2992582" y="1591294"/>
                </a:cubicBezTo>
                <a:cubicBezTo>
                  <a:pt x="2796841" y="1477112"/>
                  <a:pt x="3020439" y="1605224"/>
                  <a:pt x="2826327" y="1508167"/>
                </a:cubicBezTo>
                <a:cubicBezTo>
                  <a:pt x="2797782" y="1493894"/>
                  <a:pt x="2771441" y="1475529"/>
                  <a:pt x="2743200" y="1460665"/>
                </a:cubicBezTo>
                <a:cubicBezTo>
                  <a:pt x="2696204" y="1435930"/>
                  <a:pt x="2642167" y="1422589"/>
                  <a:pt x="2600696" y="1389413"/>
                </a:cubicBezTo>
                <a:cubicBezTo>
                  <a:pt x="2580904" y="1373579"/>
                  <a:pt x="2562870" y="1355253"/>
                  <a:pt x="2541319" y="1341912"/>
                </a:cubicBezTo>
                <a:cubicBezTo>
                  <a:pt x="2488831" y="1309419"/>
                  <a:pt x="2357601" y="1235593"/>
                  <a:pt x="2280062" y="1199408"/>
                </a:cubicBezTo>
                <a:cubicBezTo>
                  <a:pt x="2244733" y="1182921"/>
                  <a:pt x="2208459" y="1168507"/>
                  <a:pt x="2173184" y="1151907"/>
                </a:cubicBezTo>
                <a:cubicBezTo>
                  <a:pt x="1947017" y="1045476"/>
                  <a:pt x="2218156" y="1168455"/>
                  <a:pt x="1971304" y="1045029"/>
                </a:cubicBezTo>
                <a:cubicBezTo>
                  <a:pt x="1944340" y="1031547"/>
                  <a:pt x="1915621" y="1021878"/>
                  <a:pt x="1888176" y="1009403"/>
                </a:cubicBezTo>
                <a:cubicBezTo>
                  <a:pt x="1872060" y="1002078"/>
                  <a:pt x="1856946" y="992625"/>
                  <a:pt x="1840675" y="985652"/>
                </a:cubicBezTo>
                <a:cubicBezTo>
                  <a:pt x="1829169" y="980721"/>
                  <a:pt x="1816245" y="979375"/>
                  <a:pt x="1805049" y="973777"/>
                </a:cubicBezTo>
                <a:cubicBezTo>
                  <a:pt x="1675695" y="909100"/>
                  <a:pt x="1820188" y="962990"/>
                  <a:pt x="1674421" y="914400"/>
                </a:cubicBezTo>
                <a:cubicBezTo>
                  <a:pt x="1669012" y="910343"/>
                  <a:pt x="1604801" y="860813"/>
                  <a:pt x="1591293" y="855024"/>
                </a:cubicBezTo>
                <a:cubicBezTo>
                  <a:pt x="1576292" y="848595"/>
                  <a:pt x="1559626" y="847107"/>
                  <a:pt x="1543792" y="843148"/>
                </a:cubicBezTo>
                <a:cubicBezTo>
                  <a:pt x="1516083" y="823356"/>
                  <a:pt x="1489393" y="802053"/>
                  <a:pt x="1460665" y="783772"/>
                </a:cubicBezTo>
                <a:cubicBezTo>
                  <a:pt x="1445730" y="774268"/>
                  <a:pt x="1427893" y="769841"/>
                  <a:pt x="1413163" y="760021"/>
                </a:cubicBezTo>
                <a:cubicBezTo>
                  <a:pt x="1392074" y="745961"/>
                  <a:pt x="1372862" y="729211"/>
                  <a:pt x="1353787" y="712520"/>
                </a:cubicBezTo>
                <a:cubicBezTo>
                  <a:pt x="1341148" y="701461"/>
                  <a:pt x="1332135" y="686210"/>
                  <a:pt x="1318161" y="676894"/>
                </a:cubicBezTo>
                <a:cubicBezTo>
                  <a:pt x="1296067" y="662164"/>
                  <a:pt x="1268791" y="656312"/>
                  <a:pt x="1246909" y="641268"/>
                </a:cubicBezTo>
                <a:cubicBezTo>
                  <a:pt x="1205136" y="612549"/>
                  <a:pt x="1167499" y="578232"/>
                  <a:pt x="1128156" y="546265"/>
                </a:cubicBezTo>
                <a:cubicBezTo>
                  <a:pt x="1104161" y="526769"/>
                  <a:pt x="1085852" y="497744"/>
                  <a:pt x="1056904" y="486889"/>
                </a:cubicBezTo>
                <a:cubicBezTo>
                  <a:pt x="1025236" y="475014"/>
                  <a:pt x="992609" y="465436"/>
                  <a:pt x="961901" y="451263"/>
                </a:cubicBezTo>
                <a:cubicBezTo>
                  <a:pt x="940944" y="441591"/>
                  <a:pt x="923169" y="425959"/>
                  <a:pt x="902524" y="415637"/>
                </a:cubicBezTo>
                <a:cubicBezTo>
                  <a:pt x="875560" y="402155"/>
                  <a:pt x="846841" y="392486"/>
                  <a:pt x="819397" y="380011"/>
                </a:cubicBezTo>
                <a:cubicBezTo>
                  <a:pt x="803281" y="372686"/>
                  <a:pt x="788073" y="363450"/>
                  <a:pt x="771896" y="356260"/>
                </a:cubicBezTo>
                <a:cubicBezTo>
                  <a:pt x="752416" y="347602"/>
                  <a:pt x="732742" y="339250"/>
                  <a:pt x="712519" y="332509"/>
                </a:cubicBezTo>
                <a:cubicBezTo>
                  <a:pt x="674780" y="319929"/>
                  <a:pt x="663700" y="324007"/>
                  <a:pt x="629392" y="308759"/>
                </a:cubicBezTo>
                <a:cubicBezTo>
                  <a:pt x="605127" y="297974"/>
                  <a:pt x="581077" y="286513"/>
                  <a:pt x="558140" y="273133"/>
                </a:cubicBezTo>
                <a:cubicBezTo>
                  <a:pt x="533484" y="258750"/>
                  <a:pt x="513968" y="234659"/>
                  <a:pt x="486888" y="225632"/>
                </a:cubicBezTo>
                <a:cubicBezTo>
                  <a:pt x="406633" y="198879"/>
                  <a:pt x="503693" y="233100"/>
                  <a:pt x="380010" y="178130"/>
                </a:cubicBezTo>
                <a:cubicBezTo>
                  <a:pt x="358107" y="168396"/>
                  <a:pt x="318447" y="159771"/>
                  <a:pt x="296883" y="154380"/>
                </a:cubicBezTo>
                <a:cubicBezTo>
                  <a:pt x="285008" y="146463"/>
                  <a:pt x="274023" y="137012"/>
                  <a:pt x="261257" y="130629"/>
                </a:cubicBezTo>
                <a:cubicBezTo>
                  <a:pt x="250061" y="125031"/>
                  <a:pt x="236046" y="125698"/>
                  <a:pt x="225631" y="118754"/>
                </a:cubicBezTo>
                <a:cubicBezTo>
                  <a:pt x="211657" y="109438"/>
                  <a:pt x="203979" y="92444"/>
                  <a:pt x="190005" y="83128"/>
                </a:cubicBezTo>
                <a:cubicBezTo>
                  <a:pt x="167911" y="68398"/>
                  <a:pt x="143018" y="58287"/>
                  <a:pt x="118753" y="47502"/>
                </a:cubicBezTo>
                <a:cubicBezTo>
                  <a:pt x="107314" y="42418"/>
                  <a:pt x="94633" y="40557"/>
                  <a:pt x="83127" y="35626"/>
                </a:cubicBezTo>
                <a:cubicBezTo>
                  <a:pt x="66856" y="28653"/>
                  <a:pt x="51897" y="18849"/>
                  <a:pt x="35626" y="11876"/>
                </a:cubicBezTo>
                <a:cubicBezTo>
                  <a:pt x="24120" y="6945"/>
                  <a:pt x="0" y="0"/>
                  <a:pt x="0" y="0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234</TotalTime>
  <Words>304</Words>
  <Application>Microsoft Office PowerPoint</Application>
  <PresentationFormat>Экран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105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Зайкин-ПК</dc:creator>
  <cp:lastModifiedBy>Компьютер-12</cp:lastModifiedBy>
  <cp:revision>21</cp:revision>
  <dcterms:created xsi:type="dcterms:W3CDTF">2012-12-16T16:51:52Z</dcterms:created>
  <dcterms:modified xsi:type="dcterms:W3CDTF">2013-11-26T17:58:16Z</dcterms:modified>
</cp:coreProperties>
</file>