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6/6/2012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6/6/2012</a:t>
            </a:fld>
            <a:endParaRPr lang="en-US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6/6/2012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6/6/2012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Файлы и файловая система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E:\Маришка\Картинки\Приколы\Веселые Картинки\Компьютерные\Компьютерные1\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905000"/>
            <a:ext cx="3048000" cy="2758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Операции над файлами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14400"/>
            <a:ext cx="7467600" cy="32305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Копирование (копия файла помещается в другой каталог);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Перемещение (сам файл перемещается в другой каталог);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Удаление (запись о файле удаляется из каталога);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Переименование (изменяется имя файла).</a:t>
            </a:r>
            <a:endParaRPr lang="ru-RU" sz="24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5122" name="Picture 2" descr="G:\Images\My Photo_1\SPM_A02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29366">
            <a:off x="222849" y="4365447"/>
            <a:ext cx="2667000" cy="200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G:\Images\My Photo_1\SPM_A02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25340">
            <a:off x="6045835" y="4319278"/>
            <a:ext cx="2817989" cy="2113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G:\Images\My Photo_1\SPM_A02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4267200"/>
            <a:ext cx="304800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Графический интерфейс </a:t>
            </a:r>
            <a:r>
              <a:rPr lang="en-US" b="1" dirty="0" smtClean="0">
                <a:solidFill>
                  <a:srgbClr val="FFC000"/>
                </a:solidFill>
              </a:rPr>
              <a:t>Windows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28600" y="3429000"/>
            <a:ext cx="7086600" cy="3124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     Позволяет проводить операции над файлами с помощью мыши с использованием метода </a:t>
            </a:r>
            <a:r>
              <a:rPr lang="en-US" sz="2400" b="1" dirty="0" smtClean="0"/>
              <a:t>Drag&amp;Drop</a:t>
            </a:r>
            <a:r>
              <a:rPr lang="ru-RU" sz="2400" b="1" dirty="0" smtClean="0"/>
              <a:t> (перетащи и оставь). Существуют также специализированные приложения для работы с файлами, так называемые файловые менеджеры: </a:t>
            </a:r>
            <a:r>
              <a:rPr lang="en-US" sz="2400" b="1" dirty="0" smtClean="0"/>
              <a:t> Norton Commander</a:t>
            </a:r>
            <a:r>
              <a:rPr lang="ru-RU" sz="2400" b="1" dirty="0" smtClean="0"/>
              <a:t>,</a:t>
            </a:r>
            <a:r>
              <a:rPr lang="en-US" sz="2400" b="1" dirty="0" smtClean="0"/>
              <a:t> Windows Commander</a:t>
            </a:r>
            <a:r>
              <a:rPr lang="ru-RU" sz="2400" b="1" dirty="0" smtClean="0"/>
              <a:t> , Проводник и др.</a:t>
            </a:r>
            <a:endParaRPr lang="ru-RU" sz="2400" b="1" dirty="0"/>
          </a:p>
        </p:txBody>
      </p:sp>
      <p:pic>
        <p:nvPicPr>
          <p:cNvPr id="6146" name="Picture 2" descr="E:\Маришка\Картинки\Приколы\Веселые Картинки\Компьютерные\Компьютерные1\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828800"/>
            <a:ext cx="4502727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E:\Маришка\Картинки\Приколы\Веселые Картинки\Компьютерные\Компьютерные1\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90361">
            <a:off x="6448547" y="4607577"/>
            <a:ext cx="2424112" cy="1825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2800" y="0"/>
            <a:ext cx="2060448" cy="1066800"/>
          </a:xfrm>
        </p:spPr>
        <p:txBody>
          <a:bodyPr/>
          <a:lstStyle/>
          <a:p>
            <a:r>
              <a:rPr lang="ru-RU" sz="6000" dirty="0" smtClean="0"/>
              <a:t>Ф</a:t>
            </a:r>
            <a:r>
              <a:rPr lang="ru-RU" dirty="0" smtClean="0"/>
              <a:t>айл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6480048" cy="17526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Файл – это определённое количество     информации (программа или данные), имеющие имя и хранящееся в долговременной (внешней) памяти </a:t>
            </a:r>
            <a:endParaRPr lang="ru-RU" sz="2400" b="1" dirty="0"/>
          </a:p>
        </p:txBody>
      </p:sp>
      <p:pic>
        <p:nvPicPr>
          <p:cNvPr id="2050" name="Picture 2" descr="E:\Маришка\Картинки\Приколы\Разное\MSOFI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240352">
            <a:off x="6606180" y="658990"/>
            <a:ext cx="2306513" cy="18824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1" name="Picture 3" descr="E:\Маришка\Картинки\Приколы\Веселые Картинки\Компьютерные\Компьютерные1\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396357"/>
            <a:ext cx="2819400" cy="293852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0"/>
            <a:ext cx="7467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Типы файлов и расширений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00200" y="2819400"/>
          <a:ext cx="7391400" cy="28600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95700"/>
                <a:gridCol w="3695700"/>
              </a:tblGrid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Тип файла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Расширения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exe</a:t>
                      </a:r>
                      <a:r>
                        <a:rPr lang="ru-RU" dirty="0" smtClean="0"/>
                        <a:t>,</a:t>
                      </a:r>
                      <a:r>
                        <a:rPr lang="en-US" baseline="0" dirty="0" smtClean="0"/>
                        <a:t> com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Текстовые файлы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txt </a:t>
                      </a:r>
                      <a:r>
                        <a:rPr lang="ru-RU" dirty="0" smtClean="0"/>
                        <a:t>,</a:t>
                      </a:r>
                      <a:r>
                        <a:rPr lang="en-US" dirty="0" smtClean="0"/>
                        <a:t>doc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Графические</a:t>
                      </a:r>
                      <a:r>
                        <a:rPr lang="ru-RU" baseline="0" dirty="0" smtClean="0"/>
                        <a:t> файлы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bmp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dirty="0" smtClean="0"/>
                        <a:t>gif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dirty="0" smtClean="0"/>
                        <a:t>jpg</a:t>
                      </a:r>
                      <a:r>
                        <a:rPr lang="ru-RU" dirty="0" smtClean="0"/>
                        <a:t> и др.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Звуковые файлы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wav</a:t>
                      </a:r>
                      <a:r>
                        <a:rPr lang="ru-RU" baseline="0" dirty="0" smtClean="0"/>
                        <a:t>, </a:t>
                      </a:r>
                      <a:r>
                        <a:rPr lang="en-US" baseline="0" dirty="0" smtClean="0"/>
                        <a:t>mid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Видеофайлы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avi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Программы на языках программирования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dirty="0" smtClean="0"/>
                        <a:t>pas</a:t>
                      </a:r>
                      <a:r>
                        <a:rPr lang="ru-RU" dirty="0" smtClean="0"/>
                        <a:t> и др.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9445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Файловая система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38200"/>
            <a:ext cx="7467600" cy="10668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Файловая система – это система хранения файлов и организации каталогов</a:t>
            </a:r>
            <a:endParaRPr lang="ru-RU" sz="2400" b="1" dirty="0"/>
          </a:p>
        </p:txBody>
      </p:sp>
      <p:pic>
        <p:nvPicPr>
          <p:cNvPr id="1026" name="Picture 2" descr="E:\Маришка\Картинки\Приколы\Веселые Картинки\Компьютерные\Компьютерные1\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27848">
            <a:off x="304800" y="3429000"/>
            <a:ext cx="3505200" cy="2523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Иерархическая файловая система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1828800"/>
            <a:ext cx="198120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Корневой каталог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43200" y="1828800"/>
            <a:ext cx="198120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Каталог_1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43200" y="3200400"/>
            <a:ext cx="198120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Каталог_2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43200" y="4572000"/>
            <a:ext cx="198120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Файл_1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34000" y="1828800"/>
            <a:ext cx="198120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Каталог_1.1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34000" y="3200400"/>
            <a:ext cx="198120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Каталог_1.2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10200" y="4572000"/>
            <a:ext cx="198120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Файл_1.1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16" name="Прямая соединительная линия 15"/>
          <p:cNvCxnSpPr>
            <a:stCxn id="5" idx="3"/>
            <a:endCxn id="6" idx="1"/>
          </p:cNvCxnSpPr>
          <p:nvPr/>
        </p:nvCxnSpPr>
        <p:spPr>
          <a:xfrm>
            <a:off x="2286000" y="2286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6" idx="3"/>
            <a:endCxn id="12" idx="1"/>
          </p:cNvCxnSpPr>
          <p:nvPr/>
        </p:nvCxnSpPr>
        <p:spPr>
          <a:xfrm>
            <a:off x="4724400" y="22860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1" idx="1"/>
          </p:cNvCxnSpPr>
          <p:nvPr/>
        </p:nvCxnSpPr>
        <p:spPr>
          <a:xfrm rot="10800000">
            <a:off x="2514600" y="50292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1143000" y="3657600"/>
            <a:ext cx="274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0" idx="1"/>
          </p:cNvCxnSpPr>
          <p:nvPr/>
        </p:nvCxnSpPr>
        <p:spPr>
          <a:xfrm rot="10800000">
            <a:off x="2514600" y="36576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4" idx="1"/>
          </p:cNvCxnSpPr>
          <p:nvPr/>
        </p:nvCxnSpPr>
        <p:spPr>
          <a:xfrm rot="10800000">
            <a:off x="5105400" y="50292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 flipH="1" flipV="1">
            <a:off x="3733800" y="3657600"/>
            <a:ext cx="274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3" idx="1"/>
          </p:cNvCxnSpPr>
          <p:nvPr/>
        </p:nvCxnSpPr>
        <p:spPr>
          <a:xfrm rot="10800000">
            <a:off x="5105400" y="36576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Пример иерархической файловой системы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2209800"/>
            <a:ext cx="1371600" cy="76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С:</a:t>
            </a:r>
            <a:r>
              <a:rPr lang="en-US" b="1" dirty="0" smtClean="0"/>
              <a:t> /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4600" y="2209800"/>
            <a:ext cx="1676400" cy="8382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TEXT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34200" y="4876800"/>
            <a:ext cx="1676400" cy="8382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Chess</a:t>
            </a:r>
            <a:r>
              <a:rPr lang="ru-RU" b="1" dirty="0" smtClean="0"/>
              <a:t>.</a:t>
            </a:r>
            <a:r>
              <a:rPr lang="en-US" b="1" dirty="0" smtClean="0"/>
              <a:t> exe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4600" y="4191000"/>
            <a:ext cx="1676400" cy="8382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GAMES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58000" y="3276600"/>
            <a:ext cx="1676400" cy="8382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proba</a:t>
            </a:r>
            <a:r>
              <a:rPr lang="ru-RU" b="1" dirty="0" smtClean="0"/>
              <a:t>. </a:t>
            </a:r>
            <a:r>
              <a:rPr lang="en-US" b="1" dirty="0" smtClean="0"/>
              <a:t>txt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4876800"/>
            <a:ext cx="1676400" cy="8382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CHESS</a:t>
            </a:r>
            <a:endParaRPr lang="ru-RU" b="1" dirty="0"/>
          </a:p>
        </p:txBody>
      </p:sp>
      <p:cxnSp>
        <p:nvCxnSpPr>
          <p:cNvPr id="13" name="Прямая соединительная линия 12"/>
          <p:cNvCxnSpPr>
            <a:stCxn id="5" idx="3"/>
          </p:cNvCxnSpPr>
          <p:nvPr/>
        </p:nvCxnSpPr>
        <p:spPr>
          <a:xfrm>
            <a:off x="1676400" y="2590800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11" idx="3"/>
            <a:endCxn id="8" idx="1"/>
          </p:cNvCxnSpPr>
          <p:nvPr/>
        </p:nvCxnSpPr>
        <p:spPr>
          <a:xfrm>
            <a:off x="6477000" y="52959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1029494" y="3619500"/>
            <a:ext cx="20566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191000" y="2667000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4496594" y="3199606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029200" y="3733800"/>
            <a:ext cx="1828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1" idx="1"/>
          </p:cNvCxnSpPr>
          <p:nvPr/>
        </p:nvCxnSpPr>
        <p:spPr>
          <a:xfrm rot="10800000">
            <a:off x="4191000" y="4533900"/>
            <a:ext cx="609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057400" y="46482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E:\Маришка\Картинки\Приколы\Веселые Картинки\Компьютерные\Компьютерные1\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219200"/>
            <a:ext cx="1981200" cy="142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7924800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Представление файловой системы с помощью графического интерфейса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09800"/>
            <a:ext cx="6019800" cy="3810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Иерархическая файловая система </a:t>
            </a:r>
            <a:r>
              <a:rPr lang="en-US" sz="2400" b="1" dirty="0" smtClean="0"/>
              <a:t>MS – DOS</a:t>
            </a:r>
            <a:r>
              <a:rPr lang="ru-RU" sz="2400" b="1" dirty="0" smtClean="0"/>
              <a:t>, содержащая каталоги и файлы, представлена в операционной системе </a:t>
            </a:r>
            <a:r>
              <a:rPr lang="en-US" sz="2400" b="1" dirty="0" smtClean="0"/>
              <a:t>Windows</a:t>
            </a:r>
            <a:r>
              <a:rPr lang="ru-RU" sz="2400" b="1" dirty="0" smtClean="0"/>
              <a:t> с помощью графического интерфейса в форме иерархической системы папок и документов. Папка в </a:t>
            </a:r>
            <a:r>
              <a:rPr lang="en-US" sz="2400" b="1" dirty="0" smtClean="0"/>
              <a:t>Windows</a:t>
            </a:r>
            <a:r>
              <a:rPr lang="ru-RU" sz="2400" b="1" dirty="0" smtClean="0"/>
              <a:t> является аналогом каталога </a:t>
            </a:r>
            <a:r>
              <a:rPr lang="en-US" sz="2400" b="1" dirty="0" smtClean="0"/>
              <a:t>MS – DOS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3074" name="Picture 2" descr="E:\Маришка\Картинки\Приколы\Веселые Картинки\Компьютерные\Компьютерные1\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81963">
            <a:off x="5883296" y="2808096"/>
            <a:ext cx="2726500" cy="2194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467600" cy="1066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Различие: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7467600" cy="4525963"/>
          </a:xfrm>
        </p:spPr>
        <p:txBody>
          <a:bodyPr>
            <a:normAutofit fontScale="92500"/>
          </a:bodyPr>
          <a:lstStyle/>
          <a:p>
            <a:pPr marL="493776" indent="-457200">
              <a:buFont typeface="+mj-lt"/>
              <a:buAutoNum type="arabicParenR"/>
            </a:pPr>
            <a:r>
              <a:rPr lang="ru-RU" sz="2400" b="1" dirty="0" smtClean="0"/>
              <a:t>Однако иерархическая структура этих систем несколько различается. В иерархической файловой системе </a:t>
            </a:r>
            <a:r>
              <a:rPr lang="en-US" sz="2400" b="1" dirty="0" smtClean="0"/>
              <a:t>MS – DOS</a:t>
            </a:r>
            <a:r>
              <a:rPr lang="ru-RU" sz="2400" b="1" dirty="0" smtClean="0"/>
              <a:t> вершиной иерархии объектов является корневой каталог диска, который можно сравнить со стволом дерева, на котором растут ветки (подкаталоги), а на ветках располагаются листья (файлы).</a:t>
            </a:r>
          </a:p>
          <a:p>
            <a:pPr marL="493776" indent="-457200">
              <a:buFont typeface="+mj-lt"/>
              <a:buAutoNum type="arabicParenR"/>
            </a:pPr>
            <a:r>
              <a:rPr lang="ru-RU" sz="2400" b="1" dirty="0" smtClean="0"/>
              <a:t>В </a:t>
            </a:r>
            <a:r>
              <a:rPr lang="en-US" sz="2400" b="1" dirty="0" smtClean="0"/>
              <a:t>Windows</a:t>
            </a:r>
            <a:r>
              <a:rPr lang="ru-RU" sz="2400" b="1" dirty="0" smtClean="0"/>
              <a:t>  на вершине иерархии папок находится папка Рабочий стол. Следующий уровень представлен папками Мой компьютер, Корзина и Сетевое окружение (если компьютер подключён к локальной сети).</a:t>
            </a:r>
            <a:endParaRPr lang="ru-RU" sz="24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7921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Иерархическая структура папок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8514" y="1295400"/>
            <a:ext cx="25908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Рабочий стол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53000" y="2971800"/>
            <a:ext cx="25908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Сетевое окружение</a:t>
            </a:r>
            <a:endParaRPr lang="ru-RU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609600" y="2971800"/>
            <a:ext cx="4343400" cy="609600"/>
            <a:chOff x="762000" y="2133600"/>
            <a:chExt cx="4343400" cy="6096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62000" y="2133600"/>
              <a:ext cx="2590800" cy="6096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Мой компьютер</a:t>
              </a: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352800" y="2133600"/>
              <a:ext cx="1752600" cy="6096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Корзина</a:t>
              </a:r>
              <a:endParaRPr lang="ru-RU" dirty="0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895600" y="5257800"/>
            <a:ext cx="8382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Е:</a:t>
            </a:r>
            <a:endParaRPr lang="ru-RU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381000" y="5257800"/>
            <a:ext cx="2514600" cy="685800"/>
            <a:chOff x="609600" y="4876800"/>
            <a:chExt cx="2514600" cy="685800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609600" y="4876800"/>
              <a:ext cx="1676400" cy="685800"/>
              <a:chOff x="533400" y="3962400"/>
              <a:chExt cx="1676400" cy="685800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533400" y="3962400"/>
                <a:ext cx="838200" cy="6858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А:</a:t>
                </a:r>
                <a:endParaRPr lang="ru-RU" dirty="0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1371600" y="3962400"/>
                <a:ext cx="838200" cy="6858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С:</a:t>
                </a:r>
                <a:endParaRPr lang="ru-RU" dirty="0"/>
              </a:p>
            </p:txBody>
          </p:sp>
        </p:grpSp>
        <p:sp>
          <p:nvSpPr>
            <p:cNvPr id="12" name="Прямоугольник 11"/>
            <p:cNvSpPr/>
            <p:nvPr/>
          </p:nvSpPr>
          <p:spPr>
            <a:xfrm>
              <a:off x="2286000" y="4876800"/>
              <a:ext cx="838200" cy="685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r>
                <a:rPr lang="ru-RU" dirty="0" smtClean="0"/>
                <a:t>:</a:t>
              </a:r>
              <a:endParaRPr lang="ru-RU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105400" y="5257800"/>
            <a:ext cx="3352800" cy="685800"/>
            <a:chOff x="4419600" y="3962400"/>
            <a:chExt cx="3352800" cy="6858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419600" y="3962400"/>
              <a:ext cx="838200" cy="685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Comp 1</a:t>
              </a:r>
              <a:endParaRPr lang="ru-RU" dirty="0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5257800" y="3962400"/>
              <a:ext cx="2514600" cy="685800"/>
              <a:chOff x="5257800" y="3962400"/>
              <a:chExt cx="2514600" cy="685800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5257800" y="3962400"/>
                <a:ext cx="838200" cy="6858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Comp 2</a:t>
                </a:r>
                <a:endParaRPr lang="ru-RU" dirty="0"/>
              </a:p>
            </p:txBody>
          </p:sp>
          <p:grpSp>
            <p:nvGrpSpPr>
              <p:cNvPr id="19" name="Группа 18"/>
              <p:cNvGrpSpPr/>
              <p:nvPr/>
            </p:nvGrpSpPr>
            <p:grpSpPr>
              <a:xfrm>
                <a:off x="6096000" y="3962400"/>
                <a:ext cx="1676400" cy="685800"/>
                <a:chOff x="6096000" y="3962400"/>
                <a:chExt cx="1676400" cy="685800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6096000" y="3962400"/>
                  <a:ext cx="838200" cy="68580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Comp 3</a:t>
                  </a:r>
                  <a:endParaRPr lang="ru-RU" dirty="0"/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6934200" y="3962400"/>
                  <a:ext cx="838200" cy="68580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Comp 4</a:t>
                  </a:r>
                  <a:endParaRPr lang="ru-RU" dirty="0"/>
                </a:p>
              </p:txBody>
            </p:sp>
          </p:grpSp>
        </p:grpSp>
      </p:grpSp>
      <p:cxnSp>
        <p:nvCxnSpPr>
          <p:cNvPr id="28" name="Прямая со стрелкой 27"/>
          <p:cNvCxnSpPr>
            <a:stCxn id="4" idx="2"/>
          </p:cNvCxnSpPr>
          <p:nvPr/>
        </p:nvCxnSpPr>
        <p:spPr>
          <a:xfrm rot="16200000" flipH="1">
            <a:off x="3614057" y="2394857"/>
            <a:ext cx="990600" cy="108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4" idx="2"/>
          </p:cNvCxnSpPr>
          <p:nvPr/>
        </p:nvCxnSpPr>
        <p:spPr>
          <a:xfrm rot="5400000">
            <a:off x="2547257" y="1338943"/>
            <a:ext cx="990600" cy="21227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4" idx="2"/>
          </p:cNvCxnSpPr>
          <p:nvPr/>
        </p:nvCxnSpPr>
        <p:spPr>
          <a:xfrm rot="16200000" flipH="1">
            <a:off x="4604657" y="1404257"/>
            <a:ext cx="990600" cy="1992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5" idx="2"/>
            <a:endCxn id="9" idx="0"/>
          </p:cNvCxnSpPr>
          <p:nvPr/>
        </p:nvCxnSpPr>
        <p:spPr>
          <a:xfrm rot="5400000">
            <a:off x="514350" y="3867150"/>
            <a:ext cx="1676400" cy="1104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5" idx="2"/>
            <a:endCxn id="11" idx="0"/>
          </p:cNvCxnSpPr>
          <p:nvPr/>
        </p:nvCxnSpPr>
        <p:spPr>
          <a:xfrm rot="16200000" flipH="1">
            <a:off x="1771650" y="3714750"/>
            <a:ext cx="1676400" cy="1409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5" idx="2"/>
            <a:endCxn id="10" idx="0"/>
          </p:cNvCxnSpPr>
          <p:nvPr/>
        </p:nvCxnSpPr>
        <p:spPr>
          <a:xfrm rot="5400000">
            <a:off x="933450" y="4286250"/>
            <a:ext cx="1676400" cy="266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5" idx="2"/>
            <a:endCxn id="12" idx="0"/>
          </p:cNvCxnSpPr>
          <p:nvPr/>
        </p:nvCxnSpPr>
        <p:spPr>
          <a:xfrm rot="16200000" flipH="1">
            <a:off x="1352550" y="4133850"/>
            <a:ext cx="1676400" cy="571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6" idx="2"/>
          </p:cNvCxnSpPr>
          <p:nvPr/>
        </p:nvCxnSpPr>
        <p:spPr>
          <a:xfrm rot="5400000">
            <a:off x="5067300" y="4000500"/>
            <a:ext cx="16002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6" idx="2"/>
          </p:cNvCxnSpPr>
          <p:nvPr/>
        </p:nvCxnSpPr>
        <p:spPr>
          <a:xfrm rot="16200000" flipH="1">
            <a:off x="6362700" y="3467100"/>
            <a:ext cx="1600200" cy="1828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6" idx="2"/>
            <a:endCxn id="15" idx="0"/>
          </p:cNvCxnSpPr>
          <p:nvPr/>
        </p:nvCxnSpPr>
        <p:spPr>
          <a:xfrm rot="16200000" flipH="1">
            <a:off x="5886450" y="3943350"/>
            <a:ext cx="1676400" cy="952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6" idx="2"/>
          </p:cNvCxnSpPr>
          <p:nvPr/>
        </p:nvCxnSpPr>
        <p:spPr>
          <a:xfrm rot="5400000">
            <a:off x="5448300" y="4381500"/>
            <a:ext cx="1600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127</TotalTime>
  <Words>338</Words>
  <PresentationFormat>Экран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Файлы и файловая система</vt:lpstr>
      <vt:lpstr>Файл</vt:lpstr>
      <vt:lpstr>Типы файлов и расширений</vt:lpstr>
      <vt:lpstr>Файловая система</vt:lpstr>
      <vt:lpstr>Иерархическая файловая система</vt:lpstr>
      <vt:lpstr>Пример иерархической файловой системы</vt:lpstr>
      <vt:lpstr>Представление файловой системы с помощью графического интерфейса</vt:lpstr>
      <vt:lpstr>Различие:</vt:lpstr>
      <vt:lpstr>Иерархическая структура папок</vt:lpstr>
      <vt:lpstr>Операции над файлами</vt:lpstr>
      <vt:lpstr>Графический интерфейс Windows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Файлы и файловая система</dc:title>
  <cp:lastModifiedBy>Customer</cp:lastModifiedBy>
  <cp:revision>17</cp:revision>
  <dcterms:modified xsi:type="dcterms:W3CDTF">2012-06-06T17:23:00Z</dcterms:modified>
</cp:coreProperties>
</file>