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70" r:id="rId15"/>
    <p:sldId id="273" r:id="rId16"/>
    <p:sldId id="272" r:id="rId17"/>
    <p:sldId id="269" r:id="rId18"/>
    <p:sldId id="274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0BAF"/>
    <a:srgbClr val="6666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324C1-7DD3-43F7-A73B-9D633A3C6BB5}" type="datetimeFigureOut">
              <a:rPr lang="ru-RU"/>
              <a:pPr>
                <a:defRPr/>
              </a:pPr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B9D8C-2188-4267-9E56-94ED3B79B7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66A21-9A52-4D67-8A76-6053B22F1F93}" type="datetimeFigureOut">
              <a:rPr lang="ru-RU"/>
              <a:pPr>
                <a:defRPr/>
              </a:pPr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1F1AA-F336-4B4C-8C18-9E78FBC03B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A5FC2-B368-4AAB-BACB-8B8DF0FA1B4A}" type="datetimeFigureOut">
              <a:rPr lang="ru-RU"/>
              <a:pPr>
                <a:defRPr/>
              </a:pPr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21015-14DB-4CDC-83BB-3F74AB59BE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B0712-FE25-436B-8749-A613D2B852F8}" type="datetimeFigureOut">
              <a:rPr lang="ru-RU"/>
              <a:pPr>
                <a:defRPr/>
              </a:pPr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6BE92-3F60-4102-8E64-3E1C7D90A4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39EF9-2761-4DC7-89D9-5BA94B1FF379}" type="datetimeFigureOut">
              <a:rPr lang="ru-RU"/>
              <a:pPr>
                <a:defRPr/>
              </a:pPr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EE85B-3FE5-4C0C-8193-FC5A83EA24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A5C32-D373-4011-9E19-CB18781A8D67}" type="datetimeFigureOut">
              <a:rPr lang="ru-RU"/>
              <a:pPr>
                <a:defRPr/>
              </a:pPr>
              <a:t>19.11.2012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F11BE-3D39-434B-9DDA-A0FF723F71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2303B-EE71-4B35-A203-DD4BEC773F55}" type="datetimeFigureOut">
              <a:rPr lang="ru-RU"/>
              <a:pPr>
                <a:defRPr/>
              </a:pPr>
              <a:t>19.11.2012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D0810-32A9-4711-9BAA-06B3F25E66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8D9B0-67D1-45B8-A37F-68B820CFECA6}" type="datetimeFigureOut">
              <a:rPr lang="ru-RU"/>
              <a:pPr>
                <a:defRPr/>
              </a:pPr>
              <a:t>19.11.2012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F0D6A-B8CC-4154-B12E-EEBC332103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59F31-9110-4F2D-8CDA-6E9BFE541976}" type="datetimeFigureOut">
              <a:rPr lang="ru-RU"/>
              <a:pPr>
                <a:defRPr/>
              </a:pPr>
              <a:t>19.11.2012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1B491-7A20-4702-9C82-CCFEBBEBE6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E5BD2-F2D5-445E-B7A5-0EA8ED89D76B}" type="datetimeFigureOut">
              <a:rPr lang="ru-RU"/>
              <a:pPr>
                <a:defRPr/>
              </a:pPr>
              <a:t>19.11.2012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EBC38-D258-4DFD-A360-A9BC0149AF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F9125-10AD-4DB4-8A27-ECEB9F28FE24}" type="datetimeFigureOut">
              <a:rPr lang="ru-RU"/>
              <a:pPr>
                <a:defRPr/>
              </a:pPr>
              <a:t>19.11.2012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ACA45-4F6A-4799-AAC1-0BA70B4CE1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9D3BC0-4C9B-4253-A700-08A5B96670AB}" type="datetimeFigureOut">
              <a:rPr lang="ru-RU"/>
              <a:pPr>
                <a:defRPr/>
              </a:pPr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A177B4-F34C-43D2-8EA6-88E8433C9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Прямоугольник 1"/>
          <p:cNvSpPr>
            <a:spLocks noChangeArrowheads="1"/>
          </p:cNvSpPr>
          <p:nvPr/>
        </p:nvSpPr>
        <p:spPr bwMode="auto">
          <a:xfrm>
            <a:off x="2339975" y="404813"/>
            <a:ext cx="45720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6000" dirty="0">
                <a:solidFill>
                  <a:srgbClr val="376092"/>
                </a:solidFill>
                <a:latin typeface="Times New Roman" pitchFamily="18" charset="0"/>
              </a:rPr>
              <a:t>Урок-лекция</a:t>
            </a:r>
            <a:r>
              <a:rPr lang="en-US" sz="4000" dirty="0">
                <a:solidFill>
                  <a:srgbClr val="376092"/>
                </a:solidFill>
                <a:latin typeface="Times New Roman" pitchFamily="18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ru-RU" sz="4000" dirty="0">
                <a:solidFill>
                  <a:srgbClr val="376092"/>
                </a:solidFill>
                <a:latin typeface="Times New Roman" pitchFamily="18" charset="0"/>
              </a:rPr>
              <a:t>по теме:</a:t>
            </a:r>
          </a:p>
        </p:txBody>
      </p:sp>
      <p:sp>
        <p:nvSpPr>
          <p:cNvPr id="13314" name="Прямоугольник 2"/>
          <p:cNvSpPr>
            <a:spLocks noChangeArrowheads="1"/>
          </p:cNvSpPr>
          <p:nvPr/>
        </p:nvSpPr>
        <p:spPr bwMode="auto">
          <a:xfrm>
            <a:off x="1205499" y="2852936"/>
            <a:ext cx="69119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6000" dirty="0">
                <a:solidFill>
                  <a:srgbClr val="2E0BAF"/>
                </a:solidFill>
                <a:latin typeface="Times New Roman" pitchFamily="18" charset="0"/>
              </a:rPr>
              <a:t>СФЕРА И ШАР</a:t>
            </a:r>
            <a:endParaRPr lang="ru-RU" sz="4000" dirty="0">
              <a:solidFill>
                <a:srgbClr val="2E0BAF"/>
              </a:solidFill>
              <a:latin typeface="Times New Roman" pitchFamily="18" charset="0"/>
            </a:endParaRPr>
          </a:p>
        </p:txBody>
      </p:sp>
      <p:sp>
        <p:nvSpPr>
          <p:cNvPr id="13315" name="Прямоугольник 3"/>
          <p:cNvSpPr>
            <a:spLocks noChangeArrowheads="1"/>
          </p:cNvSpPr>
          <p:nvPr/>
        </p:nvSpPr>
        <p:spPr bwMode="auto">
          <a:xfrm>
            <a:off x="179388" y="6092825"/>
            <a:ext cx="2879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2E0BAF"/>
                </a:solidFill>
                <a:latin typeface="Times New Roman" pitchFamily="18" charset="0"/>
              </a:rPr>
              <a:t>Геометрия –12 класс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625974" y="5459651"/>
            <a:ext cx="430200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ru-RU" sz="2000" dirty="0">
                <a:solidFill>
                  <a:srgbClr val="2E0BAF"/>
                </a:solidFill>
                <a:latin typeface="Times New Roman" pitchFamily="18" charset="0"/>
              </a:rPr>
              <a:t>Учитель: </a:t>
            </a:r>
            <a:r>
              <a:rPr lang="ru-RU" sz="2000" dirty="0" smtClean="0">
                <a:solidFill>
                  <a:srgbClr val="2E0BAF"/>
                </a:solidFill>
                <a:latin typeface="Times New Roman" pitchFamily="18" charset="0"/>
              </a:rPr>
              <a:t>Ванина В.А.</a:t>
            </a:r>
            <a:endParaRPr lang="ru-RU" sz="2000" dirty="0">
              <a:solidFill>
                <a:srgbClr val="2E0BAF"/>
              </a:solidFill>
              <a:latin typeface="Times New Roman" pitchFamily="18" charset="0"/>
            </a:endParaRPr>
          </a:p>
          <a:p>
            <a:pPr lvl="0" algn="ctr">
              <a:spcBef>
                <a:spcPct val="50000"/>
              </a:spcBef>
            </a:pPr>
            <a:r>
              <a:rPr lang="ru-RU" sz="2000" dirty="0" smtClean="0">
                <a:solidFill>
                  <a:srgbClr val="2E0BAF"/>
                </a:solidFill>
                <a:latin typeface="Times New Roman" pitchFamily="18" charset="0"/>
              </a:rPr>
              <a:t>КГКОУ Вечерняя школа №2</a:t>
            </a:r>
            <a:endParaRPr lang="ru-RU" sz="2000" dirty="0">
              <a:solidFill>
                <a:srgbClr val="2E0BA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066800" y="381000"/>
            <a:ext cx="7620000" cy="1247800"/>
          </a:xfrm>
          <a:prstGeom prst="rect">
            <a:avLst/>
          </a:prstGeom>
          <a:solidFill>
            <a:srgbClr val="6666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4000" dirty="0">
                <a:solidFill>
                  <a:schemeClr val="bg1"/>
                </a:solidFill>
                <a:latin typeface="Times New Roman" pitchFamily="18" charset="0"/>
              </a:rPr>
              <a:t>Взаимное расположение окружности и прямой</a:t>
            </a:r>
            <a:endParaRPr lang="ru-RU" sz="40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" name="Oval 13"/>
          <p:cNvSpPr>
            <a:spLocks noChangeArrowheads="1"/>
          </p:cNvSpPr>
          <p:nvPr/>
        </p:nvSpPr>
        <p:spPr bwMode="auto">
          <a:xfrm>
            <a:off x="611560" y="2213575"/>
            <a:ext cx="1828800" cy="1600200"/>
          </a:xfrm>
          <a:prstGeom prst="ellips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001928" y="1628800"/>
            <a:ext cx="37497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ru-RU" sz="3200" dirty="0">
                <a:solidFill>
                  <a:srgbClr val="6666FF"/>
                </a:solidFill>
                <a:latin typeface="Times New Roman" pitchFamily="18" charset="0"/>
              </a:rPr>
              <a:t>Возможны 3 </a:t>
            </a:r>
            <a:r>
              <a:rPr lang="ru-RU" sz="3200" dirty="0" smtClean="0">
                <a:solidFill>
                  <a:srgbClr val="6666FF"/>
                </a:solidFill>
                <a:latin typeface="Times New Roman" pitchFamily="18" charset="0"/>
              </a:rPr>
              <a:t>случая:</a:t>
            </a:r>
            <a:endParaRPr lang="ru-RU" sz="3200" dirty="0">
              <a:solidFill>
                <a:srgbClr val="6666FF"/>
              </a:solidFill>
              <a:latin typeface="Times New Roman" pitchFamily="18" charset="0"/>
            </a:endParaRPr>
          </a:p>
        </p:txBody>
      </p:sp>
      <p:sp>
        <p:nvSpPr>
          <p:cNvPr id="5" name="Line 24"/>
          <p:cNvSpPr>
            <a:spLocks noChangeShapeType="1"/>
          </p:cNvSpPr>
          <p:nvPr/>
        </p:nvSpPr>
        <p:spPr bwMode="auto">
          <a:xfrm>
            <a:off x="3131840" y="2348880"/>
            <a:ext cx="0" cy="4419600"/>
          </a:xfrm>
          <a:prstGeom prst="line">
            <a:avLst/>
          </a:prstGeom>
          <a:noFill/>
          <a:ln w="57150">
            <a:pattFill prst="pct80">
              <a:fgClr>
                <a:srgbClr val="954B97"/>
              </a:fgClr>
              <a:bgClr>
                <a:srgbClr val="FFFF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6" name="Line 24"/>
          <p:cNvSpPr>
            <a:spLocks noChangeShapeType="1"/>
          </p:cNvSpPr>
          <p:nvPr/>
        </p:nvSpPr>
        <p:spPr bwMode="auto">
          <a:xfrm>
            <a:off x="6228184" y="2348880"/>
            <a:ext cx="0" cy="4419600"/>
          </a:xfrm>
          <a:prstGeom prst="line">
            <a:avLst/>
          </a:prstGeom>
          <a:noFill/>
          <a:ln w="57150">
            <a:pattFill prst="pct80">
              <a:fgClr>
                <a:srgbClr val="954B97"/>
              </a:fgClr>
              <a:bgClr>
                <a:srgbClr val="FFFF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7" name="Oval 13"/>
          <p:cNvSpPr>
            <a:spLocks noChangeArrowheads="1"/>
          </p:cNvSpPr>
          <p:nvPr/>
        </p:nvSpPr>
        <p:spPr bwMode="auto">
          <a:xfrm>
            <a:off x="3779912" y="2188840"/>
            <a:ext cx="1828800" cy="1600200"/>
          </a:xfrm>
          <a:prstGeom prst="ellips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Oval 13"/>
          <p:cNvSpPr>
            <a:spLocks noChangeArrowheads="1"/>
          </p:cNvSpPr>
          <p:nvPr/>
        </p:nvSpPr>
        <p:spPr bwMode="auto">
          <a:xfrm>
            <a:off x="6822970" y="2060848"/>
            <a:ext cx="1828800" cy="1600200"/>
          </a:xfrm>
          <a:prstGeom prst="ellips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497260" y="3429000"/>
            <a:ext cx="2057400" cy="0"/>
          </a:xfrm>
          <a:prstGeom prst="line">
            <a:avLst/>
          </a:prstGeom>
          <a:noFill/>
          <a:ln w="12700">
            <a:solidFill>
              <a:srgbClr val="66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3779912" y="3789040"/>
            <a:ext cx="2057400" cy="0"/>
          </a:xfrm>
          <a:prstGeom prst="line">
            <a:avLst/>
          </a:prstGeom>
          <a:noFill/>
          <a:ln w="12700">
            <a:solidFill>
              <a:srgbClr val="66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6822970" y="3851796"/>
            <a:ext cx="2057400" cy="0"/>
          </a:xfrm>
          <a:prstGeom prst="line">
            <a:avLst/>
          </a:prstGeom>
          <a:noFill/>
          <a:ln w="12700">
            <a:solidFill>
              <a:srgbClr val="66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1525960" y="3025512"/>
            <a:ext cx="762000" cy="381000"/>
          </a:xfrm>
          <a:prstGeom prst="line">
            <a:avLst/>
          </a:prstGeom>
          <a:noFill/>
          <a:ln w="12700">
            <a:solidFill>
              <a:srgbClr val="EC10A3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4694312" y="3003516"/>
            <a:ext cx="762000" cy="381000"/>
          </a:xfrm>
          <a:prstGeom prst="line">
            <a:avLst/>
          </a:prstGeom>
          <a:noFill/>
          <a:ln w="12700">
            <a:solidFill>
              <a:srgbClr val="EC10A3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7737370" y="2860948"/>
            <a:ext cx="762000" cy="381000"/>
          </a:xfrm>
          <a:prstGeom prst="line">
            <a:avLst/>
          </a:prstGeom>
          <a:noFill/>
          <a:ln w="12700">
            <a:solidFill>
              <a:srgbClr val="EC10A3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1585625" y="3040135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1E9C27"/>
                </a:solidFill>
              </a:rPr>
              <a:t>d</a:t>
            </a:r>
            <a:endParaRPr lang="ru-RU" dirty="0">
              <a:solidFill>
                <a:srgbClr val="1E9C27"/>
              </a:solidFill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8028384" y="3230236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1E9C27"/>
                </a:solidFill>
              </a:rPr>
              <a:t>d</a:t>
            </a:r>
            <a:endParaRPr lang="ru-RU">
              <a:solidFill>
                <a:srgbClr val="1E9C27"/>
              </a:solidFill>
            </a:endParaRPr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1547664" y="3058555"/>
            <a:ext cx="0" cy="381000"/>
          </a:xfrm>
          <a:prstGeom prst="line">
            <a:avLst/>
          </a:prstGeom>
          <a:noFill/>
          <a:ln w="9525">
            <a:solidFill>
              <a:srgbClr val="1E9C2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>
            <a:off x="4694312" y="2982354"/>
            <a:ext cx="0" cy="806685"/>
          </a:xfrm>
          <a:prstGeom prst="line">
            <a:avLst/>
          </a:prstGeom>
          <a:noFill/>
          <a:ln w="9525">
            <a:solidFill>
              <a:srgbClr val="1E9C2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4" name="Line 15"/>
          <p:cNvSpPr>
            <a:spLocks noChangeShapeType="1"/>
          </p:cNvSpPr>
          <p:nvPr/>
        </p:nvSpPr>
        <p:spPr bwMode="auto">
          <a:xfrm flipH="1">
            <a:off x="785664" y="3039736"/>
            <a:ext cx="762000" cy="381000"/>
          </a:xfrm>
          <a:prstGeom prst="line">
            <a:avLst/>
          </a:prstGeom>
          <a:noFill/>
          <a:ln w="12700">
            <a:solidFill>
              <a:srgbClr val="EC10A3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1792660" y="2811535"/>
            <a:ext cx="22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EC10A3"/>
                </a:solidFill>
              </a:rPr>
              <a:t>r</a:t>
            </a:r>
            <a:endParaRPr lang="ru-RU" dirty="0">
              <a:solidFill>
                <a:srgbClr val="EC10A3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3616" y="4303410"/>
            <a:ext cx="28083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ru-RU" sz="2400" dirty="0">
                <a:solidFill>
                  <a:srgbClr val="9D43B5"/>
                </a:solidFill>
                <a:latin typeface="Times New Roman" pitchFamily="18" charset="0"/>
              </a:rPr>
              <a:t>Если </a:t>
            </a:r>
            <a:r>
              <a:rPr lang="en-US" sz="2400" dirty="0">
                <a:solidFill>
                  <a:srgbClr val="9D43B5"/>
                </a:solidFill>
                <a:latin typeface="Times New Roman" pitchFamily="18" charset="0"/>
              </a:rPr>
              <a:t>d &lt; r</a:t>
            </a:r>
            <a:r>
              <a:rPr lang="ru-RU" sz="2400" dirty="0">
                <a:solidFill>
                  <a:srgbClr val="9D43B5"/>
                </a:solidFill>
                <a:latin typeface="Times New Roman" pitchFamily="18" charset="0"/>
              </a:rPr>
              <a:t>, то </a:t>
            </a:r>
            <a:r>
              <a:rPr lang="ru-RU" sz="2400" dirty="0" smtClean="0">
                <a:solidFill>
                  <a:srgbClr val="9D43B5"/>
                </a:solidFill>
                <a:latin typeface="Times New Roman" pitchFamily="18" charset="0"/>
              </a:rPr>
              <a:t>прямая </a:t>
            </a:r>
            <a:r>
              <a:rPr lang="ru-RU" sz="2400" dirty="0">
                <a:solidFill>
                  <a:srgbClr val="9D43B5"/>
                </a:solidFill>
                <a:latin typeface="Times New Roman" pitchFamily="18" charset="0"/>
              </a:rPr>
              <a:t>и окружность имеют 2 общие точки.</a:t>
            </a:r>
            <a:endParaRPr lang="ru-RU" sz="2400" dirty="0">
              <a:solidFill>
                <a:srgbClr val="9D43B5"/>
              </a:solidFill>
              <a:latin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672873" y="3189903"/>
            <a:ext cx="6912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sz="2400" dirty="0">
                <a:solidFill>
                  <a:srgbClr val="1E9C27"/>
                </a:solidFill>
                <a:latin typeface="Times New Roman" pitchFamily="18" charset="0"/>
              </a:rPr>
              <a:t>d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= </a:t>
            </a:r>
            <a:r>
              <a:rPr lang="en-US" sz="2400" dirty="0">
                <a:solidFill>
                  <a:srgbClr val="EC10A3"/>
                </a:solidFill>
                <a:latin typeface="Times New Roman" pitchFamily="18" charset="0"/>
              </a:rPr>
              <a:t>r</a:t>
            </a:r>
            <a:endParaRPr lang="ru-RU" sz="2400" dirty="0">
              <a:solidFill>
                <a:srgbClr val="EC10A3"/>
              </a:solidFill>
              <a:latin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347864" y="4303409"/>
            <a:ext cx="27363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ru-RU" sz="2400" dirty="0">
                <a:solidFill>
                  <a:srgbClr val="9D43B5"/>
                </a:solidFill>
                <a:latin typeface="Times New Roman" pitchFamily="18" charset="0"/>
              </a:rPr>
              <a:t>Если </a:t>
            </a:r>
            <a:r>
              <a:rPr lang="en-US" sz="2400" dirty="0">
                <a:solidFill>
                  <a:srgbClr val="9D43B5"/>
                </a:solidFill>
                <a:latin typeface="Times New Roman" pitchFamily="18" charset="0"/>
              </a:rPr>
              <a:t>d </a:t>
            </a:r>
            <a:r>
              <a:rPr lang="ru-RU" sz="2400" dirty="0">
                <a:solidFill>
                  <a:srgbClr val="9D43B5"/>
                </a:solidFill>
                <a:latin typeface="Times New Roman" pitchFamily="18" charset="0"/>
              </a:rPr>
              <a:t>=</a:t>
            </a:r>
            <a:r>
              <a:rPr lang="en-US" sz="2400" dirty="0">
                <a:solidFill>
                  <a:srgbClr val="9D43B5"/>
                </a:solidFill>
                <a:latin typeface="Times New Roman" pitchFamily="18" charset="0"/>
              </a:rPr>
              <a:t> r</a:t>
            </a:r>
            <a:r>
              <a:rPr lang="ru-RU" sz="2400" dirty="0">
                <a:solidFill>
                  <a:srgbClr val="9D43B5"/>
                </a:solidFill>
                <a:latin typeface="Times New Roman" pitchFamily="18" charset="0"/>
              </a:rPr>
              <a:t>, то прямая и окружность имеют 1 общую точку.</a:t>
            </a:r>
            <a:endParaRPr lang="ru-RU" sz="2400" dirty="0">
              <a:solidFill>
                <a:srgbClr val="9D43B5"/>
              </a:solidFill>
              <a:latin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305592" y="4306620"/>
            <a:ext cx="28803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ru-RU" sz="2400" dirty="0">
                <a:solidFill>
                  <a:srgbClr val="9D43B5"/>
                </a:solidFill>
                <a:latin typeface="Times New Roman" pitchFamily="18" charset="0"/>
              </a:rPr>
              <a:t>Если </a:t>
            </a:r>
            <a:r>
              <a:rPr lang="en-US" sz="2400" dirty="0">
                <a:solidFill>
                  <a:srgbClr val="9D43B5"/>
                </a:solidFill>
                <a:latin typeface="Times New Roman" pitchFamily="18" charset="0"/>
              </a:rPr>
              <a:t>d &gt; r</a:t>
            </a:r>
            <a:r>
              <a:rPr lang="ru-RU" sz="2400" dirty="0">
                <a:solidFill>
                  <a:srgbClr val="9D43B5"/>
                </a:solidFill>
                <a:latin typeface="Times New Roman" pitchFamily="18" charset="0"/>
              </a:rPr>
              <a:t>, то прямая и окружность не имеют общих точек.</a:t>
            </a:r>
            <a:endParaRPr lang="ru-RU" sz="2400" dirty="0">
              <a:solidFill>
                <a:srgbClr val="9D43B5"/>
              </a:solidFill>
              <a:latin typeface="Times New Roman" pitchFamily="18" charset="0"/>
            </a:endParaRPr>
          </a:p>
        </p:txBody>
      </p:sp>
      <p:sp>
        <p:nvSpPr>
          <p:cNvPr id="30" name="Line 33"/>
          <p:cNvSpPr>
            <a:spLocks noChangeShapeType="1"/>
          </p:cNvSpPr>
          <p:nvPr/>
        </p:nvSpPr>
        <p:spPr bwMode="auto">
          <a:xfrm>
            <a:off x="7737370" y="2860948"/>
            <a:ext cx="0" cy="990600"/>
          </a:xfrm>
          <a:prstGeom prst="line">
            <a:avLst/>
          </a:prstGeom>
          <a:noFill/>
          <a:ln w="12700">
            <a:solidFill>
              <a:srgbClr val="1E9C27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4694312" y="3003516"/>
            <a:ext cx="0" cy="785524"/>
          </a:xfrm>
          <a:prstGeom prst="line">
            <a:avLst/>
          </a:prstGeom>
          <a:noFill/>
          <a:ln w="12700">
            <a:solidFill>
              <a:srgbClr val="1E9C27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500"/>
                            </p:stCondLst>
                            <p:childTnLst>
                              <p:par>
                                <p:cTn id="39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000"/>
                            </p:stCondLst>
                            <p:childTnLst>
                              <p:par>
                                <p:cTn id="44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500"/>
                            </p:stCondLst>
                            <p:childTnLst>
                              <p:par>
                                <p:cTn id="49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2000"/>
                            </p:stCondLst>
                            <p:childTnLst>
                              <p:par>
                                <p:cTn id="54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3500"/>
                            </p:stCondLst>
                            <p:childTnLst>
                              <p:par>
                                <p:cTn id="59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0"/>
                            </p:stCondLst>
                            <p:childTnLst>
                              <p:par>
                                <p:cTn id="64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500"/>
                            </p:stCondLst>
                            <p:childTnLst>
                              <p:par>
                                <p:cTn id="69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8000"/>
                            </p:stCondLst>
                            <p:childTnLst>
                              <p:par>
                                <p:cTn id="74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9500"/>
                            </p:stCondLst>
                            <p:childTnLst>
                              <p:par>
                                <p:cTn id="79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1000"/>
                            </p:stCondLst>
                            <p:childTnLst>
                              <p:par>
                                <p:cTn id="84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2500"/>
                            </p:stCondLst>
                            <p:childTnLst>
                              <p:par>
                                <p:cTn id="89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4000"/>
                            </p:stCondLst>
                            <p:childTnLst>
                              <p:par>
                                <p:cTn id="94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5500"/>
                            </p:stCondLst>
                            <p:childTnLst>
                              <p:par>
                                <p:cTn id="99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 autoUpdateAnimBg="0"/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utoUpdateAnimBg="0"/>
      <p:bldP spid="17" grpId="0" autoUpdateAnimBg="0"/>
      <p:bldP spid="18" grpId="0" animBg="1"/>
      <p:bldP spid="19" grpId="0" animBg="1"/>
      <p:bldP spid="24" grpId="0" animBg="1"/>
      <p:bldP spid="25" grpId="0" autoUpdateAnimBg="0"/>
      <p:bldP spid="30" grpId="0" animBg="1"/>
      <p:bldP spid="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971600" y="381000"/>
            <a:ext cx="7488832" cy="1319808"/>
          </a:xfrm>
          <a:prstGeom prst="rect">
            <a:avLst/>
          </a:prstGeom>
          <a:solidFill>
            <a:srgbClr val="6666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4400" dirty="0">
                <a:solidFill>
                  <a:schemeClr val="bg1"/>
                </a:solidFill>
                <a:latin typeface="Times New Roman" pitchFamily="18" charset="0"/>
              </a:rPr>
              <a:t>Взаимное расположение сферы и плоскости</a:t>
            </a:r>
            <a:endParaRPr lang="ru-RU" sz="4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grpSp>
        <p:nvGrpSpPr>
          <p:cNvPr id="13" name="Group 19"/>
          <p:cNvGrpSpPr>
            <a:grpSpLocks/>
          </p:cNvGrpSpPr>
          <p:nvPr/>
        </p:nvGrpSpPr>
        <p:grpSpPr bwMode="auto">
          <a:xfrm>
            <a:off x="550477" y="4581864"/>
            <a:ext cx="3200400" cy="1397000"/>
            <a:chOff x="672" y="2832"/>
            <a:chExt cx="2016" cy="880"/>
          </a:xfrm>
        </p:grpSpPr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H="1">
              <a:off x="672" y="2832"/>
              <a:ext cx="240" cy="864"/>
            </a:xfrm>
            <a:prstGeom prst="line">
              <a:avLst/>
            </a:prstGeom>
            <a:noFill/>
            <a:ln w="9525">
              <a:solidFill>
                <a:srgbClr val="1BE5E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672" y="3696"/>
              <a:ext cx="1824" cy="0"/>
            </a:xfrm>
            <a:prstGeom prst="line">
              <a:avLst/>
            </a:prstGeom>
            <a:noFill/>
            <a:ln w="9525">
              <a:solidFill>
                <a:srgbClr val="1BE5E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V="1">
              <a:off x="2496" y="2832"/>
              <a:ext cx="192" cy="864"/>
            </a:xfrm>
            <a:prstGeom prst="line">
              <a:avLst/>
            </a:prstGeom>
            <a:noFill/>
            <a:ln w="9525">
              <a:solidFill>
                <a:srgbClr val="1BE5E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912" y="2832"/>
              <a:ext cx="1776" cy="0"/>
            </a:xfrm>
            <a:prstGeom prst="line">
              <a:avLst/>
            </a:prstGeom>
            <a:noFill/>
            <a:ln w="9525">
              <a:solidFill>
                <a:srgbClr val="1BE5E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672" y="3456"/>
              <a:ext cx="206" cy="256"/>
            </a:xfrm>
            <a:prstGeom prst="rect">
              <a:avLst/>
            </a:prstGeom>
            <a:noFill/>
            <a:ln w="9525">
              <a:solidFill>
                <a:srgbClr val="1BE5E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ru-RU" sz="2000">
                  <a:cs typeface="Times New Roman" pitchFamily="18" charset="0"/>
                </a:rPr>
                <a:t>α</a:t>
              </a:r>
            </a:p>
          </p:txBody>
        </p:sp>
      </p:grpSp>
      <p:grpSp>
        <p:nvGrpSpPr>
          <p:cNvPr id="19" name="Group 29"/>
          <p:cNvGrpSpPr>
            <a:grpSpLocks/>
          </p:cNvGrpSpPr>
          <p:nvPr/>
        </p:nvGrpSpPr>
        <p:grpSpPr bwMode="auto">
          <a:xfrm>
            <a:off x="1043608" y="2719281"/>
            <a:ext cx="2043113" cy="1752600"/>
            <a:chOff x="908" y="1632"/>
            <a:chExt cx="1287" cy="1104"/>
          </a:xfrm>
        </p:grpSpPr>
        <p:sp>
          <p:nvSpPr>
            <p:cNvPr id="20" name="Oval 22"/>
            <p:cNvSpPr>
              <a:spLocks noChangeArrowheads="1"/>
            </p:cNvSpPr>
            <p:nvPr/>
          </p:nvSpPr>
          <p:spPr bwMode="auto">
            <a:xfrm>
              <a:off x="912" y="1632"/>
              <a:ext cx="1248" cy="1104"/>
            </a:xfrm>
            <a:prstGeom prst="ellipse">
              <a:avLst/>
            </a:prstGeom>
            <a:solidFill>
              <a:srgbClr val="FEFD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21" name="Arc 23"/>
            <p:cNvSpPr>
              <a:spLocks/>
            </p:cNvSpPr>
            <p:nvPr/>
          </p:nvSpPr>
          <p:spPr bwMode="auto">
            <a:xfrm>
              <a:off x="908" y="2020"/>
              <a:ext cx="1253" cy="228"/>
            </a:xfrm>
            <a:custGeom>
              <a:avLst/>
              <a:gdLst>
                <a:gd name="T0" fmla="*/ 2 w 43200"/>
                <a:gd name="T1" fmla="*/ 2 h 31047"/>
                <a:gd name="T2" fmla="*/ 36 w 43200"/>
                <a:gd name="T3" fmla="*/ 1 h 31047"/>
                <a:gd name="T4" fmla="*/ 18 w 43200"/>
                <a:gd name="T5" fmla="*/ 1 h 31047"/>
                <a:gd name="T6" fmla="*/ 0 60000 65536"/>
                <a:gd name="T7" fmla="*/ 0 60000 65536"/>
                <a:gd name="T8" fmla="*/ 0 60000 65536"/>
                <a:gd name="T9" fmla="*/ 0 w 43200"/>
                <a:gd name="T10" fmla="*/ 0 h 31047"/>
                <a:gd name="T11" fmla="*/ 43200 w 43200"/>
                <a:gd name="T12" fmla="*/ 31047 h 310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31047" fill="none" extrusionOk="0">
                  <a:moveTo>
                    <a:pt x="2175" y="31046"/>
                  </a:moveTo>
                  <a:cubicBezTo>
                    <a:pt x="743" y="28103"/>
                    <a:pt x="0" y="2487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2033"/>
                    <a:pt x="43186" y="22467"/>
                    <a:pt x="43160" y="22899"/>
                  </a:cubicBezTo>
                </a:path>
                <a:path w="43200" h="31047" stroke="0" extrusionOk="0">
                  <a:moveTo>
                    <a:pt x="2175" y="31046"/>
                  </a:moveTo>
                  <a:cubicBezTo>
                    <a:pt x="743" y="28103"/>
                    <a:pt x="0" y="2487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2033"/>
                    <a:pt x="43186" y="22467"/>
                    <a:pt x="43160" y="22899"/>
                  </a:cubicBezTo>
                  <a:lnTo>
                    <a:pt x="21600" y="21600"/>
                  </a:lnTo>
                  <a:lnTo>
                    <a:pt x="2175" y="31046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" name="Arc 24"/>
            <p:cNvSpPr>
              <a:spLocks/>
            </p:cNvSpPr>
            <p:nvPr/>
          </p:nvSpPr>
          <p:spPr bwMode="auto">
            <a:xfrm>
              <a:off x="912" y="2160"/>
              <a:ext cx="1248" cy="192"/>
            </a:xfrm>
            <a:custGeom>
              <a:avLst/>
              <a:gdLst>
                <a:gd name="T0" fmla="*/ 36 w 43200"/>
                <a:gd name="T1" fmla="*/ 0 h 23034"/>
                <a:gd name="T2" fmla="*/ 0 w 43200"/>
                <a:gd name="T3" fmla="*/ 0 h 23034"/>
                <a:gd name="T4" fmla="*/ 18 w 43200"/>
                <a:gd name="T5" fmla="*/ 0 h 23034"/>
                <a:gd name="T6" fmla="*/ 0 60000 65536"/>
                <a:gd name="T7" fmla="*/ 0 60000 65536"/>
                <a:gd name="T8" fmla="*/ 0 60000 65536"/>
                <a:gd name="T9" fmla="*/ 0 w 43200"/>
                <a:gd name="T10" fmla="*/ 0 h 23034"/>
                <a:gd name="T11" fmla="*/ 43200 w 43200"/>
                <a:gd name="T12" fmla="*/ 23034 h 230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3034" fill="none" extrusionOk="0">
                  <a:moveTo>
                    <a:pt x="43178" y="475"/>
                  </a:moveTo>
                  <a:cubicBezTo>
                    <a:pt x="43192" y="794"/>
                    <a:pt x="43200" y="1114"/>
                    <a:pt x="43200" y="1434"/>
                  </a:cubicBezTo>
                  <a:cubicBezTo>
                    <a:pt x="43200" y="13363"/>
                    <a:pt x="33529" y="23034"/>
                    <a:pt x="21600" y="23034"/>
                  </a:cubicBezTo>
                  <a:cubicBezTo>
                    <a:pt x="9670" y="23034"/>
                    <a:pt x="0" y="13363"/>
                    <a:pt x="0" y="1434"/>
                  </a:cubicBezTo>
                  <a:cubicBezTo>
                    <a:pt x="0" y="955"/>
                    <a:pt x="15" y="477"/>
                    <a:pt x="47" y="-1"/>
                  </a:cubicBezTo>
                </a:path>
                <a:path w="43200" h="23034" stroke="0" extrusionOk="0">
                  <a:moveTo>
                    <a:pt x="43178" y="475"/>
                  </a:moveTo>
                  <a:cubicBezTo>
                    <a:pt x="43192" y="794"/>
                    <a:pt x="43200" y="1114"/>
                    <a:pt x="43200" y="1434"/>
                  </a:cubicBezTo>
                  <a:cubicBezTo>
                    <a:pt x="43200" y="13363"/>
                    <a:pt x="33529" y="23034"/>
                    <a:pt x="21600" y="23034"/>
                  </a:cubicBezTo>
                  <a:cubicBezTo>
                    <a:pt x="9670" y="23034"/>
                    <a:pt x="0" y="13363"/>
                    <a:pt x="0" y="1434"/>
                  </a:cubicBezTo>
                  <a:cubicBezTo>
                    <a:pt x="0" y="955"/>
                    <a:pt x="15" y="477"/>
                    <a:pt x="47" y="-1"/>
                  </a:cubicBezTo>
                  <a:lnTo>
                    <a:pt x="21600" y="1434"/>
                  </a:lnTo>
                  <a:lnTo>
                    <a:pt x="43178" y="475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Line 26"/>
            <p:cNvSpPr>
              <a:spLocks noChangeShapeType="1"/>
            </p:cNvSpPr>
            <p:nvPr/>
          </p:nvSpPr>
          <p:spPr bwMode="auto">
            <a:xfrm flipV="1">
              <a:off x="1536" y="1728"/>
              <a:ext cx="38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4" name="Text Box 28"/>
            <p:cNvSpPr txBox="1">
              <a:spLocks noChangeArrowheads="1"/>
            </p:cNvSpPr>
            <p:nvPr/>
          </p:nvSpPr>
          <p:spPr bwMode="auto">
            <a:xfrm>
              <a:off x="1488" y="2073"/>
              <a:ext cx="70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/>
                <a:t>C</a:t>
              </a:r>
              <a:r>
                <a:rPr lang="en-US" sz="1600"/>
                <a:t>(0</a:t>
              </a:r>
              <a:r>
                <a:rPr lang="ru-RU" sz="1600"/>
                <a:t>;0;</a:t>
              </a:r>
              <a:r>
                <a:rPr lang="en-US" sz="1600"/>
                <a:t>d)</a:t>
              </a:r>
              <a:endParaRPr lang="ru-RU" sz="1600"/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420427" y="1955800"/>
            <a:ext cx="2209800" cy="3733800"/>
            <a:chOff x="1152" y="1248"/>
            <a:chExt cx="1392" cy="2352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1152" y="1248"/>
              <a:ext cx="1392" cy="2352"/>
              <a:chOff x="1152" y="1248"/>
              <a:chExt cx="1392" cy="2352"/>
            </a:xfrm>
          </p:grpSpPr>
          <p:grpSp>
            <p:nvGrpSpPr>
              <p:cNvPr id="6" name="Group 8"/>
              <p:cNvGrpSpPr>
                <a:grpSpLocks/>
              </p:cNvGrpSpPr>
              <p:nvPr/>
            </p:nvGrpSpPr>
            <p:grpSpPr bwMode="auto">
              <a:xfrm>
                <a:off x="1152" y="1344"/>
                <a:ext cx="1392" cy="2112"/>
                <a:chOff x="1008" y="1680"/>
                <a:chExt cx="1392" cy="1776"/>
              </a:xfrm>
            </p:grpSpPr>
            <p:sp>
              <p:nvSpPr>
                <p:cNvPr id="10" name="Line 5"/>
                <p:cNvSpPr>
                  <a:spLocks noChangeShapeType="1"/>
                </p:cNvSpPr>
                <p:nvPr/>
              </p:nvSpPr>
              <p:spPr bwMode="auto">
                <a:xfrm flipH="1">
                  <a:off x="1008" y="3072"/>
                  <a:ext cx="384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1" name="Line 6"/>
                <p:cNvSpPr>
                  <a:spLocks noChangeShapeType="1"/>
                </p:cNvSpPr>
                <p:nvPr/>
              </p:nvSpPr>
              <p:spPr bwMode="auto">
                <a:xfrm>
                  <a:off x="1392" y="3072"/>
                  <a:ext cx="100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2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1392" y="1680"/>
                  <a:ext cx="0" cy="13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ru-RU"/>
                </a:p>
              </p:txBody>
            </p:sp>
          </p:grpSp>
          <p:sp>
            <p:nvSpPr>
              <p:cNvPr id="7" name="Text Box 9"/>
              <p:cNvSpPr txBox="1">
                <a:spLocks noChangeArrowheads="1"/>
              </p:cNvSpPr>
              <p:nvPr/>
            </p:nvSpPr>
            <p:spPr bwMode="auto">
              <a:xfrm>
                <a:off x="1152" y="3312"/>
                <a:ext cx="19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ru-RU"/>
                  <a:t>х</a:t>
                </a:r>
              </a:p>
            </p:txBody>
          </p:sp>
          <p:sp>
            <p:nvSpPr>
              <p:cNvPr id="8" name="Text Box 10"/>
              <p:cNvSpPr txBox="1">
                <a:spLocks noChangeArrowheads="1"/>
              </p:cNvSpPr>
              <p:nvPr/>
            </p:nvSpPr>
            <p:spPr bwMode="auto">
              <a:xfrm>
                <a:off x="2304" y="2928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ru-RU"/>
                  <a:t>у</a:t>
                </a:r>
              </a:p>
            </p:txBody>
          </p:sp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1344" y="1248"/>
                <a:ext cx="14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/>
                  <a:t>z</a:t>
                </a:r>
                <a:endParaRPr lang="ru-RU"/>
              </a:p>
            </p:txBody>
          </p:sp>
        </p:grpSp>
        <p:sp>
          <p:nvSpPr>
            <p:cNvPr id="5" name="Text Box 20"/>
            <p:cNvSpPr txBox="1">
              <a:spLocks noChangeArrowheads="1"/>
            </p:cNvSpPr>
            <p:nvPr/>
          </p:nvSpPr>
          <p:spPr bwMode="auto">
            <a:xfrm>
              <a:off x="1488" y="2976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/>
                <a:t>O</a:t>
              </a:r>
              <a:endParaRPr lang="ru-RU" sz="1800"/>
            </a:p>
          </p:txBody>
        </p:sp>
      </p:grpSp>
      <p:sp>
        <p:nvSpPr>
          <p:cNvPr id="25" name="Прямоугольник 24"/>
          <p:cNvSpPr/>
          <p:nvPr/>
        </p:nvSpPr>
        <p:spPr>
          <a:xfrm>
            <a:off x="3923928" y="2108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90000"/>
              </a:lnSpc>
              <a:spcBef>
                <a:spcPct val="20000"/>
              </a:spcBef>
            </a:pPr>
            <a:r>
              <a:rPr lang="ru-RU" sz="2000" dirty="0">
                <a:solidFill>
                  <a:srgbClr val="CC6600"/>
                </a:solidFill>
                <a:latin typeface="Times New Roman" pitchFamily="18" charset="0"/>
              </a:rPr>
              <a:t>Введем прямоугольную систему координат </a:t>
            </a:r>
            <a:r>
              <a:rPr lang="en-US" sz="2000" dirty="0" err="1">
                <a:solidFill>
                  <a:srgbClr val="CC6600"/>
                </a:solidFill>
                <a:latin typeface="Times New Roman" pitchFamily="18" charset="0"/>
              </a:rPr>
              <a:t>Oxyz</a:t>
            </a:r>
            <a:endParaRPr lang="en-US" sz="2000" dirty="0">
              <a:solidFill>
                <a:srgbClr val="CC6600"/>
              </a:solidFill>
              <a:latin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983604" y="277580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90000"/>
              </a:lnSpc>
              <a:spcBef>
                <a:spcPct val="20000"/>
              </a:spcBef>
            </a:pPr>
            <a:r>
              <a:rPr lang="ru-RU" sz="2000" dirty="0">
                <a:solidFill>
                  <a:srgbClr val="3694B6"/>
                </a:solidFill>
                <a:latin typeface="Times New Roman" pitchFamily="18" charset="0"/>
              </a:rPr>
              <a:t>Построим плоскость </a:t>
            </a:r>
            <a:r>
              <a:rPr lang="ru-RU" sz="2000" dirty="0">
                <a:solidFill>
                  <a:srgbClr val="3694B6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2000" dirty="0">
                <a:solidFill>
                  <a:srgbClr val="3694B6"/>
                </a:solidFill>
                <a:latin typeface="Times New Roman" pitchFamily="18" charset="0"/>
              </a:rPr>
              <a:t>, </a:t>
            </a:r>
            <a:r>
              <a:rPr lang="ru-RU" sz="2000" dirty="0" smtClean="0">
                <a:solidFill>
                  <a:srgbClr val="3694B6"/>
                </a:solidFill>
                <a:latin typeface="Times New Roman" pitchFamily="18" charset="0"/>
              </a:rPr>
              <a:t>совпадающую </a:t>
            </a:r>
            <a:r>
              <a:rPr lang="ru-RU" sz="2000" dirty="0">
                <a:solidFill>
                  <a:srgbClr val="3694B6"/>
                </a:solidFill>
                <a:latin typeface="Times New Roman" pitchFamily="18" charset="0"/>
              </a:rPr>
              <a:t>с плоскостью Оху</a:t>
            </a:r>
            <a:endParaRPr lang="ru-RU" sz="2000" dirty="0">
              <a:solidFill>
                <a:srgbClr val="3694B6"/>
              </a:solidFill>
              <a:latin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995936" y="3448784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000" dirty="0">
                <a:solidFill>
                  <a:srgbClr val="008000"/>
                </a:solidFill>
                <a:latin typeface="Times New Roman" pitchFamily="18" charset="0"/>
              </a:rPr>
              <a:t>Изобразим сферу с центром в </a:t>
            </a:r>
            <a:r>
              <a:rPr lang="ru-RU" sz="2000" dirty="0" err="1">
                <a:solidFill>
                  <a:srgbClr val="008000"/>
                </a:solidFill>
                <a:latin typeface="Times New Roman" pitchFamily="18" charset="0"/>
              </a:rPr>
              <a:t>т.С</a:t>
            </a:r>
            <a:r>
              <a:rPr lang="ru-RU" sz="2000" dirty="0">
                <a:solidFill>
                  <a:srgbClr val="008000"/>
                </a:solidFill>
                <a:latin typeface="Times New Roman" pitchFamily="18" charset="0"/>
              </a:rPr>
              <a:t>, лежащей на положительной полуоси </a:t>
            </a:r>
            <a:r>
              <a:rPr lang="en-US" sz="2000" dirty="0">
                <a:solidFill>
                  <a:srgbClr val="008000"/>
                </a:solidFill>
                <a:latin typeface="Times New Roman" pitchFamily="18" charset="0"/>
              </a:rPr>
              <a:t>Oz</a:t>
            </a:r>
            <a:r>
              <a:rPr lang="ru-RU" sz="2000" dirty="0">
                <a:solidFill>
                  <a:srgbClr val="008000"/>
                </a:solidFill>
                <a:latin typeface="Times New Roman" pitchFamily="18" charset="0"/>
              </a:rPr>
              <a:t>   и имеющей координаты (0;0;</a:t>
            </a:r>
            <a:r>
              <a:rPr lang="en-US" sz="2000" dirty="0">
                <a:solidFill>
                  <a:srgbClr val="008000"/>
                </a:solidFill>
                <a:latin typeface="Times New Roman" pitchFamily="18" charset="0"/>
              </a:rPr>
              <a:t>d)</a:t>
            </a:r>
            <a:r>
              <a:rPr lang="ru-RU" sz="2000" dirty="0">
                <a:solidFill>
                  <a:srgbClr val="008000"/>
                </a:solidFill>
                <a:latin typeface="Times New Roman" pitchFamily="18" charset="0"/>
              </a:rPr>
              <a:t>, где </a:t>
            </a:r>
            <a:r>
              <a:rPr lang="en-US" sz="2000" dirty="0">
                <a:solidFill>
                  <a:srgbClr val="008000"/>
                </a:solidFill>
                <a:latin typeface="Times New Roman" pitchFamily="18" charset="0"/>
              </a:rPr>
              <a:t> d - </a:t>
            </a:r>
            <a:r>
              <a:rPr lang="ru-RU" sz="2000" dirty="0">
                <a:solidFill>
                  <a:srgbClr val="008000"/>
                </a:solidFill>
                <a:latin typeface="Times New Roman" pitchFamily="18" charset="0"/>
              </a:rPr>
              <a:t> расстояние (перпендикуляр) от центра сферы до плоскости  </a:t>
            </a:r>
            <a:r>
              <a:rPr lang="ru-RU" sz="20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2000" dirty="0">
                <a:solidFill>
                  <a:srgbClr val="008000"/>
                </a:solidFill>
                <a:latin typeface="Times New Roman" pitchFamily="18" charset="0"/>
              </a:rPr>
              <a:t> .</a:t>
            </a:r>
            <a:endParaRPr lang="ru-RU" sz="2000" dirty="0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112330" y="5208171"/>
            <a:ext cx="4276094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ct val="20000"/>
              </a:spcBef>
            </a:pPr>
            <a:r>
              <a:rPr lang="ru-RU" sz="2400" kern="0" dirty="0">
                <a:solidFill>
                  <a:srgbClr val="9900CC"/>
                </a:solidFill>
                <a:latin typeface="Times New Roman"/>
              </a:rPr>
              <a:t>В зависимости от соотношения  </a:t>
            </a:r>
            <a:r>
              <a:rPr lang="en-US" sz="2400" kern="0" dirty="0">
                <a:solidFill>
                  <a:srgbClr val="9900CC"/>
                </a:solidFill>
                <a:latin typeface="Times New Roman"/>
              </a:rPr>
              <a:t>d </a:t>
            </a:r>
            <a:r>
              <a:rPr lang="ru-RU" sz="2400" kern="0" dirty="0">
                <a:solidFill>
                  <a:srgbClr val="9900CC"/>
                </a:solidFill>
                <a:latin typeface="Times New Roman"/>
              </a:rPr>
              <a:t> и  </a:t>
            </a:r>
            <a:r>
              <a:rPr lang="en-US" sz="2400" kern="0" dirty="0">
                <a:solidFill>
                  <a:srgbClr val="9900CC"/>
                </a:solidFill>
                <a:latin typeface="Times New Roman"/>
              </a:rPr>
              <a:t>R</a:t>
            </a:r>
            <a:r>
              <a:rPr lang="ru-RU" sz="2400" kern="0" dirty="0">
                <a:solidFill>
                  <a:srgbClr val="9900CC"/>
                </a:solidFill>
                <a:latin typeface="Times New Roman"/>
              </a:rPr>
              <a:t>  возможны 3 случая…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2"/>
          <p:cNvGrpSpPr>
            <a:grpSpLocks/>
          </p:cNvGrpSpPr>
          <p:nvPr/>
        </p:nvGrpSpPr>
        <p:grpSpPr bwMode="auto">
          <a:xfrm>
            <a:off x="866775" y="3539802"/>
            <a:ext cx="3200400" cy="1397000"/>
            <a:chOff x="672" y="2832"/>
            <a:chExt cx="2016" cy="880"/>
          </a:xfrm>
        </p:grpSpPr>
        <p:sp>
          <p:nvSpPr>
            <p:cNvPr id="20" name="Line 3"/>
            <p:cNvSpPr>
              <a:spLocks noChangeShapeType="1"/>
            </p:cNvSpPr>
            <p:nvPr/>
          </p:nvSpPr>
          <p:spPr bwMode="auto">
            <a:xfrm flipH="1">
              <a:off x="672" y="2832"/>
              <a:ext cx="240" cy="864"/>
            </a:xfrm>
            <a:prstGeom prst="line">
              <a:avLst/>
            </a:prstGeom>
            <a:noFill/>
            <a:ln w="9525">
              <a:solidFill>
                <a:srgbClr val="1BE5E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1" name="Line 4"/>
            <p:cNvSpPr>
              <a:spLocks noChangeShapeType="1"/>
            </p:cNvSpPr>
            <p:nvPr/>
          </p:nvSpPr>
          <p:spPr bwMode="auto">
            <a:xfrm>
              <a:off x="672" y="3696"/>
              <a:ext cx="1824" cy="0"/>
            </a:xfrm>
            <a:prstGeom prst="line">
              <a:avLst/>
            </a:prstGeom>
            <a:noFill/>
            <a:ln w="9525">
              <a:solidFill>
                <a:srgbClr val="1BE5E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2" name="Line 5"/>
            <p:cNvSpPr>
              <a:spLocks noChangeShapeType="1"/>
            </p:cNvSpPr>
            <p:nvPr/>
          </p:nvSpPr>
          <p:spPr bwMode="auto">
            <a:xfrm flipV="1">
              <a:off x="2496" y="2832"/>
              <a:ext cx="192" cy="864"/>
            </a:xfrm>
            <a:prstGeom prst="line">
              <a:avLst/>
            </a:prstGeom>
            <a:noFill/>
            <a:ln w="9525">
              <a:solidFill>
                <a:srgbClr val="1BE5E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3" name="Line 6"/>
            <p:cNvSpPr>
              <a:spLocks noChangeShapeType="1"/>
            </p:cNvSpPr>
            <p:nvPr/>
          </p:nvSpPr>
          <p:spPr bwMode="auto">
            <a:xfrm>
              <a:off x="912" y="2832"/>
              <a:ext cx="1776" cy="0"/>
            </a:xfrm>
            <a:prstGeom prst="line">
              <a:avLst/>
            </a:prstGeom>
            <a:noFill/>
            <a:ln w="9525">
              <a:solidFill>
                <a:srgbClr val="1BE5E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4" name="Text Box 7"/>
            <p:cNvSpPr txBox="1">
              <a:spLocks noChangeArrowheads="1"/>
            </p:cNvSpPr>
            <p:nvPr/>
          </p:nvSpPr>
          <p:spPr bwMode="auto">
            <a:xfrm>
              <a:off x="672" y="3456"/>
              <a:ext cx="206" cy="256"/>
            </a:xfrm>
            <a:prstGeom prst="rect">
              <a:avLst/>
            </a:prstGeom>
            <a:noFill/>
            <a:ln w="9525">
              <a:solidFill>
                <a:srgbClr val="1BE5E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ru-RU" sz="2000">
                  <a:cs typeface="Times New Roman" pitchFamily="18" charset="0"/>
                </a:rPr>
                <a:t>α</a:t>
              </a:r>
            </a:p>
          </p:txBody>
        </p:sp>
      </p:grp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066800" y="381000"/>
            <a:ext cx="7620000" cy="1247800"/>
          </a:xfrm>
          <a:prstGeom prst="rect">
            <a:avLst/>
          </a:prstGeom>
          <a:solidFill>
            <a:srgbClr val="6666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4400" dirty="0">
                <a:solidFill>
                  <a:schemeClr val="bg1"/>
                </a:solidFill>
                <a:latin typeface="Times New Roman" pitchFamily="18" charset="0"/>
              </a:rPr>
              <a:t>Взаимное расположение сферы и плоскости</a:t>
            </a:r>
          </a:p>
        </p:txBody>
      </p:sp>
      <p:grpSp>
        <p:nvGrpSpPr>
          <p:cNvPr id="3" name="Group 46"/>
          <p:cNvGrpSpPr>
            <a:grpSpLocks/>
          </p:cNvGrpSpPr>
          <p:nvPr/>
        </p:nvGrpSpPr>
        <p:grpSpPr bwMode="auto">
          <a:xfrm>
            <a:off x="1476375" y="2662408"/>
            <a:ext cx="2043113" cy="1752600"/>
            <a:chOff x="1536" y="1392"/>
            <a:chExt cx="1287" cy="1104"/>
          </a:xfrm>
        </p:grpSpPr>
        <p:sp>
          <p:nvSpPr>
            <p:cNvPr id="4" name="Oval 9"/>
            <p:cNvSpPr>
              <a:spLocks noChangeArrowheads="1"/>
            </p:cNvSpPr>
            <p:nvPr/>
          </p:nvSpPr>
          <p:spPr bwMode="auto">
            <a:xfrm>
              <a:off x="1540" y="1392"/>
              <a:ext cx="1248" cy="1104"/>
            </a:xfrm>
            <a:prstGeom prst="ellipse">
              <a:avLst/>
            </a:prstGeom>
            <a:solidFill>
              <a:srgbClr val="FEFD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5" name="Arc 10"/>
            <p:cNvSpPr>
              <a:spLocks/>
            </p:cNvSpPr>
            <p:nvPr/>
          </p:nvSpPr>
          <p:spPr bwMode="auto">
            <a:xfrm>
              <a:off x="1536" y="1777"/>
              <a:ext cx="1253" cy="228"/>
            </a:xfrm>
            <a:custGeom>
              <a:avLst/>
              <a:gdLst>
                <a:gd name="T0" fmla="*/ 2 w 43200"/>
                <a:gd name="T1" fmla="*/ 2 h 31047"/>
                <a:gd name="T2" fmla="*/ 36 w 43200"/>
                <a:gd name="T3" fmla="*/ 1 h 31047"/>
                <a:gd name="T4" fmla="*/ 18 w 43200"/>
                <a:gd name="T5" fmla="*/ 1 h 31047"/>
                <a:gd name="T6" fmla="*/ 0 60000 65536"/>
                <a:gd name="T7" fmla="*/ 0 60000 65536"/>
                <a:gd name="T8" fmla="*/ 0 60000 65536"/>
                <a:gd name="T9" fmla="*/ 0 w 43200"/>
                <a:gd name="T10" fmla="*/ 0 h 31047"/>
                <a:gd name="T11" fmla="*/ 43200 w 43200"/>
                <a:gd name="T12" fmla="*/ 31047 h 310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31047" fill="none" extrusionOk="0">
                  <a:moveTo>
                    <a:pt x="2175" y="31046"/>
                  </a:moveTo>
                  <a:cubicBezTo>
                    <a:pt x="743" y="28103"/>
                    <a:pt x="0" y="2487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2033"/>
                    <a:pt x="43186" y="22467"/>
                    <a:pt x="43160" y="22899"/>
                  </a:cubicBezTo>
                </a:path>
                <a:path w="43200" h="31047" stroke="0" extrusionOk="0">
                  <a:moveTo>
                    <a:pt x="2175" y="31046"/>
                  </a:moveTo>
                  <a:cubicBezTo>
                    <a:pt x="743" y="28103"/>
                    <a:pt x="0" y="2487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2033"/>
                    <a:pt x="43186" y="22467"/>
                    <a:pt x="43160" y="22899"/>
                  </a:cubicBezTo>
                  <a:lnTo>
                    <a:pt x="21600" y="21600"/>
                  </a:lnTo>
                  <a:lnTo>
                    <a:pt x="2175" y="31046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Arc 11"/>
            <p:cNvSpPr>
              <a:spLocks/>
            </p:cNvSpPr>
            <p:nvPr/>
          </p:nvSpPr>
          <p:spPr bwMode="auto">
            <a:xfrm>
              <a:off x="1540" y="1920"/>
              <a:ext cx="1248" cy="192"/>
            </a:xfrm>
            <a:custGeom>
              <a:avLst/>
              <a:gdLst>
                <a:gd name="T0" fmla="*/ 36 w 43200"/>
                <a:gd name="T1" fmla="*/ 0 h 23034"/>
                <a:gd name="T2" fmla="*/ 0 w 43200"/>
                <a:gd name="T3" fmla="*/ 0 h 23034"/>
                <a:gd name="T4" fmla="*/ 18 w 43200"/>
                <a:gd name="T5" fmla="*/ 0 h 23034"/>
                <a:gd name="T6" fmla="*/ 0 60000 65536"/>
                <a:gd name="T7" fmla="*/ 0 60000 65536"/>
                <a:gd name="T8" fmla="*/ 0 60000 65536"/>
                <a:gd name="T9" fmla="*/ 0 w 43200"/>
                <a:gd name="T10" fmla="*/ 0 h 23034"/>
                <a:gd name="T11" fmla="*/ 43200 w 43200"/>
                <a:gd name="T12" fmla="*/ 23034 h 230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3034" fill="none" extrusionOk="0">
                  <a:moveTo>
                    <a:pt x="43178" y="475"/>
                  </a:moveTo>
                  <a:cubicBezTo>
                    <a:pt x="43192" y="794"/>
                    <a:pt x="43200" y="1114"/>
                    <a:pt x="43200" y="1434"/>
                  </a:cubicBezTo>
                  <a:cubicBezTo>
                    <a:pt x="43200" y="13363"/>
                    <a:pt x="33529" y="23034"/>
                    <a:pt x="21600" y="23034"/>
                  </a:cubicBezTo>
                  <a:cubicBezTo>
                    <a:pt x="9670" y="23034"/>
                    <a:pt x="0" y="13363"/>
                    <a:pt x="0" y="1434"/>
                  </a:cubicBezTo>
                  <a:cubicBezTo>
                    <a:pt x="0" y="955"/>
                    <a:pt x="15" y="477"/>
                    <a:pt x="47" y="-1"/>
                  </a:cubicBezTo>
                </a:path>
                <a:path w="43200" h="23034" stroke="0" extrusionOk="0">
                  <a:moveTo>
                    <a:pt x="43178" y="475"/>
                  </a:moveTo>
                  <a:cubicBezTo>
                    <a:pt x="43192" y="794"/>
                    <a:pt x="43200" y="1114"/>
                    <a:pt x="43200" y="1434"/>
                  </a:cubicBezTo>
                  <a:cubicBezTo>
                    <a:pt x="43200" y="13363"/>
                    <a:pt x="33529" y="23034"/>
                    <a:pt x="21600" y="23034"/>
                  </a:cubicBezTo>
                  <a:cubicBezTo>
                    <a:pt x="9670" y="23034"/>
                    <a:pt x="0" y="13363"/>
                    <a:pt x="0" y="1434"/>
                  </a:cubicBezTo>
                  <a:cubicBezTo>
                    <a:pt x="0" y="955"/>
                    <a:pt x="15" y="477"/>
                    <a:pt x="47" y="-1"/>
                  </a:cubicBezTo>
                  <a:lnTo>
                    <a:pt x="21600" y="1434"/>
                  </a:lnTo>
                  <a:lnTo>
                    <a:pt x="43178" y="475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Line 12"/>
            <p:cNvSpPr>
              <a:spLocks noChangeShapeType="1"/>
            </p:cNvSpPr>
            <p:nvPr/>
          </p:nvSpPr>
          <p:spPr bwMode="auto">
            <a:xfrm>
              <a:off x="2164" y="1920"/>
              <a:ext cx="57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8" name="Text Box 13"/>
            <p:cNvSpPr txBox="1">
              <a:spLocks noChangeArrowheads="1"/>
            </p:cNvSpPr>
            <p:nvPr/>
          </p:nvSpPr>
          <p:spPr bwMode="auto">
            <a:xfrm>
              <a:off x="2116" y="1689"/>
              <a:ext cx="70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/>
                <a:t>C</a:t>
              </a:r>
              <a:r>
                <a:rPr lang="en-US" sz="1600"/>
                <a:t>(0</a:t>
              </a:r>
              <a:r>
                <a:rPr lang="ru-RU" sz="1600"/>
                <a:t>;0;</a:t>
              </a:r>
              <a:r>
                <a:rPr lang="en-US" sz="1600"/>
                <a:t>d)</a:t>
              </a:r>
              <a:endParaRPr lang="ru-RU" sz="1600"/>
            </a:p>
          </p:txBody>
        </p:sp>
      </p:grpSp>
      <p:grpSp>
        <p:nvGrpSpPr>
          <p:cNvPr id="9" name="Group 16"/>
          <p:cNvGrpSpPr>
            <a:grpSpLocks/>
          </p:cNvGrpSpPr>
          <p:nvPr/>
        </p:nvGrpSpPr>
        <p:grpSpPr bwMode="auto">
          <a:xfrm>
            <a:off x="1905000" y="1828800"/>
            <a:ext cx="2209800" cy="2932113"/>
            <a:chOff x="1152" y="1248"/>
            <a:chExt cx="1392" cy="2446"/>
          </a:xfrm>
        </p:grpSpPr>
        <p:grpSp>
          <p:nvGrpSpPr>
            <p:cNvPr id="10" name="Group 17"/>
            <p:cNvGrpSpPr>
              <a:grpSpLocks/>
            </p:cNvGrpSpPr>
            <p:nvPr/>
          </p:nvGrpSpPr>
          <p:grpSpPr bwMode="auto">
            <a:xfrm>
              <a:off x="1152" y="1248"/>
              <a:ext cx="1392" cy="2446"/>
              <a:chOff x="1152" y="1248"/>
              <a:chExt cx="1392" cy="2446"/>
            </a:xfrm>
          </p:grpSpPr>
          <p:grpSp>
            <p:nvGrpSpPr>
              <p:cNvPr id="12" name="Group 18"/>
              <p:cNvGrpSpPr>
                <a:grpSpLocks/>
              </p:cNvGrpSpPr>
              <p:nvPr/>
            </p:nvGrpSpPr>
            <p:grpSpPr bwMode="auto">
              <a:xfrm>
                <a:off x="1152" y="1344"/>
                <a:ext cx="1392" cy="2112"/>
                <a:chOff x="1008" y="1680"/>
                <a:chExt cx="1392" cy="1776"/>
              </a:xfrm>
            </p:grpSpPr>
            <p:sp>
              <p:nvSpPr>
                <p:cNvPr id="16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1008" y="3072"/>
                  <a:ext cx="384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7" name="Line 20"/>
                <p:cNvSpPr>
                  <a:spLocks noChangeShapeType="1"/>
                </p:cNvSpPr>
                <p:nvPr/>
              </p:nvSpPr>
              <p:spPr bwMode="auto">
                <a:xfrm>
                  <a:off x="1392" y="3072"/>
                  <a:ext cx="100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8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1392" y="1680"/>
                  <a:ext cx="0" cy="13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ru-RU"/>
                </a:p>
              </p:txBody>
            </p:sp>
          </p:grpSp>
          <p:sp>
            <p:nvSpPr>
              <p:cNvPr id="13" name="Text Box 22"/>
              <p:cNvSpPr txBox="1">
                <a:spLocks noChangeArrowheads="1"/>
              </p:cNvSpPr>
              <p:nvPr/>
            </p:nvSpPr>
            <p:spPr bwMode="auto">
              <a:xfrm>
                <a:off x="1152" y="3313"/>
                <a:ext cx="192" cy="3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ru-RU"/>
                  <a:t>х</a:t>
                </a:r>
              </a:p>
            </p:txBody>
          </p:sp>
          <p:sp>
            <p:nvSpPr>
              <p:cNvPr id="14" name="Text Box 23"/>
              <p:cNvSpPr txBox="1">
                <a:spLocks noChangeArrowheads="1"/>
              </p:cNvSpPr>
              <p:nvPr/>
            </p:nvSpPr>
            <p:spPr bwMode="auto">
              <a:xfrm>
                <a:off x="2304" y="2929"/>
                <a:ext cx="240" cy="3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ru-RU"/>
                  <a:t>у</a:t>
                </a:r>
              </a:p>
            </p:txBody>
          </p:sp>
          <p:sp>
            <p:nvSpPr>
              <p:cNvPr id="15" name="Text Box 24"/>
              <p:cNvSpPr txBox="1">
                <a:spLocks noChangeArrowheads="1"/>
              </p:cNvSpPr>
              <p:nvPr/>
            </p:nvSpPr>
            <p:spPr bwMode="auto">
              <a:xfrm>
                <a:off x="1344" y="1248"/>
                <a:ext cx="144" cy="3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/>
                  <a:t>z</a:t>
                </a:r>
                <a:endParaRPr lang="ru-RU"/>
              </a:p>
            </p:txBody>
          </p:sp>
        </p:grpSp>
        <p:sp>
          <p:nvSpPr>
            <p:cNvPr id="11" name="Text Box 25"/>
            <p:cNvSpPr txBox="1">
              <a:spLocks noChangeArrowheads="1"/>
            </p:cNvSpPr>
            <p:nvPr/>
          </p:nvSpPr>
          <p:spPr bwMode="auto">
            <a:xfrm>
              <a:off x="1488" y="2976"/>
              <a:ext cx="220" cy="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/>
                <a:t>O</a:t>
              </a:r>
              <a:endParaRPr lang="ru-RU" sz="1800"/>
            </a:p>
          </p:txBody>
        </p:sp>
      </p:grpSp>
      <p:grpSp>
        <p:nvGrpSpPr>
          <p:cNvPr id="25" name="Group 42"/>
          <p:cNvGrpSpPr>
            <a:grpSpLocks/>
          </p:cNvGrpSpPr>
          <p:nvPr/>
        </p:nvGrpSpPr>
        <p:grpSpPr bwMode="auto">
          <a:xfrm>
            <a:off x="1552575" y="3648620"/>
            <a:ext cx="1828800" cy="457200"/>
            <a:chOff x="960" y="2832"/>
            <a:chExt cx="1152" cy="288"/>
          </a:xfrm>
        </p:grpSpPr>
        <p:sp>
          <p:nvSpPr>
            <p:cNvPr id="26" name="Arc 27"/>
            <p:cNvSpPr>
              <a:spLocks/>
            </p:cNvSpPr>
            <p:nvPr/>
          </p:nvSpPr>
          <p:spPr bwMode="auto">
            <a:xfrm>
              <a:off x="960" y="2976"/>
              <a:ext cx="1152" cy="144"/>
            </a:xfrm>
            <a:custGeom>
              <a:avLst/>
              <a:gdLst>
                <a:gd name="T0" fmla="*/ 31 w 43200"/>
                <a:gd name="T1" fmla="*/ 0 h 23659"/>
                <a:gd name="T2" fmla="*/ 0 w 43200"/>
                <a:gd name="T3" fmla="*/ 0 h 23659"/>
                <a:gd name="T4" fmla="*/ 15 w 43200"/>
                <a:gd name="T5" fmla="*/ 0 h 23659"/>
                <a:gd name="T6" fmla="*/ 0 60000 65536"/>
                <a:gd name="T7" fmla="*/ 0 60000 65536"/>
                <a:gd name="T8" fmla="*/ 0 60000 65536"/>
                <a:gd name="T9" fmla="*/ 0 w 43200"/>
                <a:gd name="T10" fmla="*/ 0 h 23659"/>
                <a:gd name="T11" fmla="*/ 43200 w 43200"/>
                <a:gd name="T12" fmla="*/ 23659 h 236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3659" fill="none" extrusionOk="0">
                  <a:moveTo>
                    <a:pt x="43182" y="1178"/>
                  </a:moveTo>
                  <a:cubicBezTo>
                    <a:pt x="43194" y="1472"/>
                    <a:pt x="43200" y="1765"/>
                    <a:pt x="43200" y="2059"/>
                  </a:cubicBezTo>
                  <a:cubicBezTo>
                    <a:pt x="43200" y="13988"/>
                    <a:pt x="33529" y="23659"/>
                    <a:pt x="21600" y="23659"/>
                  </a:cubicBezTo>
                  <a:cubicBezTo>
                    <a:pt x="9670" y="23659"/>
                    <a:pt x="0" y="13988"/>
                    <a:pt x="0" y="2059"/>
                  </a:cubicBezTo>
                  <a:cubicBezTo>
                    <a:pt x="0" y="1371"/>
                    <a:pt x="32" y="684"/>
                    <a:pt x="98" y="0"/>
                  </a:cubicBezTo>
                </a:path>
                <a:path w="43200" h="23659" stroke="0" extrusionOk="0">
                  <a:moveTo>
                    <a:pt x="43182" y="1178"/>
                  </a:moveTo>
                  <a:cubicBezTo>
                    <a:pt x="43194" y="1472"/>
                    <a:pt x="43200" y="1765"/>
                    <a:pt x="43200" y="2059"/>
                  </a:cubicBezTo>
                  <a:cubicBezTo>
                    <a:pt x="43200" y="13988"/>
                    <a:pt x="33529" y="23659"/>
                    <a:pt x="21600" y="23659"/>
                  </a:cubicBezTo>
                  <a:cubicBezTo>
                    <a:pt x="9670" y="23659"/>
                    <a:pt x="0" y="13988"/>
                    <a:pt x="0" y="2059"/>
                  </a:cubicBezTo>
                  <a:cubicBezTo>
                    <a:pt x="0" y="1371"/>
                    <a:pt x="32" y="684"/>
                    <a:pt x="98" y="0"/>
                  </a:cubicBezTo>
                  <a:lnTo>
                    <a:pt x="21600" y="2059"/>
                  </a:lnTo>
                  <a:lnTo>
                    <a:pt x="43182" y="1178"/>
                  </a:lnTo>
                  <a:close/>
                </a:path>
              </a:pathLst>
            </a:custGeom>
            <a:noFill/>
            <a:ln w="9525">
              <a:solidFill>
                <a:srgbClr val="66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Arc 28"/>
            <p:cNvSpPr>
              <a:spLocks/>
            </p:cNvSpPr>
            <p:nvPr/>
          </p:nvSpPr>
          <p:spPr bwMode="auto">
            <a:xfrm>
              <a:off x="960" y="2832"/>
              <a:ext cx="1152" cy="192"/>
            </a:xfrm>
            <a:custGeom>
              <a:avLst/>
              <a:gdLst>
                <a:gd name="T0" fmla="*/ 0 w 43181"/>
                <a:gd name="T1" fmla="*/ 1 h 28442"/>
                <a:gd name="T2" fmla="*/ 30 w 43181"/>
                <a:gd name="T3" fmla="*/ 1 h 28442"/>
                <a:gd name="T4" fmla="*/ 15 w 43181"/>
                <a:gd name="T5" fmla="*/ 1 h 28442"/>
                <a:gd name="T6" fmla="*/ 0 60000 65536"/>
                <a:gd name="T7" fmla="*/ 0 60000 65536"/>
                <a:gd name="T8" fmla="*/ 0 60000 65536"/>
                <a:gd name="T9" fmla="*/ 0 w 43181"/>
                <a:gd name="T10" fmla="*/ 0 h 28442"/>
                <a:gd name="T11" fmla="*/ 43181 w 43181"/>
                <a:gd name="T12" fmla="*/ 28442 h 284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81" h="28442" fill="none" extrusionOk="0">
                  <a:moveTo>
                    <a:pt x="-1" y="20694"/>
                  </a:moveTo>
                  <a:cubicBezTo>
                    <a:pt x="485" y="9127"/>
                    <a:pt x="10003" y="0"/>
                    <a:pt x="21581" y="0"/>
                  </a:cubicBezTo>
                  <a:cubicBezTo>
                    <a:pt x="33510" y="0"/>
                    <a:pt x="43181" y="9670"/>
                    <a:pt x="43181" y="21600"/>
                  </a:cubicBezTo>
                  <a:cubicBezTo>
                    <a:pt x="43181" y="23925"/>
                    <a:pt x="42805" y="26236"/>
                    <a:pt x="42068" y="28441"/>
                  </a:cubicBezTo>
                </a:path>
                <a:path w="43181" h="28442" stroke="0" extrusionOk="0">
                  <a:moveTo>
                    <a:pt x="-1" y="20694"/>
                  </a:moveTo>
                  <a:cubicBezTo>
                    <a:pt x="485" y="9127"/>
                    <a:pt x="10003" y="0"/>
                    <a:pt x="21581" y="0"/>
                  </a:cubicBezTo>
                  <a:cubicBezTo>
                    <a:pt x="33510" y="0"/>
                    <a:pt x="43181" y="9670"/>
                    <a:pt x="43181" y="21600"/>
                  </a:cubicBezTo>
                  <a:cubicBezTo>
                    <a:pt x="43181" y="23925"/>
                    <a:pt x="42805" y="26236"/>
                    <a:pt x="42068" y="28441"/>
                  </a:cubicBezTo>
                  <a:lnTo>
                    <a:pt x="21581" y="21600"/>
                  </a:lnTo>
                  <a:lnTo>
                    <a:pt x="-1" y="20694"/>
                  </a:lnTo>
                  <a:close/>
                </a:path>
              </a:pathLst>
            </a:custGeom>
            <a:noFill/>
            <a:ln w="9525">
              <a:solidFill>
                <a:srgbClr val="66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2811169" y="3608184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srgbClr val="9D43B5"/>
                </a:solidFill>
                <a:latin typeface="Times New Roman" pitchFamily="18" charset="0"/>
              </a:rPr>
              <a:t>r</a:t>
            </a:r>
            <a:endParaRPr lang="ru-RU" sz="2400" dirty="0">
              <a:solidFill>
                <a:srgbClr val="9D43B5"/>
              </a:solidFill>
              <a:latin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234535" y="3925670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>
                <a:solidFill>
                  <a:srgbClr val="000000"/>
                </a:solidFill>
                <a:latin typeface="Times New Roman" pitchFamily="18" charset="0"/>
              </a:rPr>
              <a:t>М</a:t>
            </a:r>
            <a:endParaRPr lang="ru-RU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588768" y="1844824"/>
            <a:ext cx="3156377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  <a:spcBef>
                <a:spcPct val="20000"/>
              </a:spcBef>
            </a:pPr>
            <a:r>
              <a:rPr lang="ru-RU" sz="2400" dirty="0">
                <a:solidFill>
                  <a:srgbClr val="3694B6"/>
                </a:solidFill>
                <a:latin typeface="Times New Roman" pitchFamily="18" charset="0"/>
              </a:rPr>
              <a:t>Рассмотрим  1 </a:t>
            </a:r>
            <a:r>
              <a:rPr lang="ru-RU" sz="2400" dirty="0" smtClean="0">
                <a:solidFill>
                  <a:srgbClr val="3694B6"/>
                </a:solidFill>
                <a:latin typeface="Times New Roman" pitchFamily="18" charset="0"/>
              </a:rPr>
              <a:t>случай:</a:t>
            </a:r>
            <a:endParaRPr lang="ru-RU" sz="2400" dirty="0">
              <a:solidFill>
                <a:srgbClr val="3694B6"/>
              </a:solidFill>
              <a:latin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283968" y="235149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90000"/>
              </a:lnSpc>
              <a:spcBef>
                <a:spcPct val="20000"/>
              </a:spcBef>
            </a:pPr>
            <a:r>
              <a:rPr lang="en-US" sz="2400" dirty="0">
                <a:solidFill>
                  <a:srgbClr val="6600FF"/>
                </a:solidFill>
                <a:latin typeface="Times New Roman" pitchFamily="18" charset="0"/>
              </a:rPr>
              <a:t>d &lt; R</a:t>
            </a:r>
            <a:r>
              <a:rPr lang="ru-RU" sz="2400" dirty="0">
                <a:solidFill>
                  <a:srgbClr val="6600FF"/>
                </a:solidFill>
                <a:latin typeface="Times New Roman" pitchFamily="18" charset="0"/>
              </a:rPr>
              <a:t>, т.е. если расстояние от центра сферы до плоскости меньше радиуса сферы, то сечение сферы плоскостью есть окружность радиусом </a:t>
            </a:r>
            <a:r>
              <a:rPr lang="en-US" sz="2400" dirty="0">
                <a:solidFill>
                  <a:srgbClr val="6600FF"/>
                </a:solidFill>
                <a:latin typeface="Times New Roman" pitchFamily="18" charset="0"/>
              </a:rPr>
              <a:t> r</a:t>
            </a:r>
            <a:r>
              <a:rPr lang="ru-RU" sz="2400" dirty="0">
                <a:solidFill>
                  <a:srgbClr val="6600FF"/>
                </a:solidFill>
                <a:latin typeface="Times New Roman" pitchFamily="18" charset="0"/>
              </a:rPr>
              <a:t>.</a:t>
            </a:r>
            <a:endParaRPr lang="ru-RU" sz="2400" dirty="0">
              <a:solidFill>
                <a:srgbClr val="6600FF"/>
              </a:solidFill>
              <a:latin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788024" y="4304194"/>
            <a:ext cx="1883849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  <a:spcBef>
                <a:spcPct val="20000"/>
              </a:spcBef>
            </a:pPr>
            <a:r>
              <a:rPr lang="en-US" sz="2800" dirty="0">
                <a:solidFill>
                  <a:srgbClr val="CC6600"/>
                </a:solidFill>
                <a:latin typeface="Times New Roman" pitchFamily="18" charset="0"/>
              </a:rPr>
              <a:t>r =    R</a:t>
            </a:r>
            <a:r>
              <a:rPr lang="en-US" sz="2800" baseline="30000" dirty="0">
                <a:solidFill>
                  <a:srgbClr val="CC6600"/>
                </a:solidFill>
                <a:latin typeface="Times New Roman" pitchFamily="18" charset="0"/>
              </a:rPr>
              <a:t>2 </a:t>
            </a:r>
            <a:r>
              <a:rPr lang="en-US" sz="2800" dirty="0">
                <a:solidFill>
                  <a:srgbClr val="CC6600"/>
                </a:solidFill>
                <a:latin typeface="Times New Roman" pitchFamily="18" charset="0"/>
              </a:rPr>
              <a:t>- d</a:t>
            </a:r>
            <a:r>
              <a:rPr lang="en-US" sz="2800" baseline="30000" dirty="0">
                <a:solidFill>
                  <a:srgbClr val="CC6600"/>
                </a:solidFill>
                <a:latin typeface="Times New Roman" pitchFamily="18" charset="0"/>
              </a:rPr>
              <a:t>2</a:t>
            </a:r>
            <a:endParaRPr lang="ru-RU" sz="2800" baseline="30000" dirty="0">
              <a:solidFill>
                <a:srgbClr val="CC6600"/>
              </a:solidFill>
              <a:latin typeface="Times New Roman" pitchFamily="18" charset="0"/>
            </a:endParaRPr>
          </a:p>
        </p:txBody>
      </p:sp>
      <p:grpSp>
        <p:nvGrpSpPr>
          <p:cNvPr id="34" name="Group 35"/>
          <p:cNvGrpSpPr>
            <a:grpSpLocks/>
          </p:cNvGrpSpPr>
          <p:nvPr/>
        </p:nvGrpSpPr>
        <p:grpSpPr bwMode="auto">
          <a:xfrm>
            <a:off x="5397188" y="4276402"/>
            <a:ext cx="1295400" cy="457200"/>
            <a:chOff x="3360" y="2832"/>
            <a:chExt cx="864" cy="240"/>
          </a:xfrm>
        </p:grpSpPr>
        <p:sp>
          <p:nvSpPr>
            <p:cNvPr id="35" name="Line 32"/>
            <p:cNvSpPr>
              <a:spLocks noChangeShapeType="1"/>
            </p:cNvSpPr>
            <p:nvPr/>
          </p:nvSpPr>
          <p:spPr bwMode="auto">
            <a:xfrm>
              <a:off x="3360" y="2928"/>
              <a:ext cx="48" cy="144"/>
            </a:xfrm>
            <a:prstGeom prst="line">
              <a:avLst/>
            </a:prstGeom>
            <a:noFill/>
            <a:ln w="9525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6" name="Line 33"/>
            <p:cNvSpPr>
              <a:spLocks noChangeShapeType="1"/>
            </p:cNvSpPr>
            <p:nvPr/>
          </p:nvSpPr>
          <p:spPr bwMode="auto">
            <a:xfrm flipV="1">
              <a:off x="3408" y="2832"/>
              <a:ext cx="48" cy="240"/>
            </a:xfrm>
            <a:prstGeom prst="line">
              <a:avLst/>
            </a:prstGeom>
            <a:noFill/>
            <a:ln w="9525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7" name="Line 34"/>
            <p:cNvSpPr>
              <a:spLocks noChangeShapeType="1"/>
            </p:cNvSpPr>
            <p:nvPr/>
          </p:nvSpPr>
          <p:spPr bwMode="auto">
            <a:xfrm>
              <a:off x="3456" y="2832"/>
              <a:ext cx="768" cy="0"/>
            </a:xfrm>
            <a:prstGeom prst="line">
              <a:avLst/>
            </a:prstGeom>
            <a:noFill/>
            <a:ln w="9525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33" name="Прямоугольник 32"/>
          <p:cNvSpPr/>
          <p:nvPr/>
        </p:nvSpPr>
        <p:spPr>
          <a:xfrm>
            <a:off x="4067175" y="5229200"/>
            <a:ext cx="4572000" cy="7571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90000"/>
              </a:lnSpc>
              <a:spcBef>
                <a:spcPct val="20000"/>
              </a:spcBef>
            </a:pPr>
            <a:r>
              <a:rPr lang="ru-RU" sz="2400" kern="0" dirty="0">
                <a:solidFill>
                  <a:srgbClr val="4A673D"/>
                </a:solidFill>
                <a:latin typeface="Times New Roman"/>
              </a:rPr>
              <a:t>Сечение шара плоскостью есть круг.</a:t>
            </a:r>
            <a:r>
              <a:rPr lang="ru-RU" sz="2000" kern="0" dirty="0">
                <a:solidFill>
                  <a:srgbClr val="4A673D"/>
                </a:solidFill>
                <a:latin typeface="Times New Roman"/>
              </a:rPr>
              <a:t> </a:t>
            </a:r>
            <a:endParaRPr lang="en-US" sz="2000" kern="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04024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7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500"/>
                            </p:stCondLst>
                            <p:childTnLst>
                              <p:par>
                                <p:cTn id="14" presetID="23" presetClass="entr" presetSubtype="27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9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0"/>
                            </p:stCondLst>
                            <p:childTnLst>
                              <p:par>
                                <p:cTn id="24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029"/>
          <p:cNvGrpSpPr>
            <a:grpSpLocks/>
          </p:cNvGrpSpPr>
          <p:nvPr/>
        </p:nvGrpSpPr>
        <p:grpSpPr bwMode="auto">
          <a:xfrm>
            <a:off x="990600" y="4495800"/>
            <a:ext cx="3200400" cy="1397000"/>
            <a:chOff x="672" y="2832"/>
            <a:chExt cx="2016" cy="880"/>
          </a:xfrm>
        </p:grpSpPr>
        <p:sp>
          <p:nvSpPr>
            <p:cNvPr id="20" name="Line 1030"/>
            <p:cNvSpPr>
              <a:spLocks noChangeShapeType="1"/>
            </p:cNvSpPr>
            <p:nvPr/>
          </p:nvSpPr>
          <p:spPr bwMode="auto">
            <a:xfrm flipH="1">
              <a:off x="672" y="2832"/>
              <a:ext cx="240" cy="864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1" name="Line 1031"/>
            <p:cNvSpPr>
              <a:spLocks noChangeShapeType="1"/>
            </p:cNvSpPr>
            <p:nvPr/>
          </p:nvSpPr>
          <p:spPr bwMode="auto">
            <a:xfrm>
              <a:off x="672" y="3696"/>
              <a:ext cx="1824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2" name="Line 1032"/>
            <p:cNvSpPr>
              <a:spLocks noChangeShapeType="1"/>
            </p:cNvSpPr>
            <p:nvPr/>
          </p:nvSpPr>
          <p:spPr bwMode="auto">
            <a:xfrm flipV="1">
              <a:off x="2496" y="2832"/>
              <a:ext cx="192" cy="864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3" name="Line 1033"/>
            <p:cNvSpPr>
              <a:spLocks noChangeShapeType="1"/>
            </p:cNvSpPr>
            <p:nvPr/>
          </p:nvSpPr>
          <p:spPr bwMode="auto">
            <a:xfrm>
              <a:off x="912" y="2832"/>
              <a:ext cx="1776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4" name="Text Box 1034"/>
            <p:cNvSpPr txBox="1">
              <a:spLocks noChangeArrowheads="1"/>
            </p:cNvSpPr>
            <p:nvPr/>
          </p:nvSpPr>
          <p:spPr bwMode="auto">
            <a:xfrm>
              <a:off x="672" y="3456"/>
              <a:ext cx="206" cy="256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ru-RU" sz="2000">
                  <a:cs typeface="Times New Roman" pitchFamily="18" charset="0"/>
                </a:rPr>
                <a:t>α</a:t>
              </a:r>
            </a:p>
          </p:txBody>
        </p:sp>
      </p:grp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971600" y="381000"/>
            <a:ext cx="7715200" cy="1247800"/>
          </a:xfrm>
          <a:prstGeom prst="rect">
            <a:avLst/>
          </a:prstGeom>
          <a:solidFill>
            <a:srgbClr val="6666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algn="ctr" eaLnBrk="0" hangingPunct="0"/>
            <a:r>
              <a:rPr lang="ru-RU" sz="4400" dirty="0">
                <a:solidFill>
                  <a:prstClr val="white"/>
                </a:solidFill>
                <a:latin typeface="Times New Roman" pitchFamily="18" charset="0"/>
              </a:rPr>
              <a:t>Взаимное расположение сферы и плоскости</a:t>
            </a:r>
            <a:endParaRPr lang="ru-RU" sz="4400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grpSp>
        <p:nvGrpSpPr>
          <p:cNvPr id="13" name="Group 1035"/>
          <p:cNvGrpSpPr>
            <a:grpSpLocks/>
          </p:cNvGrpSpPr>
          <p:nvPr/>
        </p:nvGrpSpPr>
        <p:grpSpPr bwMode="auto">
          <a:xfrm>
            <a:off x="1447800" y="2971800"/>
            <a:ext cx="2043113" cy="1828800"/>
            <a:chOff x="908" y="1632"/>
            <a:chExt cx="1287" cy="1104"/>
          </a:xfrm>
        </p:grpSpPr>
        <p:sp>
          <p:nvSpPr>
            <p:cNvPr id="14" name="Oval 1036"/>
            <p:cNvSpPr>
              <a:spLocks noChangeArrowheads="1"/>
            </p:cNvSpPr>
            <p:nvPr/>
          </p:nvSpPr>
          <p:spPr bwMode="auto">
            <a:xfrm>
              <a:off x="912" y="1632"/>
              <a:ext cx="1248" cy="1104"/>
            </a:xfrm>
            <a:prstGeom prst="ellipse">
              <a:avLst/>
            </a:prstGeom>
            <a:solidFill>
              <a:srgbClr val="FEFD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15" name="Arc 1037"/>
            <p:cNvSpPr>
              <a:spLocks/>
            </p:cNvSpPr>
            <p:nvPr/>
          </p:nvSpPr>
          <p:spPr bwMode="auto">
            <a:xfrm>
              <a:off x="908" y="1968"/>
              <a:ext cx="1253" cy="228"/>
            </a:xfrm>
            <a:custGeom>
              <a:avLst/>
              <a:gdLst>
                <a:gd name="T0" fmla="*/ 2 w 43200"/>
                <a:gd name="T1" fmla="*/ 2 h 31047"/>
                <a:gd name="T2" fmla="*/ 36 w 43200"/>
                <a:gd name="T3" fmla="*/ 1 h 31047"/>
                <a:gd name="T4" fmla="*/ 18 w 43200"/>
                <a:gd name="T5" fmla="*/ 1 h 31047"/>
                <a:gd name="T6" fmla="*/ 0 60000 65536"/>
                <a:gd name="T7" fmla="*/ 0 60000 65536"/>
                <a:gd name="T8" fmla="*/ 0 60000 65536"/>
                <a:gd name="T9" fmla="*/ 0 w 43200"/>
                <a:gd name="T10" fmla="*/ 0 h 31047"/>
                <a:gd name="T11" fmla="*/ 43200 w 43200"/>
                <a:gd name="T12" fmla="*/ 31047 h 310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31047" fill="none" extrusionOk="0">
                  <a:moveTo>
                    <a:pt x="2175" y="31046"/>
                  </a:moveTo>
                  <a:cubicBezTo>
                    <a:pt x="743" y="28103"/>
                    <a:pt x="0" y="2487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2033"/>
                    <a:pt x="43186" y="22467"/>
                    <a:pt x="43160" y="22899"/>
                  </a:cubicBezTo>
                </a:path>
                <a:path w="43200" h="31047" stroke="0" extrusionOk="0">
                  <a:moveTo>
                    <a:pt x="2175" y="31046"/>
                  </a:moveTo>
                  <a:cubicBezTo>
                    <a:pt x="743" y="28103"/>
                    <a:pt x="0" y="2487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2033"/>
                    <a:pt x="43186" y="22467"/>
                    <a:pt x="43160" y="22899"/>
                  </a:cubicBezTo>
                  <a:lnTo>
                    <a:pt x="21600" y="21600"/>
                  </a:lnTo>
                  <a:lnTo>
                    <a:pt x="2175" y="31046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Arc 1038"/>
            <p:cNvSpPr>
              <a:spLocks/>
            </p:cNvSpPr>
            <p:nvPr/>
          </p:nvSpPr>
          <p:spPr bwMode="auto">
            <a:xfrm>
              <a:off x="912" y="2160"/>
              <a:ext cx="1248" cy="192"/>
            </a:xfrm>
            <a:custGeom>
              <a:avLst/>
              <a:gdLst>
                <a:gd name="T0" fmla="*/ 36 w 43200"/>
                <a:gd name="T1" fmla="*/ 0 h 23034"/>
                <a:gd name="T2" fmla="*/ 0 w 43200"/>
                <a:gd name="T3" fmla="*/ 0 h 23034"/>
                <a:gd name="T4" fmla="*/ 18 w 43200"/>
                <a:gd name="T5" fmla="*/ 0 h 23034"/>
                <a:gd name="T6" fmla="*/ 0 60000 65536"/>
                <a:gd name="T7" fmla="*/ 0 60000 65536"/>
                <a:gd name="T8" fmla="*/ 0 60000 65536"/>
                <a:gd name="T9" fmla="*/ 0 w 43200"/>
                <a:gd name="T10" fmla="*/ 0 h 23034"/>
                <a:gd name="T11" fmla="*/ 43200 w 43200"/>
                <a:gd name="T12" fmla="*/ 23034 h 230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3034" fill="none" extrusionOk="0">
                  <a:moveTo>
                    <a:pt x="43178" y="475"/>
                  </a:moveTo>
                  <a:cubicBezTo>
                    <a:pt x="43192" y="794"/>
                    <a:pt x="43200" y="1114"/>
                    <a:pt x="43200" y="1434"/>
                  </a:cubicBezTo>
                  <a:cubicBezTo>
                    <a:pt x="43200" y="13363"/>
                    <a:pt x="33529" y="23034"/>
                    <a:pt x="21600" y="23034"/>
                  </a:cubicBezTo>
                  <a:cubicBezTo>
                    <a:pt x="9670" y="23034"/>
                    <a:pt x="0" y="13363"/>
                    <a:pt x="0" y="1434"/>
                  </a:cubicBezTo>
                  <a:cubicBezTo>
                    <a:pt x="0" y="955"/>
                    <a:pt x="15" y="477"/>
                    <a:pt x="47" y="-1"/>
                  </a:cubicBezTo>
                </a:path>
                <a:path w="43200" h="23034" stroke="0" extrusionOk="0">
                  <a:moveTo>
                    <a:pt x="43178" y="475"/>
                  </a:moveTo>
                  <a:cubicBezTo>
                    <a:pt x="43192" y="794"/>
                    <a:pt x="43200" y="1114"/>
                    <a:pt x="43200" y="1434"/>
                  </a:cubicBezTo>
                  <a:cubicBezTo>
                    <a:pt x="43200" y="13363"/>
                    <a:pt x="33529" y="23034"/>
                    <a:pt x="21600" y="23034"/>
                  </a:cubicBezTo>
                  <a:cubicBezTo>
                    <a:pt x="9670" y="23034"/>
                    <a:pt x="0" y="13363"/>
                    <a:pt x="0" y="1434"/>
                  </a:cubicBezTo>
                  <a:cubicBezTo>
                    <a:pt x="0" y="955"/>
                    <a:pt x="15" y="477"/>
                    <a:pt x="47" y="-1"/>
                  </a:cubicBezTo>
                  <a:lnTo>
                    <a:pt x="21600" y="1434"/>
                  </a:lnTo>
                  <a:lnTo>
                    <a:pt x="43178" y="475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" name="Line 1039"/>
            <p:cNvSpPr>
              <a:spLocks noChangeShapeType="1"/>
            </p:cNvSpPr>
            <p:nvPr/>
          </p:nvSpPr>
          <p:spPr bwMode="auto">
            <a:xfrm flipV="1">
              <a:off x="1536" y="1728"/>
              <a:ext cx="38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8" name="Text Box 1040"/>
            <p:cNvSpPr txBox="1">
              <a:spLocks noChangeArrowheads="1"/>
            </p:cNvSpPr>
            <p:nvPr/>
          </p:nvSpPr>
          <p:spPr bwMode="auto">
            <a:xfrm>
              <a:off x="1488" y="2073"/>
              <a:ext cx="707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/>
                <a:t>C</a:t>
              </a:r>
              <a:r>
                <a:rPr lang="en-US" sz="1600"/>
                <a:t>(0</a:t>
              </a:r>
              <a:r>
                <a:rPr lang="ru-RU" sz="1600"/>
                <a:t>;0;</a:t>
              </a:r>
              <a:r>
                <a:rPr lang="en-US" sz="1600"/>
                <a:t>d)</a:t>
              </a:r>
              <a:endParaRPr lang="ru-RU" sz="1600"/>
            </a:p>
          </p:txBody>
        </p:sp>
      </p:grpSp>
      <p:grpSp>
        <p:nvGrpSpPr>
          <p:cNvPr id="3" name="Group 1043"/>
          <p:cNvGrpSpPr>
            <a:grpSpLocks/>
          </p:cNvGrpSpPr>
          <p:nvPr/>
        </p:nvGrpSpPr>
        <p:grpSpPr bwMode="auto">
          <a:xfrm>
            <a:off x="1828800" y="2057400"/>
            <a:ext cx="2209800" cy="3733800"/>
            <a:chOff x="1152" y="1248"/>
            <a:chExt cx="1392" cy="2352"/>
          </a:xfrm>
        </p:grpSpPr>
        <p:grpSp>
          <p:nvGrpSpPr>
            <p:cNvPr id="4" name="Group 1044"/>
            <p:cNvGrpSpPr>
              <a:grpSpLocks/>
            </p:cNvGrpSpPr>
            <p:nvPr/>
          </p:nvGrpSpPr>
          <p:grpSpPr bwMode="auto">
            <a:xfrm>
              <a:off x="1152" y="1248"/>
              <a:ext cx="1392" cy="2352"/>
              <a:chOff x="1152" y="1248"/>
              <a:chExt cx="1392" cy="2352"/>
            </a:xfrm>
          </p:grpSpPr>
          <p:grpSp>
            <p:nvGrpSpPr>
              <p:cNvPr id="6" name="Group 1045"/>
              <p:cNvGrpSpPr>
                <a:grpSpLocks/>
              </p:cNvGrpSpPr>
              <p:nvPr/>
            </p:nvGrpSpPr>
            <p:grpSpPr bwMode="auto">
              <a:xfrm>
                <a:off x="1152" y="1344"/>
                <a:ext cx="1392" cy="2112"/>
                <a:chOff x="1008" y="1680"/>
                <a:chExt cx="1392" cy="1776"/>
              </a:xfrm>
            </p:grpSpPr>
            <p:sp>
              <p:nvSpPr>
                <p:cNvPr id="10" name="Line 1046"/>
                <p:cNvSpPr>
                  <a:spLocks noChangeShapeType="1"/>
                </p:cNvSpPr>
                <p:nvPr/>
              </p:nvSpPr>
              <p:spPr bwMode="auto">
                <a:xfrm flipH="1">
                  <a:off x="1008" y="3072"/>
                  <a:ext cx="384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1" name="Line 1047"/>
                <p:cNvSpPr>
                  <a:spLocks noChangeShapeType="1"/>
                </p:cNvSpPr>
                <p:nvPr/>
              </p:nvSpPr>
              <p:spPr bwMode="auto">
                <a:xfrm>
                  <a:off x="1392" y="3072"/>
                  <a:ext cx="100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2" name="Line 1048"/>
                <p:cNvSpPr>
                  <a:spLocks noChangeShapeType="1"/>
                </p:cNvSpPr>
                <p:nvPr/>
              </p:nvSpPr>
              <p:spPr bwMode="auto">
                <a:xfrm flipV="1">
                  <a:off x="1392" y="1680"/>
                  <a:ext cx="0" cy="13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ru-RU"/>
                </a:p>
              </p:txBody>
            </p:sp>
          </p:grpSp>
          <p:sp>
            <p:nvSpPr>
              <p:cNvPr id="7" name="Text Box 1049"/>
              <p:cNvSpPr txBox="1">
                <a:spLocks noChangeArrowheads="1"/>
              </p:cNvSpPr>
              <p:nvPr/>
            </p:nvSpPr>
            <p:spPr bwMode="auto">
              <a:xfrm>
                <a:off x="1152" y="3312"/>
                <a:ext cx="19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ru-RU"/>
                  <a:t>х</a:t>
                </a:r>
              </a:p>
            </p:txBody>
          </p:sp>
          <p:sp>
            <p:nvSpPr>
              <p:cNvPr id="8" name="Text Box 1050"/>
              <p:cNvSpPr txBox="1">
                <a:spLocks noChangeArrowheads="1"/>
              </p:cNvSpPr>
              <p:nvPr/>
            </p:nvSpPr>
            <p:spPr bwMode="auto">
              <a:xfrm>
                <a:off x="2304" y="2928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ru-RU"/>
                  <a:t>у</a:t>
                </a:r>
              </a:p>
            </p:txBody>
          </p:sp>
          <p:sp>
            <p:nvSpPr>
              <p:cNvPr id="9" name="Text Box 1051"/>
              <p:cNvSpPr txBox="1">
                <a:spLocks noChangeArrowheads="1"/>
              </p:cNvSpPr>
              <p:nvPr/>
            </p:nvSpPr>
            <p:spPr bwMode="auto">
              <a:xfrm>
                <a:off x="1344" y="1248"/>
                <a:ext cx="14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/>
                  <a:t>z</a:t>
                </a:r>
                <a:endParaRPr lang="ru-RU"/>
              </a:p>
            </p:txBody>
          </p:sp>
        </p:grpSp>
        <p:sp>
          <p:nvSpPr>
            <p:cNvPr id="5" name="Text Box 1052"/>
            <p:cNvSpPr txBox="1">
              <a:spLocks noChangeArrowheads="1"/>
            </p:cNvSpPr>
            <p:nvPr/>
          </p:nvSpPr>
          <p:spPr bwMode="auto">
            <a:xfrm>
              <a:off x="1488" y="2976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/>
                <a:t>O</a:t>
              </a:r>
              <a:endParaRPr lang="ru-RU" sz="1800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4038600" y="1948190"/>
            <a:ext cx="36227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800" dirty="0">
                <a:solidFill>
                  <a:srgbClr val="3694B6"/>
                </a:solidFill>
                <a:latin typeface="Times New Roman" pitchFamily="18" charset="0"/>
              </a:rPr>
              <a:t>Рассмотрим  2 </a:t>
            </a:r>
            <a:r>
              <a:rPr lang="ru-RU" sz="2800" dirty="0" smtClean="0">
                <a:solidFill>
                  <a:srgbClr val="3694B6"/>
                </a:solidFill>
                <a:latin typeface="Times New Roman" pitchFamily="18" charset="0"/>
              </a:rPr>
              <a:t>случай:</a:t>
            </a:r>
            <a:endParaRPr lang="ru-RU" sz="2800" dirty="0">
              <a:solidFill>
                <a:srgbClr val="3694B6"/>
              </a:solidFill>
              <a:latin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528592" y="2647975"/>
            <a:ext cx="4158208" cy="312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400" dirty="0">
                <a:solidFill>
                  <a:srgbClr val="6600FF"/>
                </a:solidFill>
                <a:latin typeface="Times New Roman" pitchFamily="18" charset="0"/>
              </a:rPr>
              <a:t>d </a:t>
            </a:r>
            <a:r>
              <a:rPr lang="ru-RU" sz="2800" dirty="0">
                <a:solidFill>
                  <a:srgbClr val="6600FF"/>
                </a:solidFill>
                <a:latin typeface="Times New Roman" pitchFamily="18" charset="0"/>
              </a:rPr>
              <a:t>=</a:t>
            </a:r>
            <a:r>
              <a:rPr lang="en-US" sz="2800" dirty="0">
                <a:solidFill>
                  <a:srgbClr val="6600FF"/>
                </a:solidFill>
                <a:latin typeface="Times New Roman" pitchFamily="18" charset="0"/>
              </a:rPr>
              <a:t> R</a:t>
            </a:r>
            <a:r>
              <a:rPr lang="ru-RU" sz="2800" dirty="0">
                <a:solidFill>
                  <a:srgbClr val="6600FF"/>
                </a:solidFill>
                <a:latin typeface="Times New Roman" pitchFamily="18" charset="0"/>
              </a:rPr>
              <a:t>, т.е. если расстояние от центра сферы до плоскости равно радиусу сферы, то сфера и плоскость имеют одну общую точку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   </a:t>
            </a:r>
            <a:endParaRPr lang="ru-RU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408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7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9000"/>
                            </p:stCondLst>
                            <p:childTnLst>
                              <p:par>
                                <p:cTn id="19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181100" y="381000"/>
            <a:ext cx="7505700" cy="1247800"/>
          </a:xfrm>
          <a:prstGeom prst="rect">
            <a:avLst/>
          </a:prstGeom>
          <a:solidFill>
            <a:srgbClr val="6666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 algn="ctr" eaLnBrk="0" hangingPunct="0"/>
            <a:r>
              <a:rPr lang="ru-RU" sz="4400" dirty="0">
                <a:solidFill>
                  <a:prstClr val="white"/>
                </a:solidFill>
                <a:latin typeface="Times New Roman" pitchFamily="18" charset="0"/>
              </a:rPr>
              <a:t>Взаимное расположение сферы и плоскости</a:t>
            </a:r>
            <a:endParaRPr lang="ru-RU" sz="4400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990600" y="4495800"/>
            <a:ext cx="3200400" cy="1397000"/>
            <a:chOff x="672" y="2832"/>
            <a:chExt cx="2016" cy="880"/>
          </a:xfrm>
        </p:grpSpPr>
        <p:sp>
          <p:nvSpPr>
            <p:cNvPr id="4" name="Line 8"/>
            <p:cNvSpPr>
              <a:spLocks noChangeShapeType="1"/>
            </p:cNvSpPr>
            <p:nvPr/>
          </p:nvSpPr>
          <p:spPr bwMode="auto">
            <a:xfrm flipH="1">
              <a:off x="672" y="2832"/>
              <a:ext cx="240" cy="864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" name="Line 9"/>
            <p:cNvSpPr>
              <a:spLocks noChangeShapeType="1"/>
            </p:cNvSpPr>
            <p:nvPr/>
          </p:nvSpPr>
          <p:spPr bwMode="auto">
            <a:xfrm>
              <a:off x="672" y="3696"/>
              <a:ext cx="1824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" name="Line 10"/>
            <p:cNvSpPr>
              <a:spLocks noChangeShapeType="1"/>
            </p:cNvSpPr>
            <p:nvPr/>
          </p:nvSpPr>
          <p:spPr bwMode="auto">
            <a:xfrm flipV="1">
              <a:off x="2496" y="2832"/>
              <a:ext cx="192" cy="864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912" y="2832"/>
              <a:ext cx="1776" cy="0"/>
            </a:xfrm>
            <a:prstGeom prst="line">
              <a:avLst/>
            </a:prstGeom>
            <a:noFill/>
            <a:ln w="9525">
              <a:solidFill>
                <a:srgbClr val="33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8" name="Text Box 12"/>
            <p:cNvSpPr txBox="1">
              <a:spLocks noChangeArrowheads="1"/>
            </p:cNvSpPr>
            <p:nvPr/>
          </p:nvSpPr>
          <p:spPr bwMode="auto">
            <a:xfrm>
              <a:off x="672" y="3456"/>
              <a:ext cx="206" cy="256"/>
            </a:xfrm>
            <a:prstGeom prst="rect">
              <a:avLst/>
            </a:prstGeom>
            <a:noFill/>
            <a:ln w="9525">
              <a:solidFill>
                <a:srgbClr val="3399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ru-RU" sz="2000">
                  <a:cs typeface="Times New Roman" pitchFamily="18" charset="0"/>
                </a:rPr>
                <a:t>α</a:t>
              </a:r>
            </a:p>
          </p:txBody>
        </p:sp>
      </p:grpSp>
      <p:grpSp>
        <p:nvGrpSpPr>
          <p:cNvPr id="9" name="Group 21"/>
          <p:cNvGrpSpPr>
            <a:grpSpLocks/>
          </p:cNvGrpSpPr>
          <p:nvPr/>
        </p:nvGrpSpPr>
        <p:grpSpPr bwMode="auto">
          <a:xfrm>
            <a:off x="1828800" y="2057400"/>
            <a:ext cx="2209800" cy="3733800"/>
            <a:chOff x="1152" y="1248"/>
            <a:chExt cx="1392" cy="2352"/>
          </a:xfrm>
        </p:grpSpPr>
        <p:grpSp>
          <p:nvGrpSpPr>
            <p:cNvPr id="10" name="Group 22"/>
            <p:cNvGrpSpPr>
              <a:grpSpLocks/>
            </p:cNvGrpSpPr>
            <p:nvPr/>
          </p:nvGrpSpPr>
          <p:grpSpPr bwMode="auto">
            <a:xfrm>
              <a:off x="1152" y="1248"/>
              <a:ext cx="1392" cy="2352"/>
              <a:chOff x="1152" y="1248"/>
              <a:chExt cx="1392" cy="2352"/>
            </a:xfrm>
          </p:grpSpPr>
          <p:grpSp>
            <p:nvGrpSpPr>
              <p:cNvPr id="12" name="Group 23"/>
              <p:cNvGrpSpPr>
                <a:grpSpLocks/>
              </p:cNvGrpSpPr>
              <p:nvPr/>
            </p:nvGrpSpPr>
            <p:grpSpPr bwMode="auto">
              <a:xfrm>
                <a:off x="1152" y="1344"/>
                <a:ext cx="1392" cy="2112"/>
                <a:chOff x="1008" y="1680"/>
                <a:chExt cx="1392" cy="1776"/>
              </a:xfrm>
            </p:grpSpPr>
            <p:sp>
              <p:nvSpPr>
                <p:cNvPr id="16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1008" y="3072"/>
                  <a:ext cx="384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7" name="Line 25"/>
                <p:cNvSpPr>
                  <a:spLocks noChangeShapeType="1"/>
                </p:cNvSpPr>
                <p:nvPr/>
              </p:nvSpPr>
              <p:spPr bwMode="auto">
                <a:xfrm>
                  <a:off x="1392" y="3072"/>
                  <a:ext cx="100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8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1392" y="1680"/>
                  <a:ext cx="0" cy="13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ru-RU"/>
                </a:p>
              </p:txBody>
            </p:sp>
          </p:grpSp>
          <p:sp>
            <p:nvSpPr>
              <p:cNvPr id="13" name="Text Box 27"/>
              <p:cNvSpPr txBox="1">
                <a:spLocks noChangeArrowheads="1"/>
              </p:cNvSpPr>
              <p:nvPr/>
            </p:nvSpPr>
            <p:spPr bwMode="auto">
              <a:xfrm>
                <a:off x="1152" y="3312"/>
                <a:ext cx="19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ru-RU"/>
                  <a:t>х</a:t>
                </a:r>
              </a:p>
            </p:txBody>
          </p:sp>
          <p:sp>
            <p:nvSpPr>
              <p:cNvPr id="14" name="Text Box 28"/>
              <p:cNvSpPr txBox="1">
                <a:spLocks noChangeArrowheads="1"/>
              </p:cNvSpPr>
              <p:nvPr/>
            </p:nvSpPr>
            <p:spPr bwMode="auto">
              <a:xfrm>
                <a:off x="2304" y="2928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ru-RU"/>
                  <a:t>у</a:t>
                </a:r>
              </a:p>
            </p:txBody>
          </p:sp>
          <p:sp>
            <p:nvSpPr>
              <p:cNvPr id="15" name="Text Box 29"/>
              <p:cNvSpPr txBox="1">
                <a:spLocks noChangeArrowheads="1"/>
              </p:cNvSpPr>
              <p:nvPr/>
            </p:nvSpPr>
            <p:spPr bwMode="auto">
              <a:xfrm>
                <a:off x="1344" y="1248"/>
                <a:ext cx="14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/>
                  <a:t>z</a:t>
                </a:r>
                <a:endParaRPr lang="ru-RU"/>
              </a:p>
            </p:txBody>
          </p:sp>
        </p:grpSp>
        <p:sp>
          <p:nvSpPr>
            <p:cNvPr id="11" name="Text Box 30"/>
            <p:cNvSpPr txBox="1">
              <a:spLocks noChangeArrowheads="1"/>
            </p:cNvSpPr>
            <p:nvPr/>
          </p:nvSpPr>
          <p:spPr bwMode="auto">
            <a:xfrm>
              <a:off x="1488" y="2976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800"/>
                <a:t>O</a:t>
              </a:r>
              <a:endParaRPr lang="ru-RU" sz="1800"/>
            </a:p>
          </p:txBody>
        </p:sp>
      </p:grpSp>
      <p:grpSp>
        <p:nvGrpSpPr>
          <p:cNvPr id="19" name="Group 13"/>
          <p:cNvGrpSpPr>
            <a:grpSpLocks/>
          </p:cNvGrpSpPr>
          <p:nvPr/>
        </p:nvGrpSpPr>
        <p:grpSpPr bwMode="auto">
          <a:xfrm>
            <a:off x="1447800" y="2590800"/>
            <a:ext cx="2043113" cy="1828800"/>
            <a:chOff x="908" y="1632"/>
            <a:chExt cx="1287" cy="1104"/>
          </a:xfrm>
        </p:grpSpPr>
        <p:sp>
          <p:nvSpPr>
            <p:cNvPr id="20" name="Oval 14"/>
            <p:cNvSpPr>
              <a:spLocks noChangeArrowheads="1"/>
            </p:cNvSpPr>
            <p:nvPr/>
          </p:nvSpPr>
          <p:spPr bwMode="auto">
            <a:xfrm>
              <a:off x="912" y="1632"/>
              <a:ext cx="1248" cy="1104"/>
            </a:xfrm>
            <a:prstGeom prst="ellipse">
              <a:avLst/>
            </a:prstGeom>
            <a:solidFill>
              <a:srgbClr val="FEFD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21" name="Arc 15"/>
            <p:cNvSpPr>
              <a:spLocks/>
            </p:cNvSpPr>
            <p:nvPr/>
          </p:nvSpPr>
          <p:spPr bwMode="auto">
            <a:xfrm>
              <a:off x="908" y="1968"/>
              <a:ext cx="1253" cy="228"/>
            </a:xfrm>
            <a:custGeom>
              <a:avLst/>
              <a:gdLst>
                <a:gd name="T0" fmla="*/ 2 w 43200"/>
                <a:gd name="T1" fmla="*/ 2 h 31047"/>
                <a:gd name="T2" fmla="*/ 36 w 43200"/>
                <a:gd name="T3" fmla="*/ 1 h 31047"/>
                <a:gd name="T4" fmla="*/ 18 w 43200"/>
                <a:gd name="T5" fmla="*/ 1 h 31047"/>
                <a:gd name="T6" fmla="*/ 0 60000 65536"/>
                <a:gd name="T7" fmla="*/ 0 60000 65536"/>
                <a:gd name="T8" fmla="*/ 0 60000 65536"/>
                <a:gd name="T9" fmla="*/ 0 w 43200"/>
                <a:gd name="T10" fmla="*/ 0 h 31047"/>
                <a:gd name="T11" fmla="*/ 43200 w 43200"/>
                <a:gd name="T12" fmla="*/ 31047 h 310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31047" fill="none" extrusionOk="0">
                  <a:moveTo>
                    <a:pt x="2175" y="31046"/>
                  </a:moveTo>
                  <a:cubicBezTo>
                    <a:pt x="743" y="28103"/>
                    <a:pt x="0" y="2487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2033"/>
                    <a:pt x="43186" y="22467"/>
                    <a:pt x="43160" y="22899"/>
                  </a:cubicBezTo>
                </a:path>
                <a:path w="43200" h="31047" stroke="0" extrusionOk="0">
                  <a:moveTo>
                    <a:pt x="2175" y="31046"/>
                  </a:moveTo>
                  <a:cubicBezTo>
                    <a:pt x="743" y="28103"/>
                    <a:pt x="0" y="2487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2033"/>
                    <a:pt x="43186" y="22467"/>
                    <a:pt x="43160" y="22899"/>
                  </a:cubicBezTo>
                  <a:lnTo>
                    <a:pt x="21600" y="21600"/>
                  </a:lnTo>
                  <a:lnTo>
                    <a:pt x="2175" y="31046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" name="Arc 16"/>
            <p:cNvSpPr>
              <a:spLocks/>
            </p:cNvSpPr>
            <p:nvPr/>
          </p:nvSpPr>
          <p:spPr bwMode="auto">
            <a:xfrm>
              <a:off x="912" y="2160"/>
              <a:ext cx="1248" cy="192"/>
            </a:xfrm>
            <a:custGeom>
              <a:avLst/>
              <a:gdLst>
                <a:gd name="T0" fmla="*/ 36 w 43200"/>
                <a:gd name="T1" fmla="*/ 0 h 23034"/>
                <a:gd name="T2" fmla="*/ 0 w 43200"/>
                <a:gd name="T3" fmla="*/ 0 h 23034"/>
                <a:gd name="T4" fmla="*/ 18 w 43200"/>
                <a:gd name="T5" fmla="*/ 0 h 23034"/>
                <a:gd name="T6" fmla="*/ 0 60000 65536"/>
                <a:gd name="T7" fmla="*/ 0 60000 65536"/>
                <a:gd name="T8" fmla="*/ 0 60000 65536"/>
                <a:gd name="T9" fmla="*/ 0 w 43200"/>
                <a:gd name="T10" fmla="*/ 0 h 23034"/>
                <a:gd name="T11" fmla="*/ 43200 w 43200"/>
                <a:gd name="T12" fmla="*/ 23034 h 230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3034" fill="none" extrusionOk="0">
                  <a:moveTo>
                    <a:pt x="43178" y="475"/>
                  </a:moveTo>
                  <a:cubicBezTo>
                    <a:pt x="43192" y="794"/>
                    <a:pt x="43200" y="1114"/>
                    <a:pt x="43200" y="1434"/>
                  </a:cubicBezTo>
                  <a:cubicBezTo>
                    <a:pt x="43200" y="13363"/>
                    <a:pt x="33529" y="23034"/>
                    <a:pt x="21600" y="23034"/>
                  </a:cubicBezTo>
                  <a:cubicBezTo>
                    <a:pt x="9670" y="23034"/>
                    <a:pt x="0" y="13363"/>
                    <a:pt x="0" y="1434"/>
                  </a:cubicBezTo>
                  <a:cubicBezTo>
                    <a:pt x="0" y="955"/>
                    <a:pt x="15" y="477"/>
                    <a:pt x="47" y="-1"/>
                  </a:cubicBezTo>
                </a:path>
                <a:path w="43200" h="23034" stroke="0" extrusionOk="0">
                  <a:moveTo>
                    <a:pt x="43178" y="475"/>
                  </a:moveTo>
                  <a:cubicBezTo>
                    <a:pt x="43192" y="794"/>
                    <a:pt x="43200" y="1114"/>
                    <a:pt x="43200" y="1434"/>
                  </a:cubicBezTo>
                  <a:cubicBezTo>
                    <a:pt x="43200" y="13363"/>
                    <a:pt x="33529" y="23034"/>
                    <a:pt x="21600" y="23034"/>
                  </a:cubicBezTo>
                  <a:cubicBezTo>
                    <a:pt x="9670" y="23034"/>
                    <a:pt x="0" y="13363"/>
                    <a:pt x="0" y="1434"/>
                  </a:cubicBezTo>
                  <a:cubicBezTo>
                    <a:pt x="0" y="955"/>
                    <a:pt x="15" y="477"/>
                    <a:pt x="47" y="-1"/>
                  </a:cubicBezTo>
                  <a:lnTo>
                    <a:pt x="21600" y="1434"/>
                  </a:lnTo>
                  <a:lnTo>
                    <a:pt x="43178" y="475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Line 17"/>
            <p:cNvSpPr>
              <a:spLocks noChangeShapeType="1"/>
            </p:cNvSpPr>
            <p:nvPr/>
          </p:nvSpPr>
          <p:spPr bwMode="auto">
            <a:xfrm flipV="1">
              <a:off x="1536" y="1728"/>
              <a:ext cx="38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4" name="Text Box 18"/>
            <p:cNvSpPr txBox="1">
              <a:spLocks noChangeArrowheads="1"/>
            </p:cNvSpPr>
            <p:nvPr/>
          </p:nvSpPr>
          <p:spPr bwMode="auto">
            <a:xfrm>
              <a:off x="1488" y="2073"/>
              <a:ext cx="707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/>
                <a:t>C</a:t>
              </a:r>
              <a:r>
                <a:rPr lang="en-US" sz="1600"/>
                <a:t>(0</a:t>
              </a:r>
              <a:r>
                <a:rPr lang="ru-RU" sz="1600"/>
                <a:t>;0;</a:t>
              </a:r>
              <a:r>
                <a:rPr lang="en-US" sz="1600"/>
                <a:t>d)</a:t>
              </a:r>
              <a:endParaRPr lang="ru-RU" sz="1600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4354003" y="1844824"/>
            <a:ext cx="36483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800" dirty="0">
                <a:solidFill>
                  <a:srgbClr val="3694B6"/>
                </a:solidFill>
                <a:latin typeface="Times New Roman" pitchFamily="18" charset="0"/>
              </a:rPr>
              <a:t>Рассмотрим  3 </a:t>
            </a:r>
            <a:r>
              <a:rPr lang="ru-RU" sz="2800" dirty="0" smtClean="0">
                <a:solidFill>
                  <a:srgbClr val="3694B6"/>
                </a:solidFill>
                <a:latin typeface="Times New Roman" pitchFamily="18" charset="0"/>
              </a:rPr>
              <a:t>случай:</a:t>
            </a:r>
            <a:endParaRPr lang="ru-RU" sz="2800" dirty="0">
              <a:solidFill>
                <a:srgbClr val="3694B6"/>
              </a:solidFill>
              <a:latin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354003" y="2768031"/>
            <a:ext cx="45182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400" dirty="0">
                <a:solidFill>
                  <a:srgbClr val="6600FF"/>
                </a:solidFill>
                <a:latin typeface="Times New Roman" pitchFamily="18" charset="0"/>
              </a:rPr>
              <a:t>d &gt; R</a:t>
            </a:r>
            <a:r>
              <a:rPr lang="ru-RU" sz="2400" dirty="0">
                <a:solidFill>
                  <a:srgbClr val="6600FF"/>
                </a:solidFill>
                <a:latin typeface="Times New Roman" pitchFamily="18" charset="0"/>
              </a:rPr>
              <a:t>, т.е. если расстояние от центра сферы до плоскости  больше радиуса сферы, то сфера и плоскость не имеют общих точек.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    </a:t>
            </a:r>
            <a:endParaRPr lang="ru-RU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27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7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3568" y="188641"/>
            <a:ext cx="8003232" cy="1757634"/>
          </a:xfrm>
          <a:prstGeom prst="rect">
            <a:avLst/>
          </a:prstGeom>
          <a:solidFill>
            <a:srgbClr val="6666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2800" dirty="0">
                <a:solidFill>
                  <a:schemeClr val="bg1"/>
                </a:solidFill>
                <a:latin typeface="Times New Roman" pitchFamily="18" charset="0"/>
              </a:rPr>
              <a:t>Задача 2.</a:t>
            </a:r>
            <a:br>
              <a:rPr lang="ru-RU" sz="2800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ru-RU" sz="2800" dirty="0">
                <a:solidFill>
                  <a:schemeClr val="bg1"/>
                </a:solidFill>
                <a:latin typeface="Times New Roman" pitchFamily="18" charset="0"/>
              </a:rPr>
              <a:t>Шар радиусом 41 </a:t>
            </a:r>
            <a:r>
              <a:rPr lang="ru-RU" sz="2800" dirty="0" err="1">
                <a:solidFill>
                  <a:schemeClr val="bg1"/>
                </a:solidFill>
                <a:latin typeface="Times New Roman" pitchFamily="18" charset="0"/>
              </a:rPr>
              <a:t>дм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</a:rPr>
              <a:t> пересечен плоскостью, находящейся на расстоянии 9 </a:t>
            </a:r>
            <a:r>
              <a:rPr lang="ru-RU" sz="2800" dirty="0" err="1">
                <a:solidFill>
                  <a:schemeClr val="bg1"/>
                </a:solidFill>
                <a:latin typeface="Times New Roman" pitchFamily="18" charset="0"/>
              </a:rPr>
              <a:t>дм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</a:rPr>
              <a:t> от центра. Найти радиус сечения.</a:t>
            </a:r>
            <a:endParaRPr lang="ru-RU" sz="28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1371600" y="1828800"/>
            <a:ext cx="2124075" cy="2362200"/>
            <a:chOff x="864" y="1152"/>
            <a:chExt cx="1338" cy="1488"/>
          </a:xfrm>
        </p:grpSpPr>
        <p:sp>
          <p:nvSpPr>
            <p:cNvPr id="4" name="Oval 7"/>
            <p:cNvSpPr>
              <a:spLocks noChangeArrowheads="1"/>
            </p:cNvSpPr>
            <p:nvPr/>
          </p:nvSpPr>
          <p:spPr bwMode="auto">
            <a:xfrm>
              <a:off x="1536" y="1920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" name="Line 8"/>
            <p:cNvSpPr>
              <a:spLocks noChangeShapeType="1"/>
            </p:cNvSpPr>
            <p:nvPr/>
          </p:nvSpPr>
          <p:spPr bwMode="auto">
            <a:xfrm>
              <a:off x="1584" y="1968"/>
              <a:ext cx="384" cy="0"/>
            </a:xfrm>
            <a:prstGeom prst="line">
              <a:avLst/>
            </a:prstGeom>
            <a:noFill/>
            <a:ln w="19050">
              <a:solidFill>
                <a:srgbClr val="3399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6" name="Text Box 11"/>
            <p:cNvSpPr txBox="1">
              <a:spLocks noChangeArrowheads="1"/>
            </p:cNvSpPr>
            <p:nvPr/>
          </p:nvSpPr>
          <p:spPr bwMode="auto">
            <a:xfrm>
              <a:off x="1920" y="1226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ru-RU"/>
                <a:t>М</a:t>
              </a:r>
            </a:p>
          </p:txBody>
        </p:sp>
        <p:sp>
          <p:nvSpPr>
            <p:cNvPr id="7" name="Text Box 12"/>
            <p:cNvSpPr txBox="1">
              <a:spLocks noChangeArrowheads="1"/>
            </p:cNvSpPr>
            <p:nvPr/>
          </p:nvSpPr>
          <p:spPr bwMode="auto">
            <a:xfrm>
              <a:off x="1958" y="1850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ru-RU"/>
                <a:t>К</a:t>
              </a:r>
            </a:p>
          </p:txBody>
        </p:sp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864" y="1296"/>
              <a:ext cx="1296" cy="124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1968" y="1152"/>
              <a:ext cx="0" cy="148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1560" y="1480"/>
              <a:ext cx="432" cy="432"/>
            </a:xfrm>
            <a:prstGeom prst="line">
              <a:avLst/>
            </a:prstGeom>
            <a:noFill/>
            <a:ln w="19050">
              <a:solidFill>
                <a:srgbClr val="E82A5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1382" y="1946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ru-RU"/>
                <a:t>О</a:t>
              </a:r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 flipH="1" flipV="1">
              <a:off x="1872" y="187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 flipH="1">
              <a:off x="1872" y="187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1478" y="1514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R</a:t>
              </a:r>
              <a:endParaRPr lang="ru-RU"/>
            </a:p>
          </p:txBody>
        </p:sp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1632" y="1946"/>
              <a:ext cx="1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d</a:t>
              </a:r>
              <a:endParaRPr lang="ru-RU"/>
            </a:p>
          </p:txBody>
        </p:sp>
      </p:grpSp>
      <p:grpSp>
        <p:nvGrpSpPr>
          <p:cNvPr id="17" name="Group 28"/>
          <p:cNvGrpSpPr>
            <a:grpSpLocks/>
          </p:cNvGrpSpPr>
          <p:nvPr/>
        </p:nvGrpSpPr>
        <p:grpSpPr bwMode="auto">
          <a:xfrm>
            <a:off x="2921185" y="2353754"/>
            <a:ext cx="457200" cy="1447800"/>
            <a:chOff x="1872" y="1488"/>
            <a:chExt cx="192" cy="912"/>
          </a:xfrm>
        </p:grpSpPr>
        <p:sp>
          <p:nvSpPr>
            <p:cNvPr id="18" name="Arc 26"/>
            <p:cNvSpPr>
              <a:spLocks/>
            </p:cNvSpPr>
            <p:nvPr/>
          </p:nvSpPr>
          <p:spPr bwMode="auto">
            <a:xfrm>
              <a:off x="1920" y="1488"/>
              <a:ext cx="144" cy="912"/>
            </a:xfrm>
            <a:custGeom>
              <a:avLst/>
              <a:gdLst>
                <a:gd name="T0" fmla="*/ 0 w 26053"/>
                <a:gd name="T1" fmla="*/ 0 h 43200"/>
                <a:gd name="T2" fmla="*/ 0 w 26053"/>
                <a:gd name="T3" fmla="*/ 19 h 43200"/>
                <a:gd name="T4" fmla="*/ 0 w 26053"/>
                <a:gd name="T5" fmla="*/ 10 h 43200"/>
                <a:gd name="T6" fmla="*/ 0 60000 65536"/>
                <a:gd name="T7" fmla="*/ 0 60000 65536"/>
                <a:gd name="T8" fmla="*/ 0 60000 65536"/>
                <a:gd name="T9" fmla="*/ 0 w 26053"/>
                <a:gd name="T10" fmla="*/ 0 h 43200"/>
                <a:gd name="T11" fmla="*/ 26053 w 26053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053" h="43200" fill="none" extrusionOk="0">
                  <a:moveTo>
                    <a:pt x="4453" y="0"/>
                  </a:moveTo>
                  <a:cubicBezTo>
                    <a:pt x="16382" y="0"/>
                    <a:pt x="26053" y="9670"/>
                    <a:pt x="26053" y="21600"/>
                  </a:cubicBezTo>
                  <a:cubicBezTo>
                    <a:pt x="26053" y="33529"/>
                    <a:pt x="16382" y="43200"/>
                    <a:pt x="4453" y="43200"/>
                  </a:cubicBezTo>
                  <a:cubicBezTo>
                    <a:pt x="2956" y="43199"/>
                    <a:pt x="1464" y="43044"/>
                    <a:pt x="-1" y="42736"/>
                  </a:cubicBezTo>
                </a:path>
                <a:path w="26053" h="43200" stroke="0" extrusionOk="0">
                  <a:moveTo>
                    <a:pt x="4453" y="0"/>
                  </a:moveTo>
                  <a:cubicBezTo>
                    <a:pt x="16382" y="0"/>
                    <a:pt x="26053" y="9670"/>
                    <a:pt x="26053" y="21600"/>
                  </a:cubicBezTo>
                  <a:cubicBezTo>
                    <a:pt x="26053" y="33529"/>
                    <a:pt x="16382" y="43200"/>
                    <a:pt x="4453" y="43200"/>
                  </a:cubicBezTo>
                  <a:cubicBezTo>
                    <a:pt x="2956" y="43199"/>
                    <a:pt x="1464" y="43044"/>
                    <a:pt x="-1" y="42736"/>
                  </a:cubicBezTo>
                  <a:lnTo>
                    <a:pt x="4453" y="21600"/>
                  </a:lnTo>
                  <a:lnTo>
                    <a:pt x="4453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" name="Arc 27"/>
            <p:cNvSpPr>
              <a:spLocks/>
            </p:cNvSpPr>
            <p:nvPr/>
          </p:nvSpPr>
          <p:spPr bwMode="auto">
            <a:xfrm flipH="1">
              <a:off x="1872" y="1488"/>
              <a:ext cx="96" cy="912"/>
            </a:xfrm>
            <a:custGeom>
              <a:avLst/>
              <a:gdLst>
                <a:gd name="T0" fmla="*/ 0 w 26053"/>
                <a:gd name="T1" fmla="*/ 0 h 43200"/>
                <a:gd name="T2" fmla="*/ 0 w 26053"/>
                <a:gd name="T3" fmla="*/ 19 h 43200"/>
                <a:gd name="T4" fmla="*/ 0 w 26053"/>
                <a:gd name="T5" fmla="*/ 10 h 43200"/>
                <a:gd name="T6" fmla="*/ 0 60000 65536"/>
                <a:gd name="T7" fmla="*/ 0 60000 65536"/>
                <a:gd name="T8" fmla="*/ 0 60000 65536"/>
                <a:gd name="T9" fmla="*/ 0 w 26053"/>
                <a:gd name="T10" fmla="*/ 0 h 43200"/>
                <a:gd name="T11" fmla="*/ 26053 w 26053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053" h="43200" fill="none" extrusionOk="0">
                  <a:moveTo>
                    <a:pt x="4453" y="0"/>
                  </a:moveTo>
                  <a:cubicBezTo>
                    <a:pt x="16382" y="0"/>
                    <a:pt x="26053" y="9670"/>
                    <a:pt x="26053" y="21600"/>
                  </a:cubicBezTo>
                  <a:cubicBezTo>
                    <a:pt x="26053" y="33529"/>
                    <a:pt x="16382" y="43200"/>
                    <a:pt x="4453" y="43200"/>
                  </a:cubicBezTo>
                  <a:cubicBezTo>
                    <a:pt x="2956" y="43199"/>
                    <a:pt x="1464" y="43044"/>
                    <a:pt x="-1" y="42736"/>
                  </a:cubicBezTo>
                </a:path>
                <a:path w="26053" h="43200" stroke="0" extrusionOk="0">
                  <a:moveTo>
                    <a:pt x="4453" y="0"/>
                  </a:moveTo>
                  <a:cubicBezTo>
                    <a:pt x="16382" y="0"/>
                    <a:pt x="26053" y="9670"/>
                    <a:pt x="26053" y="21600"/>
                  </a:cubicBezTo>
                  <a:cubicBezTo>
                    <a:pt x="26053" y="33529"/>
                    <a:pt x="16382" y="43200"/>
                    <a:pt x="4453" y="43200"/>
                  </a:cubicBezTo>
                  <a:cubicBezTo>
                    <a:pt x="2956" y="43199"/>
                    <a:pt x="1464" y="43044"/>
                    <a:pt x="-1" y="42736"/>
                  </a:cubicBezTo>
                  <a:lnTo>
                    <a:pt x="4453" y="21600"/>
                  </a:lnTo>
                  <a:lnTo>
                    <a:pt x="4453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3779912" y="2227500"/>
            <a:ext cx="4572000" cy="172354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r>
              <a:rPr lang="ru-RU" sz="2000" b="1" u="sng" kern="0" dirty="0">
                <a:solidFill>
                  <a:srgbClr val="4917D5"/>
                </a:solidFill>
                <a:latin typeface="Times New Roman"/>
              </a:rPr>
              <a:t>Дано: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r>
              <a:rPr lang="ru-RU" sz="2000" kern="0" dirty="0">
                <a:solidFill>
                  <a:srgbClr val="4917D5"/>
                </a:solidFill>
                <a:latin typeface="Times New Roman"/>
              </a:rPr>
              <a:t>Шар с центром в </a:t>
            </a:r>
            <a:r>
              <a:rPr lang="ru-RU" sz="2000" kern="0" dirty="0" err="1">
                <a:solidFill>
                  <a:srgbClr val="4917D5"/>
                </a:solidFill>
                <a:latin typeface="Times New Roman"/>
              </a:rPr>
              <a:t>т.О</a:t>
            </a:r>
            <a:endParaRPr lang="ru-RU" sz="2000" kern="0" dirty="0">
              <a:solidFill>
                <a:srgbClr val="4917D5"/>
              </a:solidFill>
              <a:latin typeface="Times New Roman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r>
              <a:rPr lang="en-US" sz="2000" kern="0" dirty="0">
                <a:solidFill>
                  <a:srgbClr val="4917D5"/>
                </a:solidFill>
                <a:latin typeface="Times New Roman"/>
              </a:rPr>
              <a:t>R=41 </a:t>
            </a:r>
            <a:r>
              <a:rPr lang="ru-RU" sz="2000" kern="0" dirty="0" err="1">
                <a:solidFill>
                  <a:srgbClr val="4917D5"/>
                </a:solidFill>
                <a:latin typeface="Times New Roman"/>
              </a:rPr>
              <a:t>дм</a:t>
            </a:r>
            <a:endParaRPr lang="ru-RU" sz="2000" kern="0" dirty="0">
              <a:solidFill>
                <a:srgbClr val="4917D5"/>
              </a:solidFill>
              <a:latin typeface="Times New Roman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r>
              <a:rPr lang="ru-RU" sz="2000" kern="0" dirty="0">
                <a:solidFill>
                  <a:srgbClr val="4917D5"/>
                </a:solidFill>
                <a:latin typeface="Times New Roman"/>
                <a:cs typeface="Times New Roman" pitchFamily="18" charset="0"/>
              </a:rPr>
              <a:t>α</a:t>
            </a:r>
            <a:r>
              <a:rPr lang="ru-RU" sz="2000" kern="0" dirty="0">
                <a:solidFill>
                  <a:srgbClr val="4917D5"/>
                </a:solidFill>
                <a:latin typeface="Times New Roman"/>
              </a:rPr>
              <a:t> - секущая плоскость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r>
              <a:rPr lang="en-US" sz="2000" kern="0" dirty="0">
                <a:solidFill>
                  <a:srgbClr val="4917D5"/>
                </a:solidFill>
                <a:latin typeface="Times New Roman"/>
              </a:rPr>
              <a:t>d = 9 </a:t>
            </a:r>
            <a:r>
              <a:rPr lang="ru-RU" sz="2000" kern="0" dirty="0" err="1">
                <a:solidFill>
                  <a:srgbClr val="4917D5"/>
                </a:solidFill>
                <a:latin typeface="Times New Roman"/>
              </a:rPr>
              <a:t>дм</a:t>
            </a:r>
            <a:endParaRPr lang="ru-RU" sz="2000" kern="0" dirty="0">
              <a:solidFill>
                <a:srgbClr val="4917D5"/>
              </a:solidFill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677620" y="4038600"/>
            <a:ext cx="17887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r>
              <a:rPr lang="ru-RU" sz="2000" b="1" u="sng" dirty="0">
                <a:solidFill>
                  <a:srgbClr val="339966"/>
                </a:solidFill>
                <a:latin typeface="Times New Roman" pitchFamily="18" charset="0"/>
              </a:rPr>
              <a:t>Найти:</a:t>
            </a:r>
            <a:r>
              <a:rPr lang="ru-RU" sz="2000" dirty="0">
                <a:solidFill>
                  <a:srgbClr val="339966"/>
                </a:solidFill>
                <a:latin typeface="Times New Roman" pitchFamily="18" charset="0"/>
              </a:rPr>
              <a:t> </a:t>
            </a:r>
            <a:r>
              <a:rPr lang="en-US" sz="2000" dirty="0">
                <a:solidFill>
                  <a:srgbClr val="339966"/>
                </a:solidFill>
                <a:latin typeface="Times New Roman" pitchFamily="18" charset="0"/>
              </a:rPr>
              <a:t>r</a:t>
            </a:r>
            <a:r>
              <a:rPr lang="ru-RU" sz="2000" baseline="-25000" dirty="0">
                <a:solidFill>
                  <a:srgbClr val="339966"/>
                </a:solidFill>
                <a:latin typeface="Times New Roman" pitchFamily="18" charset="0"/>
              </a:rPr>
              <a:t>сеч</a:t>
            </a:r>
            <a:r>
              <a:rPr lang="en-US" sz="2000" dirty="0">
                <a:solidFill>
                  <a:srgbClr val="339966"/>
                </a:solidFill>
                <a:latin typeface="Times New Roman" pitchFamily="18" charset="0"/>
              </a:rPr>
              <a:t> = </a:t>
            </a:r>
            <a:r>
              <a:rPr lang="ru-RU" sz="2000" dirty="0">
                <a:solidFill>
                  <a:srgbClr val="339966"/>
                </a:solidFill>
                <a:latin typeface="Times New Roman" pitchFamily="18" charset="0"/>
              </a:rPr>
              <a:t>?</a:t>
            </a:r>
            <a:endParaRPr lang="ru-RU" sz="2000" dirty="0">
              <a:solidFill>
                <a:srgbClr val="339966"/>
              </a:solidFill>
              <a:latin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371600" y="4407932"/>
            <a:ext cx="6980312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r>
              <a:rPr lang="ru-RU" sz="2000" b="1" u="sng" dirty="0">
                <a:solidFill>
                  <a:srgbClr val="800080"/>
                </a:solidFill>
                <a:latin typeface="Times New Roman" pitchFamily="18" charset="0"/>
              </a:rPr>
              <a:t>Решение:</a:t>
            </a:r>
            <a:r>
              <a:rPr lang="ru-RU" sz="2000" u="sng" dirty="0">
                <a:solidFill>
                  <a:srgbClr val="800080"/>
                </a:solidFill>
                <a:latin typeface="Times New Roman" pitchFamily="18" charset="0"/>
              </a:rPr>
              <a:t>    </a:t>
            </a:r>
            <a:endParaRPr lang="en-US" sz="2000" u="sng" baseline="300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90000"/>
              </a:lnSpc>
              <a:spcBef>
                <a:spcPct val="20000"/>
              </a:spcBef>
            </a:pPr>
            <a:r>
              <a:rPr lang="ru-RU" sz="2000" dirty="0">
                <a:solidFill>
                  <a:srgbClr val="800080"/>
                </a:solidFill>
                <a:latin typeface="Times New Roman" pitchFamily="18" charset="0"/>
              </a:rPr>
              <a:t>    </a:t>
            </a:r>
            <a:r>
              <a:rPr lang="ru-RU" sz="2000" dirty="0">
                <a:solidFill>
                  <a:srgbClr val="CC0066"/>
                </a:solidFill>
                <a:latin typeface="Times New Roman" pitchFamily="18" charset="0"/>
              </a:rPr>
              <a:t>Рассмотрим </a:t>
            </a:r>
            <a:r>
              <a:rPr lang="ru-RU" sz="2000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ru-RU" sz="2000" dirty="0">
                <a:solidFill>
                  <a:srgbClr val="CC0066"/>
                </a:solidFill>
                <a:latin typeface="Times New Roman" pitchFamily="18" charset="0"/>
              </a:rPr>
              <a:t>ОМК – прямоугольный</a:t>
            </a:r>
          </a:p>
          <a:p>
            <a:pPr marL="342900" lvl="0" indent="-342900" algn="just">
              <a:lnSpc>
                <a:spcPct val="90000"/>
              </a:lnSpc>
              <a:spcBef>
                <a:spcPct val="20000"/>
              </a:spcBef>
            </a:pPr>
            <a:r>
              <a:rPr lang="ru-RU" sz="2000" dirty="0">
                <a:solidFill>
                  <a:srgbClr val="CC0066"/>
                </a:solidFill>
                <a:latin typeface="Times New Roman" pitchFamily="18" charset="0"/>
              </a:rPr>
              <a:t>   </a:t>
            </a:r>
            <a:r>
              <a:rPr lang="ru-RU" sz="2000" dirty="0" smtClean="0">
                <a:solidFill>
                  <a:srgbClr val="CC0066"/>
                </a:solidFill>
                <a:latin typeface="Times New Roman" pitchFamily="18" charset="0"/>
              </a:rPr>
              <a:t> ОМ </a:t>
            </a:r>
            <a:r>
              <a:rPr lang="ru-RU" sz="2000" dirty="0">
                <a:solidFill>
                  <a:srgbClr val="CC0066"/>
                </a:solidFill>
                <a:latin typeface="Times New Roman" pitchFamily="18" charset="0"/>
              </a:rPr>
              <a:t>= 41 </a:t>
            </a:r>
            <a:r>
              <a:rPr lang="ru-RU" sz="2000" dirty="0" err="1">
                <a:solidFill>
                  <a:srgbClr val="CC0066"/>
                </a:solidFill>
                <a:latin typeface="Times New Roman" pitchFamily="18" charset="0"/>
              </a:rPr>
              <a:t>дм</a:t>
            </a:r>
            <a:r>
              <a:rPr lang="ru-RU" sz="2000" dirty="0">
                <a:solidFill>
                  <a:srgbClr val="CC0066"/>
                </a:solidFill>
                <a:latin typeface="Times New Roman" pitchFamily="18" charset="0"/>
              </a:rPr>
              <a:t>;     ОК = 9 </a:t>
            </a:r>
            <a:r>
              <a:rPr lang="ru-RU" sz="2000" dirty="0" err="1">
                <a:solidFill>
                  <a:srgbClr val="CC0066"/>
                </a:solidFill>
                <a:latin typeface="Times New Roman" pitchFamily="18" charset="0"/>
              </a:rPr>
              <a:t>дм</a:t>
            </a:r>
            <a:r>
              <a:rPr lang="ru-RU" sz="2000" dirty="0">
                <a:solidFill>
                  <a:srgbClr val="CC0066"/>
                </a:solidFill>
                <a:latin typeface="Times New Roman" pitchFamily="18" charset="0"/>
              </a:rPr>
              <a:t>;    МК = </a:t>
            </a:r>
            <a:r>
              <a:rPr lang="en-US" sz="2000" dirty="0">
                <a:solidFill>
                  <a:srgbClr val="CC0066"/>
                </a:solidFill>
                <a:latin typeface="Times New Roman" pitchFamily="18" charset="0"/>
              </a:rPr>
              <a:t>r</a:t>
            </a:r>
            <a:r>
              <a:rPr lang="ru-RU" sz="2000" dirty="0">
                <a:solidFill>
                  <a:srgbClr val="CC0066"/>
                </a:solidFill>
                <a:latin typeface="Times New Roman" pitchFamily="18" charset="0"/>
              </a:rPr>
              <a:t>,   </a:t>
            </a:r>
            <a:r>
              <a:rPr lang="en-US" sz="2000" dirty="0">
                <a:solidFill>
                  <a:srgbClr val="CC0066"/>
                </a:solidFill>
                <a:latin typeface="Times New Roman" pitchFamily="18" charset="0"/>
              </a:rPr>
              <a:t>r = </a:t>
            </a:r>
            <a:r>
              <a:rPr lang="en-US" sz="2000" dirty="0" smtClean="0">
                <a:solidFill>
                  <a:srgbClr val="CC0066"/>
                </a:solidFill>
                <a:latin typeface="Times New Roman" pitchFamily="18" charset="0"/>
              </a:rPr>
              <a:t>R</a:t>
            </a:r>
            <a:r>
              <a:rPr lang="en-US" sz="2000" baseline="30000" dirty="0" smtClean="0">
                <a:solidFill>
                  <a:srgbClr val="CC0066"/>
                </a:solidFill>
                <a:latin typeface="Times New Roman" pitchFamily="18" charset="0"/>
              </a:rPr>
              <a:t>2 </a:t>
            </a:r>
            <a:r>
              <a:rPr lang="en-US" sz="2000" dirty="0">
                <a:solidFill>
                  <a:srgbClr val="CC0066"/>
                </a:solidFill>
                <a:latin typeface="Times New Roman" pitchFamily="18" charset="0"/>
              </a:rPr>
              <a:t>- d</a:t>
            </a:r>
            <a:r>
              <a:rPr lang="en-US" sz="2000" baseline="30000" dirty="0">
                <a:solidFill>
                  <a:srgbClr val="CC0066"/>
                </a:solidFill>
                <a:latin typeface="Times New Roman" pitchFamily="18" charset="0"/>
              </a:rPr>
              <a:t>2</a:t>
            </a:r>
            <a:endParaRPr lang="ru-RU" sz="2000" dirty="0">
              <a:solidFill>
                <a:srgbClr val="CC0066"/>
              </a:solidFill>
              <a:latin typeface="Times New Roman" pitchFamily="18" charset="0"/>
            </a:endParaRPr>
          </a:p>
          <a:p>
            <a:pPr marL="342900" lvl="0" indent="-342900" algn="just">
              <a:lnSpc>
                <a:spcPct val="90000"/>
              </a:lnSpc>
              <a:spcBef>
                <a:spcPct val="20000"/>
              </a:spcBef>
            </a:pPr>
            <a:r>
              <a:rPr lang="ru-RU" sz="2000" dirty="0">
                <a:solidFill>
                  <a:srgbClr val="CC0066"/>
                </a:solidFill>
                <a:latin typeface="Times New Roman" pitchFamily="18" charset="0"/>
              </a:rPr>
              <a:t>    по теореме Пифагора:   МК</a:t>
            </a:r>
            <a:r>
              <a:rPr lang="ru-RU" sz="2000" baseline="30000" dirty="0">
                <a:solidFill>
                  <a:srgbClr val="CC0066"/>
                </a:solidFill>
                <a:latin typeface="Times New Roman" pitchFamily="18" charset="0"/>
              </a:rPr>
              <a:t>2</a:t>
            </a:r>
            <a:r>
              <a:rPr lang="ru-RU" sz="2000" dirty="0">
                <a:solidFill>
                  <a:srgbClr val="CC0066"/>
                </a:solidFill>
                <a:latin typeface="Times New Roman" pitchFamily="18" charset="0"/>
              </a:rPr>
              <a:t> = </a:t>
            </a:r>
            <a:r>
              <a:rPr lang="en-US" sz="2000" dirty="0">
                <a:solidFill>
                  <a:srgbClr val="CC0066"/>
                </a:solidFill>
                <a:latin typeface="Times New Roman" pitchFamily="18" charset="0"/>
              </a:rPr>
              <a:t>r</a:t>
            </a:r>
            <a:r>
              <a:rPr lang="ru-RU" sz="2000" baseline="30000" dirty="0">
                <a:solidFill>
                  <a:srgbClr val="CC0066"/>
                </a:solidFill>
                <a:latin typeface="Times New Roman" pitchFamily="18" charset="0"/>
              </a:rPr>
              <a:t>2</a:t>
            </a:r>
            <a:r>
              <a:rPr lang="ru-RU" sz="2000" dirty="0">
                <a:solidFill>
                  <a:srgbClr val="CC0066"/>
                </a:solidFill>
                <a:latin typeface="Times New Roman" pitchFamily="18" charset="0"/>
              </a:rPr>
              <a:t> = 41</a:t>
            </a:r>
            <a:r>
              <a:rPr lang="ru-RU" sz="2000" baseline="30000" dirty="0">
                <a:solidFill>
                  <a:srgbClr val="CC0066"/>
                </a:solidFill>
                <a:latin typeface="Times New Roman" pitchFamily="18" charset="0"/>
              </a:rPr>
              <a:t>2</a:t>
            </a:r>
            <a:r>
              <a:rPr lang="en-US" sz="2000" dirty="0">
                <a:solidFill>
                  <a:srgbClr val="CC0066"/>
                </a:solidFill>
                <a:latin typeface="Times New Roman" pitchFamily="18" charset="0"/>
              </a:rPr>
              <a:t>-</a:t>
            </a:r>
            <a:r>
              <a:rPr lang="ru-RU" sz="2000" dirty="0">
                <a:solidFill>
                  <a:srgbClr val="CC0066"/>
                </a:solidFill>
                <a:latin typeface="Times New Roman" pitchFamily="18" charset="0"/>
              </a:rPr>
              <a:t> 9</a:t>
            </a:r>
            <a:r>
              <a:rPr lang="ru-RU" sz="2000" baseline="30000" dirty="0">
                <a:solidFill>
                  <a:srgbClr val="CC0066"/>
                </a:solidFill>
                <a:latin typeface="Times New Roman" pitchFamily="18" charset="0"/>
              </a:rPr>
              <a:t>2</a:t>
            </a:r>
            <a:r>
              <a:rPr lang="ru-RU" sz="2000" dirty="0">
                <a:solidFill>
                  <a:srgbClr val="CC0066"/>
                </a:solidFill>
                <a:latin typeface="Times New Roman" pitchFamily="18" charset="0"/>
              </a:rPr>
              <a:t> = 16</a:t>
            </a:r>
            <a:r>
              <a:rPr lang="en-US" sz="2000" dirty="0">
                <a:solidFill>
                  <a:srgbClr val="CC0066"/>
                </a:solidFill>
                <a:latin typeface="Times New Roman" pitchFamily="18" charset="0"/>
              </a:rPr>
              <a:t>81 - </a:t>
            </a:r>
            <a:r>
              <a:rPr lang="en-US" sz="2000" dirty="0" smtClean="0">
                <a:solidFill>
                  <a:srgbClr val="CC0066"/>
                </a:solidFill>
                <a:latin typeface="Times New Roman" pitchFamily="18" charset="0"/>
              </a:rPr>
              <a:t>81=1600</a:t>
            </a:r>
            <a:r>
              <a:rPr lang="ru-RU" sz="2000" dirty="0" smtClean="0">
                <a:solidFill>
                  <a:srgbClr val="CC0066"/>
                </a:solidFill>
                <a:latin typeface="Times New Roman" pitchFamily="18" charset="0"/>
              </a:rPr>
              <a:t>,</a:t>
            </a:r>
            <a:r>
              <a:rPr lang="en-US" sz="2000" dirty="0" smtClean="0">
                <a:solidFill>
                  <a:srgbClr val="CC0066"/>
                </a:solidFill>
                <a:latin typeface="Times New Roman" pitchFamily="18" charset="0"/>
              </a:rPr>
              <a:t> </a:t>
            </a:r>
            <a:r>
              <a:rPr lang="ru-RU" sz="2000" dirty="0" smtClean="0">
                <a:solidFill>
                  <a:srgbClr val="CC0066"/>
                </a:solidFill>
                <a:latin typeface="Times New Roman" pitchFamily="18" charset="0"/>
              </a:rPr>
              <a:t> отсюда  </a:t>
            </a:r>
            <a:r>
              <a:rPr lang="en-US" sz="2000" dirty="0">
                <a:solidFill>
                  <a:srgbClr val="CC0066"/>
                </a:solidFill>
                <a:latin typeface="Times New Roman" pitchFamily="18" charset="0"/>
              </a:rPr>
              <a:t>r</a:t>
            </a:r>
            <a:r>
              <a:rPr lang="ru-RU" sz="2000" baseline="-25000" dirty="0">
                <a:solidFill>
                  <a:srgbClr val="CC0066"/>
                </a:solidFill>
                <a:latin typeface="Times New Roman" pitchFamily="18" charset="0"/>
              </a:rPr>
              <a:t>сеч</a:t>
            </a:r>
            <a:r>
              <a:rPr lang="en-US" sz="2000" dirty="0">
                <a:solidFill>
                  <a:srgbClr val="CC0066"/>
                </a:solidFill>
                <a:latin typeface="Times New Roman" pitchFamily="18" charset="0"/>
              </a:rPr>
              <a:t> =  4</a:t>
            </a:r>
            <a:r>
              <a:rPr lang="ru-RU" sz="2000" dirty="0">
                <a:solidFill>
                  <a:srgbClr val="CC0066"/>
                </a:solidFill>
                <a:latin typeface="Times New Roman" pitchFamily="18" charset="0"/>
              </a:rPr>
              <a:t>0 </a:t>
            </a:r>
            <a:r>
              <a:rPr lang="ru-RU" sz="2000" dirty="0" err="1">
                <a:solidFill>
                  <a:srgbClr val="CC0066"/>
                </a:solidFill>
                <a:latin typeface="Times New Roman" pitchFamily="18" charset="0"/>
              </a:rPr>
              <a:t>дм</a:t>
            </a:r>
            <a:endParaRPr lang="ru-RU" sz="2000" dirty="0">
              <a:solidFill>
                <a:srgbClr val="CC0066"/>
              </a:solidFill>
              <a:latin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211960" y="6083087"/>
            <a:ext cx="2306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r>
              <a:rPr lang="ru-RU" sz="2000" b="1" dirty="0">
                <a:solidFill>
                  <a:srgbClr val="990033"/>
                </a:solidFill>
                <a:latin typeface="Times New Roman" pitchFamily="18" charset="0"/>
              </a:rPr>
              <a:t>Ответ:</a:t>
            </a:r>
            <a:r>
              <a:rPr lang="en-US" sz="2000" b="1" dirty="0">
                <a:solidFill>
                  <a:srgbClr val="990033"/>
                </a:solidFill>
                <a:latin typeface="Times New Roman" pitchFamily="18" charset="0"/>
              </a:rPr>
              <a:t>  </a:t>
            </a:r>
            <a:r>
              <a:rPr lang="en-US" sz="2000" dirty="0">
                <a:solidFill>
                  <a:srgbClr val="990033"/>
                </a:solidFill>
                <a:latin typeface="Times New Roman" pitchFamily="18" charset="0"/>
              </a:rPr>
              <a:t>r</a:t>
            </a:r>
            <a:r>
              <a:rPr lang="ru-RU" sz="2000" baseline="-25000" dirty="0">
                <a:solidFill>
                  <a:srgbClr val="990033"/>
                </a:solidFill>
                <a:latin typeface="Times New Roman" pitchFamily="18" charset="0"/>
              </a:rPr>
              <a:t>сеч</a:t>
            </a:r>
            <a:r>
              <a:rPr lang="en-US" sz="2000" dirty="0">
                <a:solidFill>
                  <a:srgbClr val="990033"/>
                </a:solidFill>
                <a:latin typeface="Times New Roman" pitchFamily="18" charset="0"/>
              </a:rPr>
              <a:t> = 4</a:t>
            </a:r>
            <a:r>
              <a:rPr lang="ru-RU" sz="2000" dirty="0">
                <a:solidFill>
                  <a:srgbClr val="990033"/>
                </a:solidFill>
                <a:latin typeface="Times New Roman" pitchFamily="18" charset="0"/>
              </a:rPr>
              <a:t>0 </a:t>
            </a:r>
            <a:r>
              <a:rPr lang="ru-RU" sz="2000" dirty="0" err="1">
                <a:solidFill>
                  <a:srgbClr val="990033"/>
                </a:solidFill>
                <a:latin typeface="Times New Roman" pitchFamily="18" charset="0"/>
              </a:rPr>
              <a:t>дм</a:t>
            </a:r>
            <a:endParaRPr lang="ru-RU" sz="2000" baseline="30000" dirty="0">
              <a:solidFill>
                <a:srgbClr val="990033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211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27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27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066800" y="381000"/>
            <a:ext cx="7620000" cy="1066800"/>
          </a:xfrm>
          <a:prstGeom prst="rect">
            <a:avLst/>
          </a:prstGeom>
          <a:solidFill>
            <a:srgbClr val="6666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4400" dirty="0">
                <a:solidFill>
                  <a:schemeClr val="bg1"/>
                </a:solidFill>
                <a:latin typeface="Times New Roman" pitchFamily="18" charset="0"/>
              </a:rPr>
              <a:t>Площадь </a:t>
            </a:r>
            <a:r>
              <a:rPr lang="ru-RU" sz="4400" dirty="0" smtClean="0">
                <a:solidFill>
                  <a:schemeClr val="bg1"/>
                </a:solidFill>
                <a:latin typeface="Times New Roman" pitchFamily="18" charset="0"/>
              </a:rPr>
              <a:t>сферы и шара</a:t>
            </a:r>
            <a:endParaRPr lang="ru-RU" sz="4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108215" y="1628800"/>
            <a:ext cx="45734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  <a:spcBef>
                <a:spcPct val="20000"/>
              </a:spcBef>
            </a:pPr>
            <a:r>
              <a:rPr lang="ru-RU" sz="2000" dirty="0">
                <a:solidFill>
                  <a:srgbClr val="9D43B5"/>
                </a:solidFill>
                <a:latin typeface="Times New Roman" pitchFamily="18" charset="0"/>
              </a:rPr>
              <a:t>Сферу нельзя развернуть на плоскость.</a:t>
            </a:r>
            <a:endParaRPr lang="ru-RU" sz="2000" dirty="0">
              <a:solidFill>
                <a:srgbClr val="9D43B5"/>
              </a:solidFill>
              <a:latin typeface="Times New Roman" pitchFamily="18" charset="0"/>
            </a:endParaRPr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990600" y="2590800"/>
            <a:ext cx="3429000" cy="2895600"/>
            <a:chOff x="624" y="1632"/>
            <a:chExt cx="2160" cy="1824"/>
          </a:xfrm>
        </p:grpSpPr>
        <p:sp>
          <p:nvSpPr>
            <p:cNvPr id="5" name="Line 25"/>
            <p:cNvSpPr>
              <a:spLocks noChangeShapeType="1"/>
            </p:cNvSpPr>
            <p:nvPr/>
          </p:nvSpPr>
          <p:spPr bwMode="auto">
            <a:xfrm flipV="1">
              <a:off x="2160" y="2976"/>
              <a:ext cx="624" cy="480"/>
            </a:xfrm>
            <a:prstGeom prst="line">
              <a:avLst/>
            </a:prstGeom>
            <a:noFill/>
            <a:ln w="9525">
              <a:solidFill>
                <a:srgbClr val="EC10A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grpSp>
          <p:nvGrpSpPr>
            <p:cNvPr id="6" name="Group 35"/>
            <p:cNvGrpSpPr>
              <a:grpSpLocks/>
            </p:cNvGrpSpPr>
            <p:nvPr/>
          </p:nvGrpSpPr>
          <p:grpSpPr bwMode="auto">
            <a:xfrm>
              <a:off x="624" y="1632"/>
              <a:ext cx="2160" cy="1824"/>
              <a:chOff x="624" y="1632"/>
              <a:chExt cx="2160" cy="1824"/>
            </a:xfrm>
          </p:grpSpPr>
          <p:sp>
            <p:nvSpPr>
              <p:cNvPr id="7" name="Line 29"/>
              <p:cNvSpPr>
                <a:spLocks noChangeShapeType="1"/>
              </p:cNvSpPr>
              <p:nvPr/>
            </p:nvSpPr>
            <p:spPr bwMode="auto">
              <a:xfrm flipV="1">
                <a:off x="1248" y="1632"/>
                <a:ext cx="0" cy="1344"/>
              </a:xfrm>
              <a:prstGeom prst="line">
                <a:avLst/>
              </a:prstGeom>
              <a:noFill/>
              <a:ln w="9525">
                <a:solidFill>
                  <a:srgbClr val="EC10A3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ru-RU"/>
              </a:p>
            </p:txBody>
          </p:sp>
          <p:grpSp>
            <p:nvGrpSpPr>
              <p:cNvPr id="8" name="Group 34"/>
              <p:cNvGrpSpPr>
                <a:grpSpLocks/>
              </p:cNvGrpSpPr>
              <p:nvPr/>
            </p:nvGrpSpPr>
            <p:grpSpPr bwMode="auto">
              <a:xfrm>
                <a:off x="624" y="1632"/>
                <a:ext cx="2160" cy="1824"/>
                <a:chOff x="624" y="1632"/>
                <a:chExt cx="2160" cy="1824"/>
              </a:xfrm>
            </p:grpSpPr>
            <p:sp>
              <p:nvSpPr>
                <p:cNvPr id="9" name="Rectangle 20"/>
                <p:cNvSpPr>
                  <a:spLocks noChangeArrowheads="1"/>
                </p:cNvSpPr>
                <p:nvPr/>
              </p:nvSpPr>
              <p:spPr bwMode="auto">
                <a:xfrm>
                  <a:off x="624" y="2112"/>
                  <a:ext cx="1536" cy="1344"/>
                </a:xfrm>
                <a:prstGeom prst="rect">
                  <a:avLst/>
                </a:prstGeom>
                <a:noFill/>
                <a:ln w="9525">
                  <a:solidFill>
                    <a:srgbClr val="EC10A3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" name="Line 23"/>
                <p:cNvSpPr>
                  <a:spLocks noChangeShapeType="1"/>
                </p:cNvSpPr>
                <p:nvPr/>
              </p:nvSpPr>
              <p:spPr bwMode="auto">
                <a:xfrm>
                  <a:off x="1248" y="2976"/>
                  <a:ext cx="1536" cy="0"/>
                </a:xfrm>
                <a:prstGeom prst="line">
                  <a:avLst/>
                </a:prstGeom>
                <a:noFill/>
                <a:ln w="9525">
                  <a:solidFill>
                    <a:srgbClr val="EC10A3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1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624" y="2976"/>
                  <a:ext cx="624" cy="480"/>
                </a:xfrm>
                <a:prstGeom prst="line">
                  <a:avLst/>
                </a:prstGeom>
                <a:noFill/>
                <a:ln w="9525">
                  <a:solidFill>
                    <a:srgbClr val="EC10A3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2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2160" y="1632"/>
                  <a:ext cx="624" cy="480"/>
                </a:xfrm>
                <a:prstGeom prst="line">
                  <a:avLst/>
                </a:prstGeom>
                <a:noFill/>
                <a:ln w="9525">
                  <a:solidFill>
                    <a:srgbClr val="EC10A3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3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624" y="1632"/>
                  <a:ext cx="624" cy="480"/>
                </a:xfrm>
                <a:prstGeom prst="line">
                  <a:avLst/>
                </a:prstGeom>
                <a:noFill/>
                <a:ln w="9525">
                  <a:solidFill>
                    <a:srgbClr val="EC10A3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4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2784" y="1632"/>
                  <a:ext cx="0" cy="1344"/>
                </a:xfrm>
                <a:prstGeom prst="line">
                  <a:avLst/>
                </a:prstGeom>
                <a:noFill/>
                <a:ln w="9525">
                  <a:solidFill>
                    <a:srgbClr val="EC10A3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5" name="Line 30"/>
                <p:cNvSpPr>
                  <a:spLocks noChangeShapeType="1"/>
                </p:cNvSpPr>
                <p:nvPr/>
              </p:nvSpPr>
              <p:spPr bwMode="auto">
                <a:xfrm>
                  <a:off x="1248" y="1632"/>
                  <a:ext cx="1536" cy="0"/>
                </a:xfrm>
                <a:prstGeom prst="line">
                  <a:avLst/>
                </a:prstGeom>
                <a:noFill/>
                <a:ln w="9525">
                  <a:solidFill>
                    <a:srgbClr val="EC10A3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6" name="Group 9"/>
          <p:cNvGrpSpPr>
            <a:grpSpLocks/>
          </p:cNvGrpSpPr>
          <p:nvPr/>
        </p:nvGrpSpPr>
        <p:grpSpPr bwMode="auto">
          <a:xfrm>
            <a:off x="1524000" y="2971800"/>
            <a:ext cx="2457450" cy="2185988"/>
            <a:chOff x="1152" y="2016"/>
            <a:chExt cx="1056" cy="960"/>
          </a:xfrm>
        </p:grpSpPr>
        <p:sp>
          <p:nvSpPr>
            <p:cNvPr id="17" name="Oval 5"/>
            <p:cNvSpPr>
              <a:spLocks noChangeArrowheads="1"/>
            </p:cNvSpPr>
            <p:nvPr/>
          </p:nvSpPr>
          <p:spPr bwMode="auto">
            <a:xfrm>
              <a:off x="1152" y="2016"/>
              <a:ext cx="1056" cy="960"/>
            </a:xfrm>
            <a:prstGeom prst="ellipse">
              <a:avLst/>
            </a:prstGeom>
            <a:noFill/>
            <a:ln w="9525">
              <a:solidFill>
                <a:srgbClr val="66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" name="Oval 6"/>
            <p:cNvSpPr>
              <a:spLocks noChangeArrowheads="1"/>
            </p:cNvSpPr>
            <p:nvPr/>
          </p:nvSpPr>
          <p:spPr bwMode="auto">
            <a:xfrm>
              <a:off x="1152" y="2400"/>
              <a:ext cx="1056" cy="240"/>
            </a:xfrm>
            <a:prstGeom prst="ellipse">
              <a:avLst/>
            </a:prstGeom>
            <a:noFill/>
            <a:ln w="9525">
              <a:solidFill>
                <a:srgbClr val="66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" name="Oval 7"/>
            <p:cNvSpPr>
              <a:spLocks noChangeArrowheads="1"/>
            </p:cNvSpPr>
            <p:nvPr/>
          </p:nvSpPr>
          <p:spPr bwMode="auto">
            <a:xfrm>
              <a:off x="1488" y="2016"/>
              <a:ext cx="336" cy="960"/>
            </a:xfrm>
            <a:prstGeom prst="ellipse">
              <a:avLst/>
            </a:prstGeom>
            <a:noFill/>
            <a:ln w="9525">
              <a:solidFill>
                <a:srgbClr val="66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4572000" y="2204864"/>
            <a:ext cx="42484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ct val="20000"/>
              </a:spcBef>
            </a:pPr>
            <a:r>
              <a:rPr lang="ru-RU" sz="2000" dirty="0">
                <a:solidFill>
                  <a:srgbClr val="6600FF"/>
                </a:solidFill>
                <a:latin typeface="Times New Roman" pitchFamily="18" charset="0"/>
              </a:rPr>
              <a:t>Опишем  около сферы </a:t>
            </a:r>
            <a:r>
              <a:rPr lang="ru-RU" dirty="0">
                <a:solidFill>
                  <a:srgbClr val="6600FF"/>
                </a:solidFill>
                <a:latin typeface="Times New Roman" pitchFamily="18" charset="0"/>
              </a:rPr>
              <a:t>многогран</a:t>
            </a:r>
            <a:r>
              <a:rPr lang="ru-RU" sz="2000" dirty="0">
                <a:solidFill>
                  <a:srgbClr val="6600FF"/>
                </a:solidFill>
                <a:latin typeface="Times New Roman" pitchFamily="18" charset="0"/>
              </a:rPr>
              <a:t>ник, так чтобы сфера касалась всех его граней.</a:t>
            </a:r>
            <a:endParaRPr lang="ru-RU" sz="2000" dirty="0">
              <a:solidFill>
                <a:srgbClr val="6600FF"/>
              </a:solidFill>
              <a:latin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572000" y="3107531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90000"/>
              </a:lnSpc>
              <a:spcBef>
                <a:spcPct val="20000"/>
              </a:spcBef>
            </a:pPr>
            <a:r>
              <a:rPr lang="ru-RU" sz="2000" dirty="0">
                <a:solidFill>
                  <a:srgbClr val="008000"/>
                </a:solidFill>
                <a:latin typeface="Times New Roman" pitchFamily="18" charset="0"/>
              </a:rPr>
              <a:t>За площадь сферы принимается предел последовательности площадей поверхностей описанных около сферы многогранников при стремлении к нулю наибольшего размера каждой грани </a:t>
            </a:r>
            <a:endParaRPr lang="ru-RU" sz="2000" dirty="0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426199" y="4668423"/>
            <a:ext cx="4572000" cy="9787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800" u="sng" kern="0" dirty="0">
                <a:solidFill>
                  <a:srgbClr val="FF6600"/>
                </a:solidFill>
                <a:latin typeface="Times New Roman"/>
              </a:rPr>
              <a:t>Площадь сферы </a:t>
            </a:r>
            <a:r>
              <a:rPr lang="ru-RU" sz="2800" kern="0" dirty="0">
                <a:solidFill>
                  <a:srgbClr val="FF6600"/>
                </a:solidFill>
                <a:latin typeface="Times New Roman"/>
              </a:rPr>
              <a:t>радиуса </a:t>
            </a:r>
            <a:r>
              <a:rPr lang="en-US" sz="2800" kern="0" dirty="0">
                <a:solidFill>
                  <a:srgbClr val="FF6600"/>
                </a:solidFill>
                <a:latin typeface="Times New Roman"/>
              </a:rPr>
              <a:t>R</a:t>
            </a:r>
            <a:r>
              <a:rPr lang="ru-RU" sz="2800" kern="0" dirty="0">
                <a:solidFill>
                  <a:srgbClr val="FF6600"/>
                </a:solidFill>
                <a:latin typeface="Times New Roman"/>
              </a:rPr>
              <a:t>:</a:t>
            </a:r>
            <a:r>
              <a:rPr lang="ru-RU" sz="2400" kern="0" dirty="0">
                <a:solidFill>
                  <a:srgbClr val="000000"/>
                </a:solidFill>
                <a:latin typeface="Times New Roman"/>
              </a:rPr>
              <a:t>          </a:t>
            </a:r>
            <a:r>
              <a:rPr lang="en-US" sz="3200" kern="0" dirty="0">
                <a:solidFill>
                  <a:srgbClr val="E01848"/>
                </a:solidFill>
                <a:latin typeface="Times New Roman"/>
              </a:rPr>
              <a:t>S</a:t>
            </a:r>
            <a:r>
              <a:rPr lang="ru-RU" sz="3200" kern="0" baseline="-25000" dirty="0" err="1">
                <a:solidFill>
                  <a:srgbClr val="E01848"/>
                </a:solidFill>
                <a:latin typeface="Times New Roman"/>
              </a:rPr>
              <a:t>сф</a:t>
            </a:r>
            <a:r>
              <a:rPr lang="en-US" sz="3200" kern="0" dirty="0">
                <a:solidFill>
                  <a:srgbClr val="E01848"/>
                </a:solidFill>
                <a:latin typeface="Times New Roman"/>
              </a:rPr>
              <a:t>=4</a:t>
            </a:r>
            <a:r>
              <a:rPr lang="ru-RU" sz="3600" kern="0" dirty="0">
                <a:solidFill>
                  <a:srgbClr val="E01848"/>
                </a:solidFill>
                <a:latin typeface="Times New Roman"/>
                <a:cs typeface="Times New Roman" pitchFamily="18" charset="0"/>
              </a:rPr>
              <a:t>π</a:t>
            </a:r>
            <a:r>
              <a:rPr lang="en-US" sz="3200" kern="0" dirty="0">
                <a:solidFill>
                  <a:srgbClr val="E01848"/>
                </a:solidFill>
                <a:latin typeface="Times New Roman"/>
              </a:rPr>
              <a:t>R</a:t>
            </a:r>
            <a:r>
              <a:rPr lang="en-US" sz="3200" kern="0" baseline="30000" dirty="0">
                <a:solidFill>
                  <a:srgbClr val="E01848"/>
                </a:solidFill>
                <a:latin typeface="Times New Roman"/>
              </a:rPr>
              <a:t>2</a:t>
            </a:r>
            <a:endParaRPr lang="ru-RU" sz="3200" kern="0" baseline="30000" dirty="0">
              <a:solidFill>
                <a:srgbClr val="E01848"/>
              </a:solidFill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78979" y="5866228"/>
            <a:ext cx="2404441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  <a:spcBef>
                <a:spcPct val="20000"/>
              </a:spcBef>
            </a:pPr>
            <a:r>
              <a:rPr lang="en-US" sz="3200" dirty="0">
                <a:solidFill>
                  <a:srgbClr val="E01848"/>
                </a:solidFill>
                <a:latin typeface="Times New Roman" pitchFamily="18" charset="0"/>
              </a:rPr>
              <a:t>S</a:t>
            </a:r>
            <a:r>
              <a:rPr lang="ru-RU" sz="3200" baseline="-25000" dirty="0">
                <a:solidFill>
                  <a:srgbClr val="E01848"/>
                </a:solidFill>
                <a:latin typeface="Times New Roman" pitchFamily="18" charset="0"/>
              </a:rPr>
              <a:t>шара</a:t>
            </a:r>
            <a:r>
              <a:rPr lang="en-US" sz="3200" dirty="0">
                <a:solidFill>
                  <a:srgbClr val="E01848"/>
                </a:solidFill>
                <a:latin typeface="Times New Roman" pitchFamily="18" charset="0"/>
              </a:rPr>
              <a:t>=4 S</a:t>
            </a:r>
            <a:r>
              <a:rPr lang="ru-RU" sz="3200" baseline="-25000" dirty="0">
                <a:solidFill>
                  <a:srgbClr val="E01848"/>
                </a:solidFill>
                <a:latin typeface="Times New Roman" pitchFamily="18" charset="0"/>
              </a:rPr>
              <a:t>круга</a:t>
            </a:r>
            <a:endParaRPr lang="ru-RU" sz="3200" baseline="-25000" dirty="0">
              <a:solidFill>
                <a:srgbClr val="E01848"/>
              </a:solidFill>
              <a:latin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275856" y="5733256"/>
            <a:ext cx="4572000" cy="10064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r>
              <a:rPr lang="ru-RU" sz="2000" dirty="0">
                <a:solidFill>
                  <a:srgbClr val="FF6600"/>
                </a:solidFill>
                <a:latin typeface="Times New Roman" pitchFamily="18" charset="0"/>
              </a:rPr>
              <a:t>т.е.: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200" u="sng" dirty="0" smtClean="0">
                <a:solidFill>
                  <a:srgbClr val="A50021"/>
                </a:solidFill>
                <a:latin typeface="Times New Roman" pitchFamily="18" charset="0"/>
              </a:rPr>
              <a:t>площадь </a:t>
            </a:r>
            <a:r>
              <a:rPr lang="ru-RU" sz="2200" u="sng" dirty="0">
                <a:solidFill>
                  <a:srgbClr val="A50021"/>
                </a:solidFill>
                <a:latin typeface="Times New Roman" pitchFamily="18" charset="0"/>
              </a:rPr>
              <a:t>поверхности шара </a:t>
            </a:r>
            <a:r>
              <a:rPr lang="ru-RU" sz="2200" dirty="0">
                <a:solidFill>
                  <a:srgbClr val="A50021"/>
                </a:solidFill>
                <a:latin typeface="Times New Roman" pitchFamily="18" charset="0"/>
              </a:rPr>
              <a:t>равна учетверенной площади большего круга</a:t>
            </a:r>
            <a:endParaRPr lang="ru-RU" sz="3200" baseline="30000" dirty="0">
              <a:solidFill>
                <a:srgbClr val="E01848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74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5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11560" y="381000"/>
            <a:ext cx="8075240" cy="1607840"/>
          </a:xfrm>
          <a:prstGeom prst="rect">
            <a:avLst/>
          </a:prstGeom>
          <a:solidFill>
            <a:srgbClr val="6666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3200" dirty="0">
                <a:solidFill>
                  <a:schemeClr val="bg1"/>
                </a:solidFill>
                <a:latin typeface="Times New Roman" pitchFamily="18" charset="0"/>
              </a:rPr>
              <a:t>Задача 3.</a:t>
            </a:r>
            <a:br>
              <a:rPr lang="ru-RU" sz="3200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ru-RU" sz="3200" dirty="0">
                <a:solidFill>
                  <a:schemeClr val="bg1"/>
                </a:solidFill>
                <a:latin typeface="Times New Roman" pitchFamily="18" charset="0"/>
              </a:rPr>
              <a:t>Найти площадь поверхности сферы, </a:t>
            </a:r>
            <a:br>
              <a:rPr lang="ru-RU" sz="3200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ru-RU" sz="3200" dirty="0">
                <a:solidFill>
                  <a:schemeClr val="bg1"/>
                </a:solidFill>
                <a:latin typeface="Times New Roman" pitchFamily="18" charset="0"/>
              </a:rPr>
              <a:t>радиус которой 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</a:rPr>
              <a:t>равен </a:t>
            </a:r>
            <a:r>
              <a:rPr lang="ru-RU" sz="3200" dirty="0">
                <a:solidFill>
                  <a:schemeClr val="bg1"/>
                </a:solidFill>
                <a:latin typeface="Times New Roman" pitchFamily="18" charset="0"/>
              </a:rPr>
              <a:t>6 см</a:t>
            </a:r>
            <a:r>
              <a:rPr lang="ru-RU" sz="4400" dirty="0">
                <a:solidFill>
                  <a:schemeClr val="bg1"/>
                </a:solidFill>
                <a:latin typeface="Times New Roman" pitchFamily="18" charset="0"/>
              </a:rPr>
              <a:t>.</a:t>
            </a:r>
            <a:endParaRPr lang="ru-RU" sz="4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31640" y="2204864"/>
            <a:ext cx="194421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800" b="1" u="sng" kern="0" dirty="0">
                <a:solidFill>
                  <a:srgbClr val="9933FF"/>
                </a:solidFill>
                <a:latin typeface="Times New Roman"/>
              </a:rPr>
              <a:t>Дано: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800" kern="0" dirty="0">
                <a:solidFill>
                  <a:srgbClr val="9933FF"/>
                </a:solidFill>
                <a:latin typeface="Times New Roman"/>
              </a:rPr>
              <a:t>  сфера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800" kern="0" dirty="0">
                <a:solidFill>
                  <a:srgbClr val="9933FF"/>
                </a:solidFill>
                <a:latin typeface="Times New Roman"/>
              </a:rPr>
              <a:t>  </a:t>
            </a:r>
            <a:r>
              <a:rPr lang="en-US" sz="2800" kern="0" dirty="0">
                <a:solidFill>
                  <a:srgbClr val="9933FF"/>
                </a:solidFill>
                <a:latin typeface="Times New Roman"/>
              </a:rPr>
              <a:t>R</a:t>
            </a:r>
            <a:r>
              <a:rPr lang="ru-RU" sz="2800" kern="0" dirty="0">
                <a:solidFill>
                  <a:srgbClr val="9933FF"/>
                </a:solidFill>
                <a:latin typeface="Times New Roman"/>
              </a:rPr>
              <a:t> </a:t>
            </a:r>
            <a:r>
              <a:rPr lang="en-US" sz="2800" kern="0" dirty="0">
                <a:solidFill>
                  <a:srgbClr val="9933FF"/>
                </a:solidFill>
                <a:latin typeface="Times New Roman"/>
              </a:rPr>
              <a:t>=</a:t>
            </a:r>
            <a:r>
              <a:rPr lang="ru-RU" sz="2800" kern="0" dirty="0">
                <a:solidFill>
                  <a:srgbClr val="9933FF"/>
                </a:solidFill>
                <a:latin typeface="Times New Roman"/>
              </a:rPr>
              <a:t> 6 см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800" b="1" u="sng" kern="0" dirty="0">
                <a:solidFill>
                  <a:srgbClr val="339966"/>
                </a:solidFill>
                <a:latin typeface="Times New Roman"/>
              </a:rPr>
              <a:t>Найти: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800" kern="0" dirty="0">
                <a:solidFill>
                  <a:srgbClr val="339966"/>
                </a:solidFill>
                <a:latin typeface="Times New Roman"/>
              </a:rPr>
              <a:t>  </a:t>
            </a:r>
            <a:r>
              <a:rPr lang="en-US" sz="2800" kern="0" dirty="0">
                <a:solidFill>
                  <a:srgbClr val="339966"/>
                </a:solidFill>
                <a:latin typeface="Times New Roman"/>
              </a:rPr>
              <a:t>S</a:t>
            </a:r>
            <a:r>
              <a:rPr lang="ru-RU" sz="2800" kern="0" baseline="-25000" dirty="0" err="1">
                <a:solidFill>
                  <a:srgbClr val="339966"/>
                </a:solidFill>
                <a:latin typeface="Times New Roman"/>
              </a:rPr>
              <a:t>сф</a:t>
            </a:r>
            <a:r>
              <a:rPr lang="ru-RU" sz="2800" kern="0" dirty="0">
                <a:solidFill>
                  <a:srgbClr val="339966"/>
                </a:solidFill>
                <a:latin typeface="Times New Roman"/>
              </a:rPr>
              <a:t> = ?</a:t>
            </a:r>
          </a:p>
          <a:p>
            <a:pPr marL="342900" lvl="0" indent="-342900">
              <a:spcBef>
                <a:spcPct val="20000"/>
              </a:spcBef>
            </a:pPr>
            <a:endParaRPr lang="ru-RU" sz="2800" kern="0" dirty="0">
              <a:solidFill>
                <a:srgbClr val="339966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95936" y="2229768"/>
            <a:ext cx="4572000" cy="29361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lvl="0" indent="-533400">
              <a:spcBef>
                <a:spcPct val="20000"/>
              </a:spcBef>
            </a:pPr>
            <a:r>
              <a:rPr lang="ru-RU" sz="2800" b="1" u="sng" kern="0" dirty="0">
                <a:solidFill>
                  <a:srgbClr val="9D43B5"/>
                </a:solidFill>
                <a:latin typeface="Times New Roman"/>
              </a:rPr>
              <a:t>Решение:</a:t>
            </a:r>
          </a:p>
          <a:p>
            <a:pPr marL="533400" lvl="0" indent="-533400">
              <a:spcBef>
                <a:spcPct val="20000"/>
              </a:spcBef>
              <a:buFontTx/>
              <a:buAutoNum type="arabicPeriod"/>
            </a:pPr>
            <a:r>
              <a:rPr lang="en-US" sz="2800" kern="0" dirty="0">
                <a:solidFill>
                  <a:srgbClr val="9D43B5"/>
                </a:solidFill>
                <a:latin typeface="Times New Roman"/>
              </a:rPr>
              <a:t>S</a:t>
            </a:r>
            <a:r>
              <a:rPr lang="ru-RU" sz="2800" kern="0" baseline="-25000" dirty="0" err="1">
                <a:solidFill>
                  <a:srgbClr val="9D43B5"/>
                </a:solidFill>
                <a:latin typeface="Times New Roman"/>
              </a:rPr>
              <a:t>сф</a:t>
            </a:r>
            <a:r>
              <a:rPr lang="ru-RU" sz="2800" kern="0" dirty="0">
                <a:solidFill>
                  <a:srgbClr val="9D43B5"/>
                </a:solidFill>
                <a:latin typeface="Times New Roman"/>
              </a:rPr>
              <a:t> = 4</a:t>
            </a:r>
            <a:r>
              <a:rPr lang="ru-RU" sz="2800" kern="0" dirty="0">
                <a:solidFill>
                  <a:srgbClr val="9D43B5"/>
                </a:solidFill>
                <a:latin typeface="Times New Roman"/>
                <a:cs typeface="Times New Roman" pitchFamily="18" charset="0"/>
              </a:rPr>
              <a:t>π</a:t>
            </a:r>
            <a:r>
              <a:rPr lang="en-US" sz="2800" kern="0" dirty="0">
                <a:solidFill>
                  <a:srgbClr val="9D43B5"/>
                </a:solidFill>
                <a:latin typeface="Times New Roman"/>
                <a:cs typeface="Times New Roman" pitchFamily="18" charset="0"/>
              </a:rPr>
              <a:t>R</a:t>
            </a:r>
            <a:r>
              <a:rPr lang="en-US" sz="2800" kern="0" baseline="30000" dirty="0">
                <a:solidFill>
                  <a:srgbClr val="9D43B5"/>
                </a:solidFill>
                <a:latin typeface="Times New Roman"/>
                <a:cs typeface="Times New Roman" pitchFamily="18" charset="0"/>
              </a:rPr>
              <a:t>2</a:t>
            </a:r>
          </a:p>
          <a:p>
            <a:pPr marL="533400" lvl="0" indent="-533400">
              <a:spcBef>
                <a:spcPct val="20000"/>
              </a:spcBef>
              <a:buFontTx/>
              <a:buAutoNum type="arabicPeriod"/>
            </a:pPr>
            <a:r>
              <a:rPr lang="en-US" sz="2800" kern="0" dirty="0">
                <a:solidFill>
                  <a:srgbClr val="9D43B5"/>
                </a:solidFill>
                <a:latin typeface="Times New Roman"/>
              </a:rPr>
              <a:t>S</a:t>
            </a:r>
            <a:r>
              <a:rPr lang="ru-RU" sz="2800" kern="0" baseline="-25000" dirty="0" err="1">
                <a:solidFill>
                  <a:srgbClr val="9D43B5"/>
                </a:solidFill>
                <a:latin typeface="Times New Roman"/>
              </a:rPr>
              <a:t>сф</a:t>
            </a:r>
            <a:r>
              <a:rPr lang="ru-RU" sz="2800" kern="0" dirty="0">
                <a:solidFill>
                  <a:srgbClr val="9D43B5"/>
                </a:solidFill>
                <a:latin typeface="Times New Roman"/>
              </a:rPr>
              <a:t> = 4</a:t>
            </a:r>
            <a:r>
              <a:rPr lang="ru-RU" sz="2800" kern="0" dirty="0">
                <a:solidFill>
                  <a:srgbClr val="9D43B5"/>
                </a:solidFill>
                <a:latin typeface="Times New Roman"/>
                <a:cs typeface="Times New Roman" pitchFamily="18" charset="0"/>
              </a:rPr>
              <a:t>π</a:t>
            </a:r>
            <a:r>
              <a:rPr lang="en-US" sz="2800" kern="0" dirty="0">
                <a:solidFill>
                  <a:srgbClr val="9D43B5"/>
                </a:solidFill>
                <a:latin typeface="Times New Roman"/>
                <a:cs typeface="Times New Roman" pitchFamily="18" charset="0"/>
              </a:rPr>
              <a:t> 6</a:t>
            </a:r>
            <a:r>
              <a:rPr lang="en-US" sz="2800" kern="0" baseline="30000" dirty="0">
                <a:solidFill>
                  <a:srgbClr val="9D43B5"/>
                </a:solidFill>
                <a:latin typeface="Times New Roman"/>
                <a:cs typeface="Times New Roman" pitchFamily="18" charset="0"/>
              </a:rPr>
              <a:t>2 </a:t>
            </a:r>
            <a:r>
              <a:rPr lang="en-US" sz="2800" kern="0" dirty="0">
                <a:solidFill>
                  <a:srgbClr val="9D43B5"/>
                </a:solidFill>
                <a:latin typeface="Times New Roman"/>
                <a:cs typeface="Times New Roman" pitchFamily="18" charset="0"/>
              </a:rPr>
              <a:t>= 144</a:t>
            </a:r>
            <a:r>
              <a:rPr lang="ru-RU" sz="2800" kern="0" dirty="0">
                <a:solidFill>
                  <a:srgbClr val="9D43B5"/>
                </a:solidFill>
                <a:latin typeface="Times New Roman"/>
                <a:cs typeface="Times New Roman" pitchFamily="18" charset="0"/>
              </a:rPr>
              <a:t>π</a:t>
            </a:r>
            <a:r>
              <a:rPr lang="en-US" sz="2800" kern="0" dirty="0">
                <a:solidFill>
                  <a:srgbClr val="9D43B5"/>
                </a:solidFill>
                <a:latin typeface="Times New Roman"/>
                <a:cs typeface="Times New Roman" pitchFamily="18" charset="0"/>
              </a:rPr>
              <a:t>  </a:t>
            </a:r>
            <a:r>
              <a:rPr lang="ru-RU" sz="2800" kern="0" dirty="0">
                <a:solidFill>
                  <a:srgbClr val="9D43B5"/>
                </a:solidFill>
                <a:latin typeface="Times New Roman"/>
              </a:rPr>
              <a:t>см</a:t>
            </a:r>
            <a:r>
              <a:rPr lang="ru-RU" sz="2800" kern="0" baseline="30000" dirty="0">
                <a:solidFill>
                  <a:srgbClr val="9D43B5"/>
                </a:solidFill>
                <a:latin typeface="Times New Roman"/>
              </a:rPr>
              <a:t>2</a:t>
            </a:r>
          </a:p>
          <a:p>
            <a:pPr marL="533400" lvl="0" indent="-533400">
              <a:spcBef>
                <a:spcPct val="20000"/>
              </a:spcBef>
            </a:pPr>
            <a:endParaRPr lang="ru-RU" sz="2800" kern="0" baseline="30000" dirty="0">
              <a:solidFill>
                <a:srgbClr val="9D43B5"/>
              </a:solidFill>
              <a:latin typeface="Times New Roman"/>
            </a:endParaRPr>
          </a:p>
          <a:p>
            <a:pPr marL="533400" lvl="0" indent="-533400">
              <a:spcBef>
                <a:spcPct val="20000"/>
              </a:spcBef>
            </a:pPr>
            <a:r>
              <a:rPr lang="ru-RU" sz="2800" kern="0" dirty="0">
                <a:solidFill>
                  <a:srgbClr val="000000"/>
                </a:solidFill>
                <a:latin typeface="Times New Roman"/>
              </a:rPr>
              <a:t>   </a:t>
            </a:r>
            <a:r>
              <a:rPr lang="ru-RU" sz="2800" b="1" kern="0" dirty="0">
                <a:solidFill>
                  <a:srgbClr val="FF9900"/>
                </a:solidFill>
                <a:latin typeface="Times New Roman"/>
              </a:rPr>
              <a:t>Ответ:</a:t>
            </a:r>
            <a:r>
              <a:rPr lang="ru-RU" sz="2800" kern="0" dirty="0">
                <a:solidFill>
                  <a:srgbClr val="FF9900"/>
                </a:solidFill>
                <a:latin typeface="Times New Roman"/>
              </a:rPr>
              <a:t> </a:t>
            </a:r>
            <a:r>
              <a:rPr lang="en-US" sz="2800" kern="0" dirty="0">
                <a:solidFill>
                  <a:srgbClr val="FF9900"/>
                </a:solidFill>
                <a:latin typeface="Times New Roman"/>
              </a:rPr>
              <a:t>S</a:t>
            </a:r>
            <a:r>
              <a:rPr lang="ru-RU" sz="2800" kern="0" baseline="-25000" dirty="0" err="1">
                <a:solidFill>
                  <a:srgbClr val="FF9900"/>
                </a:solidFill>
                <a:latin typeface="Times New Roman"/>
              </a:rPr>
              <a:t>сф</a:t>
            </a:r>
            <a:r>
              <a:rPr lang="ru-RU" sz="2800" kern="0" dirty="0">
                <a:solidFill>
                  <a:srgbClr val="FF9900"/>
                </a:solidFill>
                <a:latin typeface="Times New Roman"/>
              </a:rPr>
              <a:t> = </a:t>
            </a:r>
            <a:r>
              <a:rPr lang="en-US" sz="2800" kern="0" dirty="0">
                <a:solidFill>
                  <a:srgbClr val="FF9900"/>
                </a:solidFill>
                <a:latin typeface="Times New Roman"/>
                <a:cs typeface="Times New Roman" pitchFamily="18" charset="0"/>
              </a:rPr>
              <a:t>144</a:t>
            </a:r>
            <a:r>
              <a:rPr lang="ru-RU" sz="2800" kern="0" dirty="0">
                <a:solidFill>
                  <a:srgbClr val="FF9900"/>
                </a:solidFill>
                <a:latin typeface="Times New Roman"/>
                <a:cs typeface="Times New Roman" pitchFamily="18" charset="0"/>
              </a:rPr>
              <a:t>π</a:t>
            </a:r>
            <a:r>
              <a:rPr lang="en-US" sz="2800" kern="0" dirty="0">
                <a:solidFill>
                  <a:srgbClr val="FF9900"/>
                </a:solidFill>
                <a:latin typeface="Times New Roman"/>
                <a:cs typeface="Times New Roman" pitchFamily="18" charset="0"/>
              </a:rPr>
              <a:t>  </a:t>
            </a:r>
            <a:r>
              <a:rPr lang="ru-RU" sz="2800" kern="0" dirty="0">
                <a:solidFill>
                  <a:srgbClr val="FF9900"/>
                </a:solidFill>
                <a:latin typeface="Times New Roman"/>
              </a:rPr>
              <a:t>см</a:t>
            </a:r>
            <a:r>
              <a:rPr lang="ru-RU" sz="2800" kern="0" baseline="30000" dirty="0">
                <a:solidFill>
                  <a:srgbClr val="FF9900"/>
                </a:solidFill>
                <a:latin typeface="Times New Roman"/>
              </a:rPr>
              <a:t>2</a:t>
            </a:r>
          </a:p>
          <a:p>
            <a:pPr marL="533400" lvl="0" indent="-533400">
              <a:spcBef>
                <a:spcPct val="20000"/>
              </a:spcBef>
            </a:pPr>
            <a:endParaRPr lang="en-US" sz="2800" kern="0" dirty="0">
              <a:solidFill>
                <a:srgbClr val="FF99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38199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2699792" y="404813"/>
            <a:ext cx="416620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5400" dirty="0">
                <a:solidFill>
                  <a:srgbClr val="000099"/>
                </a:solidFill>
                <a:latin typeface="Times New Roman" pitchFamily="18" charset="0"/>
              </a:rPr>
              <a:t>Итог    урока:</a:t>
            </a:r>
            <a:endParaRPr lang="ru-RU" sz="5400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14338" name="Rectangle 5"/>
          <p:cNvSpPr>
            <a:spLocks noChangeArrowheads="1"/>
          </p:cNvSpPr>
          <p:nvPr/>
        </p:nvSpPr>
        <p:spPr bwMode="auto">
          <a:xfrm>
            <a:off x="863600" y="1328143"/>
            <a:ext cx="8280400" cy="3582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/>
            <a:r>
              <a:rPr lang="ru-RU" sz="3600" dirty="0">
                <a:solidFill>
                  <a:srgbClr val="0033CC"/>
                </a:solidFill>
                <a:latin typeface="Times New Roman" pitchFamily="18" charset="0"/>
              </a:rPr>
              <a:t>Сегодня вы познакомились с:</a:t>
            </a:r>
          </a:p>
          <a:p>
            <a:pPr marL="571500" lvl="0" indent="-5715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ru-RU" sz="3600" kern="0" dirty="0">
                <a:solidFill>
                  <a:srgbClr val="CC0099"/>
                </a:solidFill>
                <a:latin typeface="Times New Roman"/>
              </a:rPr>
              <a:t>определением сферы, шара;</a:t>
            </a:r>
          </a:p>
          <a:p>
            <a:pPr marL="571500" lvl="0" indent="-5715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ru-RU" sz="3600" kern="0" dirty="0" smtClean="0">
                <a:solidFill>
                  <a:srgbClr val="CC0099"/>
                </a:solidFill>
                <a:latin typeface="Times New Roman"/>
              </a:rPr>
              <a:t>уравнением </a:t>
            </a:r>
            <a:r>
              <a:rPr lang="ru-RU" sz="3600" kern="0" dirty="0">
                <a:solidFill>
                  <a:srgbClr val="CC0099"/>
                </a:solidFill>
                <a:latin typeface="Times New Roman"/>
              </a:rPr>
              <a:t>сферы;</a:t>
            </a:r>
          </a:p>
          <a:p>
            <a:pPr marL="571500" lvl="0" indent="-5715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ru-RU" sz="3600" kern="0" dirty="0" smtClean="0">
                <a:solidFill>
                  <a:srgbClr val="CC0099"/>
                </a:solidFill>
                <a:latin typeface="Times New Roman"/>
              </a:rPr>
              <a:t>взаимным </a:t>
            </a:r>
            <a:r>
              <a:rPr lang="ru-RU" sz="3600" kern="0" dirty="0">
                <a:solidFill>
                  <a:srgbClr val="CC0099"/>
                </a:solidFill>
                <a:latin typeface="Times New Roman"/>
              </a:rPr>
              <a:t>расположением сферы и плоскости;</a:t>
            </a:r>
          </a:p>
          <a:p>
            <a:pPr marL="571500" lvl="0" indent="-5715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ru-RU" sz="3600" kern="0" dirty="0" smtClean="0">
                <a:solidFill>
                  <a:srgbClr val="CC0099"/>
                </a:solidFill>
                <a:latin typeface="Times New Roman"/>
              </a:rPr>
              <a:t>площадью </a:t>
            </a:r>
            <a:r>
              <a:rPr lang="ru-RU" sz="3600" kern="0" dirty="0">
                <a:solidFill>
                  <a:srgbClr val="CC0099"/>
                </a:solidFill>
                <a:latin typeface="Times New Roman"/>
              </a:rPr>
              <a:t>поверхности сферы.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419872" y="5229200"/>
            <a:ext cx="3762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50000"/>
              </a:spcBef>
            </a:pPr>
            <a:r>
              <a:rPr lang="ru-RU" sz="2800" b="1" dirty="0">
                <a:solidFill>
                  <a:srgbClr val="3602CA"/>
                </a:solidFill>
                <a:latin typeface="Tahoma" pitchFamily="34" charset="0"/>
              </a:rPr>
              <a:t>Спасибо за </a:t>
            </a:r>
            <a:r>
              <a:rPr lang="ru-RU" sz="2800" b="1" dirty="0" smtClean="0">
                <a:solidFill>
                  <a:srgbClr val="3602CA"/>
                </a:solidFill>
                <a:latin typeface="Tahoma" pitchFamily="34" charset="0"/>
              </a:rPr>
              <a:t>работу!</a:t>
            </a:r>
            <a:endParaRPr lang="ru-RU" sz="2800" b="1" dirty="0">
              <a:solidFill>
                <a:srgbClr val="3602CA"/>
              </a:solidFill>
              <a:latin typeface="Tahoma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7" y="3911831"/>
            <a:ext cx="3121158" cy="2831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61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1763713" y="404813"/>
            <a:ext cx="58896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5400">
                <a:solidFill>
                  <a:srgbClr val="000099"/>
                </a:solidFill>
                <a:latin typeface="Times New Roman" pitchFamily="18" charset="0"/>
              </a:rPr>
              <a:t>План  презентации:</a:t>
            </a:r>
          </a:p>
        </p:txBody>
      </p:sp>
      <p:sp>
        <p:nvSpPr>
          <p:cNvPr id="14338" name="Rectangle 5"/>
          <p:cNvSpPr>
            <a:spLocks noChangeArrowheads="1"/>
          </p:cNvSpPr>
          <p:nvPr/>
        </p:nvSpPr>
        <p:spPr bwMode="auto">
          <a:xfrm>
            <a:off x="863600" y="1628775"/>
            <a:ext cx="82804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ru-RU" sz="3800">
                <a:solidFill>
                  <a:srgbClr val="2E0BAF"/>
                </a:solidFill>
                <a:latin typeface="Times New Roman" pitchFamily="18" charset="0"/>
              </a:rPr>
              <a:t>Определение сферы, шара.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ru-RU" sz="3800">
                <a:solidFill>
                  <a:srgbClr val="2E0BAF"/>
                </a:solidFill>
                <a:latin typeface="Times New Roman" pitchFamily="18" charset="0"/>
              </a:rPr>
              <a:t>Уравнение сферы.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ru-RU" sz="3800">
                <a:solidFill>
                  <a:srgbClr val="2E0BAF"/>
                </a:solidFill>
                <a:latin typeface="Times New Roman" pitchFamily="18" charset="0"/>
              </a:rPr>
              <a:t>Взаимное расположение сферы и плоскости.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ru-RU" sz="3800">
                <a:solidFill>
                  <a:srgbClr val="2E0BAF"/>
                </a:solidFill>
                <a:latin typeface="Times New Roman" pitchFamily="18" charset="0"/>
              </a:rPr>
              <a:t>Площадь сферы.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ru-RU" sz="3800">
                <a:solidFill>
                  <a:srgbClr val="2E0BAF"/>
                </a:solidFill>
                <a:latin typeface="Times New Roman" pitchFamily="18" charset="0"/>
              </a:rPr>
              <a:t>Итог урока.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066800" y="381000"/>
            <a:ext cx="7620000" cy="1066800"/>
          </a:xfrm>
          <a:prstGeom prst="rect">
            <a:avLst/>
          </a:prstGeom>
          <a:solidFill>
            <a:srgbClr val="6666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5400">
                <a:solidFill>
                  <a:schemeClr val="bg1"/>
                </a:solidFill>
                <a:latin typeface="Times New Roman" pitchFamily="18" charset="0"/>
              </a:rPr>
              <a:t>Окружность и круг</a:t>
            </a: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1763713" y="2349500"/>
            <a:ext cx="1066800" cy="1066800"/>
            <a:chOff x="1104" y="1488"/>
            <a:chExt cx="672" cy="672"/>
          </a:xfrm>
        </p:grpSpPr>
        <p:sp>
          <p:nvSpPr>
            <p:cNvPr id="15374" name="Line 7"/>
            <p:cNvSpPr>
              <a:spLocks noChangeShapeType="1"/>
            </p:cNvSpPr>
            <p:nvPr/>
          </p:nvSpPr>
          <p:spPr bwMode="auto">
            <a:xfrm>
              <a:off x="1104" y="1488"/>
              <a:ext cx="672" cy="672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 type="oval" w="med" len="med"/>
              <a:tailEnd type="oval" w="med" len="med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5375" name="Text Box 9"/>
            <p:cNvSpPr txBox="1">
              <a:spLocks noChangeArrowheads="1"/>
            </p:cNvSpPr>
            <p:nvPr/>
          </p:nvSpPr>
          <p:spPr bwMode="auto">
            <a:xfrm>
              <a:off x="1238" y="170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006600"/>
                  </a:solidFill>
                  <a:latin typeface="Times New Roman" pitchFamily="18" charset="0"/>
                </a:rPr>
                <a:t>d</a:t>
              </a:r>
              <a:endParaRPr lang="ru-RU" sz="2400">
                <a:solidFill>
                  <a:srgbClr val="0066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1524000" y="2133600"/>
            <a:ext cx="1600200" cy="1447800"/>
          </a:xfrm>
          <a:prstGeom prst="ellipse">
            <a:avLst/>
          </a:prstGeom>
          <a:noFill/>
          <a:ln w="9525">
            <a:solidFill>
              <a:srgbClr val="5C898C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400">
              <a:latin typeface="Times New Roman" pitchFamily="18" charset="0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2286000" y="2286000"/>
            <a:ext cx="533400" cy="609600"/>
            <a:chOff x="1440" y="1440"/>
            <a:chExt cx="336" cy="384"/>
          </a:xfrm>
        </p:grpSpPr>
        <p:sp>
          <p:nvSpPr>
            <p:cNvPr id="15372" name="Line 6"/>
            <p:cNvSpPr>
              <a:spLocks noChangeShapeType="1"/>
            </p:cNvSpPr>
            <p:nvPr/>
          </p:nvSpPr>
          <p:spPr bwMode="auto">
            <a:xfrm flipV="1">
              <a:off x="1440" y="1440"/>
              <a:ext cx="336" cy="384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 type="oval" w="med" len="med"/>
              <a:tailEnd type="oval" w="med" len="med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5373" name="Text Box 8"/>
            <p:cNvSpPr txBox="1">
              <a:spLocks noChangeArrowheads="1"/>
            </p:cNvSpPr>
            <p:nvPr/>
          </p:nvSpPr>
          <p:spPr bwMode="auto">
            <a:xfrm>
              <a:off x="1440" y="1488"/>
              <a:ext cx="1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990000"/>
                  </a:solidFill>
                  <a:latin typeface="Times New Roman" pitchFamily="18" charset="0"/>
                </a:rPr>
                <a:t>r</a:t>
              </a:r>
              <a:endParaRPr lang="ru-RU" sz="2400">
                <a:solidFill>
                  <a:srgbClr val="99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3419475" y="1773238"/>
            <a:ext cx="5499100" cy="202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4">
              <a:lnSpc>
                <a:spcPct val="90000"/>
              </a:lnSpc>
              <a:spcBef>
                <a:spcPct val="20000"/>
              </a:spcBef>
            </a:pPr>
            <a:r>
              <a:rPr lang="ru-RU" sz="2400" b="1" u="sng">
                <a:solidFill>
                  <a:srgbClr val="2E0BAF"/>
                </a:solidFill>
                <a:latin typeface="Times New Roman" pitchFamily="18" charset="0"/>
              </a:rPr>
              <a:t>Окружностью</a:t>
            </a:r>
            <a:r>
              <a:rPr lang="ru-RU" sz="2400">
                <a:solidFill>
                  <a:srgbClr val="2E0BAF"/>
                </a:solidFill>
                <a:latin typeface="Times New Roman" pitchFamily="18" charset="0"/>
              </a:rPr>
              <a:t> называется</a:t>
            </a:r>
          </a:p>
          <a:p>
            <a:pPr lvl="4"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solidFill>
                  <a:srgbClr val="2E0BAF"/>
                </a:solidFill>
                <a:latin typeface="Times New Roman" pitchFamily="18" charset="0"/>
              </a:rPr>
              <a:t>геометрическая фигура,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solidFill>
                  <a:srgbClr val="2E0BAF"/>
                </a:solidFill>
                <a:latin typeface="Times New Roman" pitchFamily="18" charset="0"/>
              </a:rPr>
              <a:t>состоящая из всех точек плоскости,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solidFill>
                  <a:srgbClr val="2E0BAF"/>
                </a:solidFill>
                <a:latin typeface="Times New Roman" pitchFamily="18" charset="0"/>
              </a:rPr>
              <a:t>расположенных на заданном 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solidFill>
                  <a:srgbClr val="2E0BAF"/>
                </a:solidFill>
                <a:latin typeface="Times New Roman" pitchFamily="18" charset="0"/>
              </a:rPr>
              <a:t>расстоянии  </a:t>
            </a:r>
            <a:r>
              <a:rPr lang="en-US" sz="2400">
                <a:solidFill>
                  <a:srgbClr val="2E0BAF"/>
                </a:solidFill>
                <a:latin typeface="Times New Roman" pitchFamily="18" charset="0"/>
              </a:rPr>
              <a:t>r</a:t>
            </a:r>
            <a:r>
              <a:rPr lang="ru-RU" sz="2400">
                <a:solidFill>
                  <a:srgbClr val="2E0BAF"/>
                </a:solidFill>
                <a:latin typeface="Times New Roman" pitchFamily="18" charset="0"/>
              </a:rPr>
              <a:t> от данной точки.</a:t>
            </a:r>
          </a:p>
        </p:txBody>
      </p:sp>
      <p:sp>
        <p:nvSpPr>
          <p:cNvPr id="15366" name="Rectangle 17"/>
          <p:cNvSpPr>
            <a:spLocks noChangeArrowheads="1"/>
          </p:cNvSpPr>
          <p:nvPr/>
        </p:nvSpPr>
        <p:spPr bwMode="auto">
          <a:xfrm>
            <a:off x="3779838" y="3911600"/>
            <a:ext cx="1517650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latin typeface="Times New Roman" pitchFamily="18" charset="0"/>
              </a:rPr>
              <a:t> </a:t>
            </a:r>
            <a:r>
              <a:rPr lang="en-US" sz="2000">
                <a:solidFill>
                  <a:srgbClr val="990000"/>
                </a:solidFill>
                <a:latin typeface="Times New Roman" pitchFamily="18" charset="0"/>
              </a:rPr>
              <a:t>r – </a:t>
            </a:r>
            <a:r>
              <a:rPr lang="ru-RU" sz="2000">
                <a:solidFill>
                  <a:srgbClr val="990000"/>
                </a:solidFill>
                <a:latin typeface="Times New Roman" pitchFamily="18" charset="0"/>
              </a:rPr>
              <a:t>радиус</a:t>
            </a:r>
          </a:p>
          <a:p>
            <a:r>
              <a:rPr lang="ru-RU" sz="200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US" sz="2000">
                <a:solidFill>
                  <a:srgbClr val="006600"/>
                </a:solidFill>
                <a:latin typeface="Times New Roman" pitchFamily="18" charset="0"/>
              </a:rPr>
              <a:t>d –</a:t>
            </a:r>
            <a:r>
              <a:rPr lang="ru-RU" sz="2000">
                <a:solidFill>
                  <a:srgbClr val="006600"/>
                </a:solidFill>
                <a:latin typeface="Times New Roman" pitchFamily="18" charset="0"/>
              </a:rPr>
              <a:t> диаметр</a:t>
            </a:r>
          </a:p>
          <a:p>
            <a:r>
              <a:rPr lang="ru-RU"/>
              <a:t> </a:t>
            </a:r>
          </a:p>
        </p:txBody>
      </p:sp>
      <p:sp>
        <p:nvSpPr>
          <p:cNvPr id="15370" name="Oval 10"/>
          <p:cNvSpPr>
            <a:spLocks noChangeArrowheads="1"/>
          </p:cNvSpPr>
          <p:nvPr/>
        </p:nvSpPr>
        <p:spPr bwMode="auto">
          <a:xfrm>
            <a:off x="1676400" y="4495800"/>
            <a:ext cx="1600200" cy="1447800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>
              <a:solidFill>
                <a:srgbClr val="99CCFF"/>
              </a:solidFill>
              <a:latin typeface="Times New Roman" pitchFamily="18" charset="0"/>
            </a:endParaRP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2514600" y="4572000"/>
            <a:ext cx="457200" cy="685800"/>
            <a:chOff x="1584" y="2880"/>
            <a:chExt cx="288" cy="432"/>
          </a:xfrm>
        </p:grpSpPr>
        <p:sp>
          <p:nvSpPr>
            <p:cNvPr id="6" name="Line 11"/>
            <p:cNvSpPr>
              <a:spLocks noChangeShapeType="1"/>
            </p:cNvSpPr>
            <p:nvPr/>
          </p:nvSpPr>
          <p:spPr bwMode="auto">
            <a:xfrm flipV="1">
              <a:off x="1584" y="2928"/>
              <a:ext cx="28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5371" name="Text Box 13"/>
            <p:cNvSpPr txBox="1">
              <a:spLocks noChangeArrowheads="1"/>
            </p:cNvSpPr>
            <p:nvPr/>
          </p:nvSpPr>
          <p:spPr bwMode="auto">
            <a:xfrm>
              <a:off x="1632" y="2880"/>
              <a:ext cx="1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latin typeface="Times New Roman" pitchFamily="18" charset="0"/>
                </a:rPr>
                <a:t>r</a:t>
              </a:r>
              <a:endParaRPr lang="ru-RU" sz="2400">
                <a:latin typeface="Times New Roman" pitchFamily="18" charset="0"/>
              </a:endParaRPr>
            </a:p>
          </p:txBody>
        </p:sp>
      </p:grpSp>
      <p:sp>
        <p:nvSpPr>
          <p:cNvPr id="15369" name="Rectangle 23"/>
          <p:cNvSpPr>
            <a:spLocks noChangeArrowheads="1"/>
          </p:cNvSpPr>
          <p:nvPr/>
        </p:nvSpPr>
        <p:spPr bwMode="auto">
          <a:xfrm>
            <a:off x="3492500" y="4797425"/>
            <a:ext cx="4572000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990099"/>
                </a:solidFill>
                <a:latin typeface="Times New Roman" pitchFamily="18" charset="0"/>
              </a:rPr>
              <a:t>    </a:t>
            </a:r>
            <a:r>
              <a:rPr lang="ru-RU" sz="2400" b="1" u="sng">
                <a:solidFill>
                  <a:srgbClr val="2E0BAF"/>
                </a:solidFill>
                <a:latin typeface="Times New Roman" pitchFamily="18" charset="0"/>
              </a:rPr>
              <a:t>Кругом</a:t>
            </a:r>
            <a:r>
              <a:rPr lang="ru-RU" sz="2400">
                <a:solidFill>
                  <a:srgbClr val="2E0BAF"/>
                </a:solidFill>
                <a:latin typeface="Times New Roman" pitchFamily="18" charset="0"/>
              </a:rPr>
              <a:t> называется часть плоскости, ограниченная окружностью</a:t>
            </a:r>
            <a:r>
              <a:rPr lang="ru-RU" sz="2400" b="1">
                <a:solidFill>
                  <a:srgbClr val="2E0BAF"/>
                </a:solidFill>
                <a:latin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ru-RU" sz="2400">
              <a:solidFill>
                <a:srgbClr val="2E0BA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3" presetClass="entr" presetSubtype="27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500"/>
                            </p:stCondLst>
                            <p:childTnLst>
                              <p:par>
                                <p:cTn id="19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23" presetClass="entr" presetSubtype="27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 autoUpdateAnimBg="0"/>
      <p:bldP spid="15365" grpId="0" animBg="1"/>
      <p:bldP spid="15370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066800" y="381000"/>
            <a:ext cx="7620000" cy="1066800"/>
          </a:xfrm>
          <a:prstGeom prst="rect">
            <a:avLst/>
          </a:prstGeom>
          <a:solidFill>
            <a:srgbClr val="6666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5400">
                <a:solidFill>
                  <a:schemeClr val="bg1"/>
                </a:solidFill>
                <a:latin typeface="Times New Roman" pitchFamily="18" charset="0"/>
              </a:rPr>
              <a:t>Определение  сферы</a:t>
            </a:r>
          </a:p>
        </p:txBody>
      </p:sp>
      <p:sp>
        <p:nvSpPr>
          <p:cNvPr id="16386" name="Rectangle 5"/>
          <p:cNvSpPr>
            <a:spLocks noChangeArrowheads="1"/>
          </p:cNvSpPr>
          <p:nvPr/>
        </p:nvSpPr>
        <p:spPr bwMode="auto">
          <a:xfrm>
            <a:off x="755650" y="1628775"/>
            <a:ext cx="8137525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 u="sng">
                <a:solidFill>
                  <a:srgbClr val="2E0BAF"/>
                </a:solidFill>
                <a:latin typeface="Times New Roman" pitchFamily="18" charset="0"/>
              </a:rPr>
              <a:t>Сферой</a:t>
            </a:r>
            <a:r>
              <a:rPr lang="ru-RU" sz="2400">
                <a:solidFill>
                  <a:srgbClr val="2E0BAF"/>
                </a:solidFill>
                <a:latin typeface="Times New Roman" pitchFamily="18" charset="0"/>
              </a:rPr>
              <a:t> называется поверхность, состоящая из всех точек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solidFill>
                  <a:srgbClr val="2E0BAF"/>
                </a:solidFill>
                <a:latin typeface="Times New Roman" pitchFamily="18" charset="0"/>
              </a:rPr>
              <a:t>пространства, расположенных на данном расстоянии (</a:t>
            </a:r>
            <a:r>
              <a:rPr lang="en-US" sz="2400">
                <a:solidFill>
                  <a:srgbClr val="2E0BAF"/>
                </a:solidFill>
                <a:latin typeface="Times New Roman" pitchFamily="18" charset="0"/>
              </a:rPr>
              <a:t>R) </a:t>
            </a:r>
            <a:endParaRPr lang="ru-RU" sz="2400">
              <a:solidFill>
                <a:srgbClr val="2E0BAF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solidFill>
                  <a:srgbClr val="2E0BAF"/>
                </a:solidFill>
                <a:latin typeface="Times New Roman" pitchFamily="18" charset="0"/>
              </a:rPr>
              <a:t>от данной точки</a:t>
            </a:r>
            <a:r>
              <a:rPr lang="en-US" sz="2400">
                <a:solidFill>
                  <a:srgbClr val="2E0BAF"/>
                </a:solidFill>
                <a:latin typeface="Times New Roman" pitchFamily="18" charset="0"/>
              </a:rPr>
              <a:t> (</a:t>
            </a:r>
            <a:r>
              <a:rPr lang="ru-RU" sz="2400">
                <a:solidFill>
                  <a:srgbClr val="2E0BAF"/>
                </a:solidFill>
                <a:latin typeface="Times New Roman" pitchFamily="18" charset="0"/>
              </a:rPr>
              <a:t>центра т.О).</a:t>
            </a:r>
          </a:p>
        </p:txBody>
      </p:sp>
      <p:sp>
        <p:nvSpPr>
          <p:cNvPr id="7175" name="Oval 1031"/>
          <p:cNvSpPr>
            <a:spLocks noChangeArrowheads="1"/>
          </p:cNvSpPr>
          <p:nvPr/>
        </p:nvSpPr>
        <p:spPr bwMode="auto">
          <a:xfrm>
            <a:off x="1187450" y="3284538"/>
            <a:ext cx="1981200" cy="1752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>
                <a:solidFill>
                  <a:schemeClr val="accent2"/>
                </a:solidFill>
                <a:latin typeface="Times New Roman" pitchFamily="18" charset="0"/>
              </a:rPr>
              <a:t>D</a:t>
            </a:r>
            <a:endParaRPr lang="ru-RU" sz="2400">
              <a:solidFill>
                <a:schemeClr val="accent2"/>
              </a:solidFill>
              <a:latin typeface="Times New Roman" pitchFamily="18" charset="0"/>
            </a:endParaRPr>
          </a:p>
        </p:txBody>
      </p:sp>
      <p:grpSp>
        <p:nvGrpSpPr>
          <p:cNvPr id="2" name="Group 1069"/>
          <p:cNvGrpSpPr>
            <a:grpSpLocks/>
          </p:cNvGrpSpPr>
          <p:nvPr/>
        </p:nvGrpSpPr>
        <p:grpSpPr bwMode="auto">
          <a:xfrm>
            <a:off x="1476375" y="3284538"/>
            <a:ext cx="1295400" cy="1752600"/>
            <a:chOff x="1488" y="1871"/>
            <a:chExt cx="816" cy="1104"/>
          </a:xfrm>
        </p:grpSpPr>
        <p:sp>
          <p:nvSpPr>
            <p:cNvPr id="16402" name="Arc 1034"/>
            <p:cNvSpPr>
              <a:spLocks/>
            </p:cNvSpPr>
            <p:nvPr/>
          </p:nvSpPr>
          <p:spPr bwMode="auto">
            <a:xfrm flipH="1">
              <a:off x="1488" y="1871"/>
              <a:ext cx="432" cy="1104"/>
            </a:xfrm>
            <a:custGeom>
              <a:avLst/>
              <a:gdLst>
                <a:gd name="T0" fmla="*/ 0 w 21600"/>
                <a:gd name="T1" fmla="*/ 0 h 43174"/>
                <a:gd name="T2" fmla="*/ 0 w 21600"/>
                <a:gd name="T3" fmla="*/ 1 h 43174"/>
                <a:gd name="T4" fmla="*/ 0 w 21600"/>
                <a:gd name="T5" fmla="*/ 0 h 43174"/>
                <a:gd name="T6" fmla="*/ 0 60000 65536"/>
                <a:gd name="T7" fmla="*/ 0 60000 65536"/>
                <a:gd name="T8" fmla="*/ 0 60000 65536"/>
                <a:gd name="T9" fmla="*/ 0 w 21600"/>
                <a:gd name="T10" fmla="*/ 0 h 43174"/>
                <a:gd name="T11" fmla="*/ 21600 w 21600"/>
                <a:gd name="T12" fmla="*/ 43174 h 431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3174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114"/>
                    <a:pt x="12568" y="42604"/>
                    <a:pt x="1067" y="43173"/>
                  </a:cubicBezTo>
                </a:path>
                <a:path w="21600" h="43174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114"/>
                    <a:pt x="12568" y="42604"/>
                    <a:pt x="1067" y="43173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03" name="Arc 1035"/>
            <p:cNvSpPr>
              <a:spLocks/>
            </p:cNvSpPr>
            <p:nvPr/>
          </p:nvSpPr>
          <p:spPr bwMode="auto">
            <a:xfrm>
              <a:off x="2016" y="1872"/>
              <a:ext cx="288" cy="1103"/>
            </a:xfrm>
            <a:custGeom>
              <a:avLst/>
              <a:gdLst>
                <a:gd name="T0" fmla="*/ 0 w 21600"/>
                <a:gd name="T1" fmla="*/ 0 h 43174"/>
                <a:gd name="T2" fmla="*/ 0 w 21600"/>
                <a:gd name="T3" fmla="*/ 1 h 43174"/>
                <a:gd name="T4" fmla="*/ 0 w 21600"/>
                <a:gd name="T5" fmla="*/ 0 h 43174"/>
                <a:gd name="T6" fmla="*/ 0 60000 65536"/>
                <a:gd name="T7" fmla="*/ 0 60000 65536"/>
                <a:gd name="T8" fmla="*/ 0 60000 65536"/>
                <a:gd name="T9" fmla="*/ 0 w 21600"/>
                <a:gd name="T10" fmla="*/ 0 h 43174"/>
                <a:gd name="T11" fmla="*/ 21600 w 21600"/>
                <a:gd name="T12" fmla="*/ 43174 h 431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3174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114"/>
                    <a:pt x="12568" y="42604"/>
                    <a:pt x="1067" y="43173"/>
                  </a:cubicBezTo>
                </a:path>
                <a:path w="21600" h="43174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114"/>
                    <a:pt x="12568" y="42604"/>
                    <a:pt x="1067" y="43173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993366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Group 1070"/>
          <p:cNvGrpSpPr>
            <a:grpSpLocks/>
          </p:cNvGrpSpPr>
          <p:nvPr/>
        </p:nvGrpSpPr>
        <p:grpSpPr bwMode="auto">
          <a:xfrm>
            <a:off x="1187450" y="3789363"/>
            <a:ext cx="1981200" cy="685800"/>
            <a:chOff x="1296" y="2256"/>
            <a:chExt cx="1248" cy="432"/>
          </a:xfrm>
        </p:grpSpPr>
        <p:sp>
          <p:nvSpPr>
            <p:cNvPr id="16400" name="Arc 1036"/>
            <p:cNvSpPr>
              <a:spLocks/>
            </p:cNvSpPr>
            <p:nvPr/>
          </p:nvSpPr>
          <p:spPr bwMode="auto">
            <a:xfrm>
              <a:off x="1297" y="2435"/>
              <a:ext cx="1247" cy="253"/>
            </a:xfrm>
            <a:custGeom>
              <a:avLst/>
              <a:gdLst>
                <a:gd name="T0" fmla="*/ 1 w 43200"/>
                <a:gd name="T1" fmla="*/ 0 h 21914"/>
                <a:gd name="T2" fmla="*/ 0 w 43200"/>
                <a:gd name="T3" fmla="*/ 0 h 21914"/>
                <a:gd name="T4" fmla="*/ 1 w 43200"/>
                <a:gd name="T5" fmla="*/ 0 h 21914"/>
                <a:gd name="T6" fmla="*/ 0 60000 65536"/>
                <a:gd name="T7" fmla="*/ 0 60000 65536"/>
                <a:gd name="T8" fmla="*/ 0 60000 65536"/>
                <a:gd name="T9" fmla="*/ 0 w 43200"/>
                <a:gd name="T10" fmla="*/ 0 h 21914"/>
                <a:gd name="T11" fmla="*/ 43200 w 43200"/>
                <a:gd name="T12" fmla="*/ 21914 h 219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1914" fill="none" extrusionOk="0">
                  <a:moveTo>
                    <a:pt x="43197" y="0"/>
                  </a:moveTo>
                  <a:cubicBezTo>
                    <a:pt x="43199" y="104"/>
                    <a:pt x="43200" y="209"/>
                    <a:pt x="43200" y="314"/>
                  </a:cubicBezTo>
                  <a:cubicBezTo>
                    <a:pt x="43200" y="12243"/>
                    <a:pt x="33529" y="21914"/>
                    <a:pt x="21600" y="21914"/>
                  </a:cubicBezTo>
                  <a:cubicBezTo>
                    <a:pt x="9670" y="21913"/>
                    <a:pt x="0" y="12243"/>
                    <a:pt x="0" y="314"/>
                  </a:cubicBezTo>
                </a:path>
                <a:path w="43200" h="21914" stroke="0" extrusionOk="0">
                  <a:moveTo>
                    <a:pt x="43197" y="0"/>
                  </a:moveTo>
                  <a:cubicBezTo>
                    <a:pt x="43199" y="104"/>
                    <a:pt x="43200" y="209"/>
                    <a:pt x="43200" y="314"/>
                  </a:cubicBezTo>
                  <a:cubicBezTo>
                    <a:pt x="43200" y="12243"/>
                    <a:pt x="33529" y="21914"/>
                    <a:pt x="21600" y="21914"/>
                  </a:cubicBezTo>
                  <a:cubicBezTo>
                    <a:pt x="9670" y="21913"/>
                    <a:pt x="0" y="12243"/>
                    <a:pt x="0" y="314"/>
                  </a:cubicBezTo>
                  <a:lnTo>
                    <a:pt x="21600" y="314"/>
                  </a:lnTo>
                  <a:lnTo>
                    <a:pt x="43197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401" name="Arc 1037"/>
            <p:cNvSpPr>
              <a:spLocks/>
            </p:cNvSpPr>
            <p:nvPr/>
          </p:nvSpPr>
          <p:spPr bwMode="auto">
            <a:xfrm>
              <a:off x="1296" y="2256"/>
              <a:ext cx="1233" cy="250"/>
            </a:xfrm>
            <a:custGeom>
              <a:avLst/>
              <a:gdLst>
                <a:gd name="T0" fmla="*/ 0 w 42705"/>
                <a:gd name="T1" fmla="*/ 0 h 21600"/>
                <a:gd name="T2" fmla="*/ 1 w 42705"/>
                <a:gd name="T3" fmla="*/ 0 h 21600"/>
                <a:gd name="T4" fmla="*/ 1 w 42705"/>
                <a:gd name="T5" fmla="*/ 0 h 21600"/>
                <a:gd name="T6" fmla="*/ 0 60000 65536"/>
                <a:gd name="T7" fmla="*/ 0 60000 65536"/>
                <a:gd name="T8" fmla="*/ 0 60000 65536"/>
                <a:gd name="T9" fmla="*/ 0 w 42705"/>
                <a:gd name="T10" fmla="*/ 0 h 21600"/>
                <a:gd name="T11" fmla="*/ 42705 w 4270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705" h="21600" fill="none" extrusionOk="0">
                  <a:moveTo>
                    <a:pt x="0" y="17094"/>
                  </a:moveTo>
                  <a:cubicBezTo>
                    <a:pt x="2126" y="7125"/>
                    <a:pt x="10932" y="0"/>
                    <a:pt x="21125" y="0"/>
                  </a:cubicBezTo>
                  <a:cubicBezTo>
                    <a:pt x="32691" y="0"/>
                    <a:pt x="42204" y="9110"/>
                    <a:pt x="42704" y="20666"/>
                  </a:cubicBezTo>
                </a:path>
                <a:path w="42705" h="21600" stroke="0" extrusionOk="0">
                  <a:moveTo>
                    <a:pt x="0" y="17094"/>
                  </a:moveTo>
                  <a:cubicBezTo>
                    <a:pt x="2126" y="7125"/>
                    <a:pt x="10932" y="0"/>
                    <a:pt x="21125" y="0"/>
                  </a:cubicBezTo>
                  <a:cubicBezTo>
                    <a:pt x="32691" y="0"/>
                    <a:pt x="42204" y="9110"/>
                    <a:pt x="42704" y="20666"/>
                  </a:cubicBezTo>
                  <a:lnTo>
                    <a:pt x="21125" y="21600"/>
                  </a:lnTo>
                  <a:lnTo>
                    <a:pt x="0" y="17094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200" name="Line 1056"/>
          <p:cNvSpPr>
            <a:spLocks noChangeShapeType="1"/>
          </p:cNvSpPr>
          <p:nvPr/>
        </p:nvSpPr>
        <p:spPr bwMode="auto">
          <a:xfrm>
            <a:off x="1476375" y="3860800"/>
            <a:ext cx="1295400" cy="533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7177" name="Line 1033"/>
          <p:cNvSpPr>
            <a:spLocks noChangeShapeType="1"/>
          </p:cNvSpPr>
          <p:nvPr/>
        </p:nvSpPr>
        <p:spPr bwMode="auto">
          <a:xfrm>
            <a:off x="2124075" y="3284538"/>
            <a:ext cx="0" cy="842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82" name="Line 1038"/>
          <p:cNvSpPr>
            <a:spLocks noChangeShapeType="1"/>
          </p:cNvSpPr>
          <p:nvPr/>
        </p:nvSpPr>
        <p:spPr bwMode="auto">
          <a:xfrm>
            <a:off x="2124075" y="4076700"/>
            <a:ext cx="0" cy="982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98" name="Text Box 1054"/>
          <p:cNvSpPr txBox="1">
            <a:spLocks noChangeArrowheads="1"/>
          </p:cNvSpPr>
          <p:nvPr/>
        </p:nvSpPr>
        <p:spPr bwMode="auto">
          <a:xfrm>
            <a:off x="1763713" y="4005263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latin typeface="Times New Roman" pitchFamily="18" charset="0"/>
              </a:rPr>
              <a:t>О</a:t>
            </a:r>
          </a:p>
        </p:txBody>
      </p:sp>
      <p:sp>
        <p:nvSpPr>
          <p:cNvPr id="16394" name="Rectangle 29"/>
          <p:cNvSpPr>
            <a:spLocks noChangeArrowheads="1"/>
          </p:cNvSpPr>
          <p:nvPr/>
        </p:nvSpPr>
        <p:spPr bwMode="auto">
          <a:xfrm>
            <a:off x="4427538" y="2997200"/>
            <a:ext cx="45720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400">
                <a:solidFill>
                  <a:schemeClr val="folHlink"/>
                </a:solidFill>
                <a:latin typeface="Times New Roman" pitchFamily="18" charset="0"/>
              </a:rPr>
              <a:t>R</a:t>
            </a:r>
            <a:r>
              <a:rPr lang="ru-RU" sz="2400">
                <a:solidFill>
                  <a:schemeClr val="folHlink"/>
                </a:solidFill>
                <a:latin typeface="Times New Roman" pitchFamily="18" charset="0"/>
              </a:rPr>
              <a:t> – </a:t>
            </a:r>
            <a:r>
              <a:rPr lang="ru-RU" sz="2400" u="sng">
                <a:solidFill>
                  <a:schemeClr val="folHlink"/>
                </a:solidFill>
                <a:latin typeface="Times New Roman" pitchFamily="18" charset="0"/>
              </a:rPr>
              <a:t>радиус сферы</a:t>
            </a:r>
            <a:r>
              <a:rPr lang="ru-RU" sz="2400">
                <a:solidFill>
                  <a:schemeClr val="folHlink"/>
                </a:solidFill>
                <a:latin typeface="Times New Roman" pitchFamily="18" charset="0"/>
              </a:rPr>
              <a:t> – отрезок, 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ru-RU" sz="2400">
                <a:solidFill>
                  <a:schemeClr val="folHlink"/>
                </a:solidFill>
                <a:latin typeface="Times New Roman" pitchFamily="18" charset="0"/>
              </a:rPr>
              <a:t>соединяющий любую точку 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ru-RU" sz="2400">
                <a:solidFill>
                  <a:schemeClr val="folHlink"/>
                </a:solidFill>
                <a:latin typeface="Times New Roman" pitchFamily="18" charset="0"/>
              </a:rPr>
              <a:t>сферы с центром.</a:t>
            </a:r>
            <a:endParaRPr lang="ru-RU" sz="2400">
              <a:solidFill>
                <a:srgbClr val="2E0BAF"/>
              </a:solidFill>
              <a:latin typeface="Times New Roman" pitchFamily="18" charset="0"/>
            </a:endParaRPr>
          </a:p>
        </p:txBody>
      </p:sp>
      <p:sp>
        <p:nvSpPr>
          <p:cNvPr id="16395" name="Rectangle 31"/>
          <p:cNvSpPr>
            <a:spLocks noChangeArrowheads="1"/>
          </p:cNvSpPr>
          <p:nvPr/>
        </p:nvSpPr>
        <p:spPr bwMode="auto">
          <a:xfrm>
            <a:off x="4356100" y="4292600"/>
            <a:ext cx="4627563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400">
                <a:solidFill>
                  <a:schemeClr val="accent2"/>
                </a:solidFill>
                <a:latin typeface="Times New Roman" pitchFamily="18" charset="0"/>
              </a:rPr>
              <a:t>D</a:t>
            </a:r>
            <a:r>
              <a:rPr lang="ru-RU" sz="2400">
                <a:solidFill>
                  <a:schemeClr val="accent2"/>
                </a:solidFill>
                <a:latin typeface="Times New Roman" pitchFamily="18" charset="0"/>
              </a:rPr>
              <a:t> – </a:t>
            </a:r>
            <a:r>
              <a:rPr lang="ru-RU" sz="2400" u="sng">
                <a:solidFill>
                  <a:schemeClr val="accent2"/>
                </a:solidFill>
                <a:latin typeface="Times New Roman" pitchFamily="18" charset="0"/>
              </a:rPr>
              <a:t>диаметр сферы</a:t>
            </a:r>
            <a:r>
              <a:rPr lang="ru-RU" sz="2400">
                <a:solidFill>
                  <a:schemeClr val="accent2"/>
                </a:solidFill>
                <a:latin typeface="Times New Roman" pitchFamily="18" charset="0"/>
              </a:rPr>
              <a:t> – отрезок,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ru-RU" sz="2400">
                <a:solidFill>
                  <a:schemeClr val="accent2"/>
                </a:solidFill>
                <a:latin typeface="Times New Roman" pitchFamily="18" charset="0"/>
              </a:rPr>
              <a:t>соединяющий любые 2 точки 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ru-RU" sz="2400">
                <a:solidFill>
                  <a:schemeClr val="accent2"/>
                </a:solidFill>
                <a:latin typeface="Times New Roman" pitchFamily="18" charset="0"/>
              </a:rPr>
              <a:t>сферы и проходящий через центр.</a:t>
            </a:r>
          </a:p>
        </p:txBody>
      </p:sp>
      <p:sp>
        <p:nvSpPr>
          <p:cNvPr id="16396" name="Rectangle 33"/>
          <p:cNvSpPr>
            <a:spLocks noChangeArrowheads="1"/>
          </p:cNvSpPr>
          <p:nvPr/>
        </p:nvSpPr>
        <p:spPr bwMode="auto">
          <a:xfrm>
            <a:off x="1116013" y="5589588"/>
            <a:ext cx="2643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2E0BAF"/>
                </a:solidFill>
                <a:latin typeface="Times New Roman" pitchFamily="18" charset="0"/>
              </a:rPr>
              <a:t>т. О – центр сферы</a:t>
            </a:r>
          </a:p>
        </p:txBody>
      </p:sp>
      <p:grpSp>
        <p:nvGrpSpPr>
          <p:cNvPr id="4" name="Group 1065"/>
          <p:cNvGrpSpPr>
            <a:grpSpLocks/>
          </p:cNvGrpSpPr>
          <p:nvPr/>
        </p:nvGrpSpPr>
        <p:grpSpPr bwMode="auto">
          <a:xfrm>
            <a:off x="2124075" y="3692525"/>
            <a:ext cx="609600" cy="457200"/>
            <a:chOff x="1920" y="2160"/>
            <a:chExt cx="384" cy="304"/>
          </a:xfrm>
        </p:grpSpPr>
        <p:sp>
          <p:nvSpPr>
            <p:cNvPr id="16398" name="Line 1039"/>
            <p:cNvSpPr>
              <a:spLocks noChangeShapeType="1"/>
            </p:cNvSpPr>
            <p:nvPr/>
          </p:nvSpPr>
          <p:spPr bwMode="auto">
            <a:xfrm flipV="1">
              <a:off x="1920" y="2304"/>
              <a:ext cx="384" cy="144"/>
            </a:xfrm>
            <a:prstGeom prst="line">
              <a:avLst/>
            </a:prstGeom>
            <a:noFill/>
            <a:ln w="28575">
              <a:solidFill>
                <a:srgbClr val="9D43B5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399" name="Text Box 1040"/>
            <p:cNvSpPr txBox="1">
              <a:spLocks noChangeArrowheads="1"/>
            </p:cNvSpPr>
            <p:nvPr/>
          </p:nvSpPr>
          <p:spPr bwMode="auto">
            <a:xfrm>
              <a:off x="1920" y="2160"/>
              <a:ext cx="192" cy="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400">
                  <a:solidFill>
                    <a:srgbClr val="9D43B5"/>
                  </a:solidFill>
                  <a:latin typeface="Times New Roman" pitchFamily="18" charset="0"/>
                </a:rPr>
                <a:t>R</a:t>
              </a:r>
              <a:endParaRPr lang="ru-RU" sz="2400">
                <a:solidFill>
                  <a:srgbClr val="9D43B5"/>
                </a:solidFill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500"/>
                            </p:stCondLst>
                            <p:childTnLst>
                              <p:par>
                                <p:cTn id="18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500"/>
                            </p:stCondLst>
                            <p:childTnLst>
                              <p:par>
                                <p:cTn id="28" presetID="23" presetClass="entr" presetSubtype="27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500"/>
                            </p:stCondLst>
                            <p:childTnLst>
                              <p:par>
                                <p:cTn id="38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4000"/>
                            </p:stCondLst>
                            <p:childTnLst>
                              <p:par>
                                <p:cTn id="43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 autoUpdateAnimBg="0"/>
      <p:bldP spid="7175" grpId="0" animBg="1"/>
      <p:bldP spid="7200" grpId="0" animBg="1"/>
      <p:bldP spid="7177" grpId="0" animBg="1"/>
      <p:bldP spid="7182" grpId="0" animBg="1"/>
      <p:bldP spid="719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066800" y="381000"/>
            <a:ext cx="7620000" cy="1066800"/>
          </a:xfrm>
          <a:prstGeom prst="rect">
            <a:avLst/>
          </a:prstGeom>
          <a:solidFill>
            <a:srgbClr val="6666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5400">
                <a:solidFill>
                  <a:schemeClr val="bg1"/>
                </a:solidFill>
                <a:latin typeface="Times New Roman" pitchFamily="18" charset="0"/>
              </a:rPr>
              <a:t>Шар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84213" y="2420938"/>
            <a:ext cx="2514600" cy="2209800"/>
            <a:chOff x="912" y="1584"/>
            <a:chExt cx="1584" cy="1392"/>
          </a:xfrm>
        </p:grpSpPr>
        <p:sp>
          <p:nvSpPr>
            <p:cNvPr id="17412" name="Oval 5"/>
            <p:cNvSpPr>
              <a:spLocks noChangeArrowheads="1"/>
            </p:cNvSpPr>
            <p:nvPr/>
          </p:nvSpPr>
          <p:spPr bwMode="auto">
            <a:xfrm>
              <a:off x="912" y="1584"/>
              <a:ext cx="1584" cy="1392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2400">
                <a:solidFill>
                  <a:schemeClr val="accent2"/>
                </a:solidFill>
                <a:latin typeface="Times New Roman" pitchFamily="18" charset="0"/>
              </a:endParaRPr>
            </a:p>
          </p:txBody>
        </p:sp>
        <p:sp>
          <p:nvSpPr>
            <p:cNvPr id="17413" name="Arc 6"/>
            <p:cNvSpPr>
              <a:spLocks/>
            </p:cNvSpPr>
            <p:nvPr/>
          </p:nvSpPr>
          <p:spPr bwMode="auto">
            <a:xfrm>
              <a:off x="1298" y="1584"/>
              <a:ext cx="382" cy="1392"/>
            </a:xfrm>
            <a:custGeom>
              <a:avLst/>
              <a:gdLst>
                <a:gd name="T0" fmla="*/ 0 w 21600"/>
                <a:gd name="T1" fmla="*/ 2 h 41828"/>
                <a:gd name="T2" fmla="*/ 0 w 21600"/>
                <a:gd name="T3" fmla="*/ 0 h 41828"/>
                <a:gd name="T4" fmla="*/ 0 w 21600"/>
                <a:gd name="T5" fmla="*/ 1 h 41828"/>
                <a:gd name="T6" fmla="*/ 0 60000 65536"/>
                <a:gd name="T7" fmla="*/ 0 60000 65536"/>
                <a:gd name="T8" fmla="*/ 0 60000 65536"/>
                <a:gd name="T9" fmla="*/ 0 w 21600"/>
                <a:gd name="T10" fmla="*/ 0 h 41828"/>
                <a:gd name="T11" fmla="*/ 21600 w 21600"/>
                <a:gd name="T12" fmla="*/ 41828 h 418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1828" fill="none" extrusionOk="0">
                  <a:moveTo>
                    <a:pt x="20845" y="41827"/>
                  </a:moveTo>
                  <a:cubicBezTo>
                    <a:pt x="9216" y="41421"/>
                    <a:pt x="0" y="31876"/>
                    <a:pt x="0" y="20241"/>
                  </a:cubicBezTo>
                  <a:cubicBezTo>
                    <a:pt x="0" y="11220"/>
                    <a:pt x="5605" y="3149"/>
                    <a:pt x="14059" y="0"/>
                  </a:cubicBezTo>
                </a:path>
                <a:path w="21600" h="41828" stroke="0" extrusionOk="0">
                  <a:moveTo>
                    <a:pt x="20845" y="41827"/>
                  </a:moveTo>
                  <a:cubicBezTo>
                    <a:pt x="9216" y="41421"/>
                    <a:pt x="0" y="31876"/>
                    <a:pt x="0" y="20241"/>
                  </a:cubicBezTo>
                  <a:cubicBezTo>
                    <a:pt x="0" y="11220"/>
                    <a:pt x="5605" y="3149"/>
                    <a:pt x="14059" y="0"/>
                  </a:cubicBezTo>
                  <a:lnTo>
                    <a:pt x="21600" y="20241"/>
                  </a:lnTo>
                  <a:lnTo>
                    <a:pt x="20845" y="41827"/>
                  </a:lnTo>
                  <a:close/>
                </a:path>
              </a:pathLst>
            </a:cu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14" name="Arc 7"/>
            <p:cNvSpPr>
              <a:spLocks/>
            </p:cNvSpPr>
            <p:nvPr/>
          </p:nvSpPr>
          <p:spPr bwMode="auto">
            <a:xfrm>
              <a:off x="912" y="2304"/>
              <a:ext cx="1584" cy="274"/>
            </a:xfrm>
            <a:custGeom>
              <a:avLst/>
              <a:gdLst>
                <a:gd name="T0" fmla="*/ 2 w 43200"/>
                <a:gd name="T1" fmla="*/ 0 h 22764"/>
                <a:gd name="T2" fmla="*/ 0 w 43200"/>
                <a:gd name="T3" fmla="*/ 0 h 22764"/>
                <a:gd name="T4" fmla="*/ 1 w 43200"/>
                <a:gd name="T5" fmla="*/ 0 h 22764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764"/>
                <a:gd name="T11" fmla="*/ 43200 w 43200"/>
                <a:gd name="T12" fmla="*/ 22764 h 227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764" fill="none" extrusionOk="0">
                  <a:moveTo>
                    <a:pt x="43199" y="1080"/>
                  </a:moveTo>
                  <a:cubicBezTo>
                    <a:pt x="43199" y="1108"/>
                    <a:pt x="43200" y="1136"/>
                    <a:pt x="43200" y="1164"/>
                  </a:cubicBezTo>
                  <a:cubicBezTo>
                    <a:pt x="43200" y="13093"/>
                    <a:pt x="33529" y="22764"/>
                    <a:pt x="21600" y="22764"/>
                  </a:cubicBezTo>
                  <a:cubicBezTo>
                    <a:pt x="9670" y="22764"/>
                    <a:pt x="0" y="13093"/>
                    <a:pt x="0" y="1164"/>
                  </a:cubicBezTo>
                  <a:cubicBezTo>
                    <a:pt x="0" y="775"/>
                    <a:pt x="10" y="387"/>
                    <a:pt x="31" y="0"/>
                  </a:cubicBezTo>
                </a:path>
                <a:path w="43200" h="22764" stroke="0" extrusionOk="0">
                  <a:moveTo>
                    <a:pt x="43199" y="1080"/>
                  </a:moveTo>
                  <a:cubicBezTo>
                    <a:pt x="43199" y="1108"/>
                    <a:pt x="43200" y="1136"/>
                    <a:pt x="43200" y="1164"/>
                  </a:cubicBezTo>
                  <a:cubicBezTo>
                    <a:pt x="43200" y="13093"/>
                    <a:pt x="33529" y="22764"/>
                    <a:pt x="21600" y="22764"/>
                  </a:cubicBezTo>
                  <a:cubicBezTo>
                    <a:pt x="9670" y="22764"/>
                    <a:pt x="0" y="13093"/>
                    <a:pt x="0" y="1164"/>
                  </a:cubicBezTo>
                  <a:cubicBezTo>
                    <a:pt x="0" y="775"/>
                    <a:pt x="10" y="387"/>
                    <a:pt x="31" y="0"/>
                  </a:cubicBezTo>
                  <a:lnTo>
                    <a:pt x="21600" y="1164"/>
                  </a:lnTo>
                  <a:lnTo>
                    <a:pt x="43199" y="1080"/>
                  </a:lnTo>
                  <a:close/>
                </a:path>
              </a:pathLst>
            </a:cu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7411" name="Rectangle 11"/>
          <p:cNvSpPr>
            <a:spLocks noChangeArrowheads="1"/>
          </p:cNvSpPr>
          <p:nvPr/>
        </p:nvSpPr>
        <p:spPr bwMode="auto">
          <a:xfrm>
            <a:off x="3779838" y="1724025"/>
            <a:ext cx="45720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2800" u="sng">
                <a:solidFill>
                  <a:schemeClr val="folHlink"/>
                </a:solidFill>
                <a:latin typeface="Times New Roman" pitchFamily="18" charset="0"/>
              </a:rPr>
              <a:t>Шаром</a:t>
            </a:r>
            <a:r>
              <a:rPr lang="ru-RU" sz="2800">
                <a:solidFill>
                  <a:schemeClr val="folHlink"/>
                </a:solidFill>
                <a:latin typeface="Times New Roman" pitchFamily="18" charset="0"/>
              </a:rPr>
              <a:t> называется тело, ограниченное сферой.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2800">
                <a:solidFill>
                  <a:srgbClr val="2E0BAF"/>
                </a:solidFill>
                <a:latin typeface="Times New Roman" pitchFamily="18" charset="0"/>
              </a:rPr>
              <a:t>Центр, радиус и диаметр сферы являются также </a:t>
            </a:r>
            <a:r>
              <a:rPr lang="ru-RU" sz="2800" u="sng">
                <a:solidFill>
                  <a:srgbClr val="2E0BAF"/>
                </a:solidFill>
                <a:latin typeface="Times New Roman" pitchFamily="18" charset="0"/>
              </a:rPr>
              <a:t>центром, радиусом и диаметром шара</a:t>
            </a:r>
            <a:r>
              <a:rPr lang="ru-RU" sz="2800">
                <a:solidFill>
                  <a:srgbClr val="2E0BAF"/>
                </a:solidFill>
                <a:latin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2800">
                <a:solidFill>
                  <a:srgbClr val="A50021"/>
                </a:solidFill>
                <a:latin typeface="Times New Roman" pitchFamily="18" charset="0"/>
              </a:rPr>
              <a:t>Шар радиуса </a:t>
            </a:r>
            <a:r>
              <a:rPr lang="en-US" sz="2800">
                <a:solidFill>
                  <a:srgbClr val="A50021"/>
                </a:solidFill>
                <a:latin typeface="Times New Roman" pitchFamily="18" charset="0"/>
              </a:rPr>
              <a:t>R</a:t>
            </a:r>
            <a:r>
              <a:rPr lang="ru-RU" sz="2800">
                <a:solidFill>
                  <a:srgbClr val="A50021"/>
                </a:solidFill>
                <a:latin typeface="Times New Roman" pitchFamily="18" charset="0"/>
              </a:rPr>
              <a:t> и центром О содержит все точки пространства, которые расположены от  т. О на расстоянии, не превышающем </a:t>
            </a:r>
            <a:r>
              <a:rPr lang="en-US" sz="2800">
                <a:solidFill>
                  <a:srgbClr val="A50021"/>
                </a:solidFill>
                <a:latin typeface="Times New Roman" pitchFamily="18" charset="0"/>
              </a:rPr>
              <a:t>R.</a:t>
            </a:r>
            <a:endParaRPr lang="ru-RU" sz="2800">
              <a:solidFill>
                <a:srgbClr val="A5002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066800" y="381000"/>
            <a:ext cx="7620000" cy="1066800"/>
          </a:xfrm>
          <a:prstGeom prst="rect">
            <a:avLst/>
          </a:prstGeom>
          <a:solidFill>
            <a:srgbClr val="6666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4400">
                <a:solidFill>
                  <a:schemeClr val="bg1"/>
                </a:solidFill>
                <a:latin typeface="Times New Roman" pitchFamily="18" charset="0"/>
              </a:rPr>
              <a:t>Как изобразить сферу?</a:t>
            </a:r>
          </a:p>
        </p:txBody>
      </p:sp>
      <p:sp>
        <p:nvSpPr>
          <p:cNvPr id="18434" name="Rectangle 6"/>
          <p:cNvSpPr>
            <a:spLocks noChangeArrowheads="1"/>
          </p:cNvSpPr>
          <p:nvPr/>
        </p:nvSpPr>
        <p:spPr bwMode="auto">
          <a:xfrm>
            <a:off x="4211638" y="1557338"/>
            <a:ext cx="417512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solidFill>
                  <a:srgbClr val="EC10A3"/>
                </a:solidFill>
                <a:latin typeface="Times New Roman" pitchFamily="18" charset="0"/>
              </a:rPr>
              <a:t>1. Отметить центр сферы (т.О)</a:t>
            </a:r>
          </a:p>
        </p:txBody>
      </p:sp>
      <p:sp>
        <p:nvSpPr>
          <p:cNvPr id="12324" name="Oval 36"/>
          <p:cNvSpPr>
            <a:spLocks noChangeArrowheads="1"/>
          </p:cNvSpPr>
          <p:nvPr/>
        </p:nvSpPr>
        <p:spPr bwMode="auto">
          <a:xfrm>
            <a:off x="2411413" y="36449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400">
              <a:latin typeface="Times New Roman" pitchFamily="18" charset="0"/>
            </a:endParaRPr>
          </a:p>
        </p:txBody>
      </p:sp>
      <p:sp>
        <p:nvSpPr>
          <p:cNvPr id="18436" name="Rectangle 9"/>
          <p:cNvSpPr>
            <a:spLocks noChangeArrowheads="1"/>
          </p:cNvSpPr>
          <p:nvPr/>
        </p:nvSpPr>
        <p:spPr bwMode="auto">
          <a:xfrm>
            <a:off x="4284663" y="1989138"/>
            <a:ext cx="3835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solidFill>
                  <a:srgbClr val="FF9933"/>
                </a:solidFill>
                <a:latin typeface="Times New Roman" pitchFamily="18" charset="0"/>
              </a:rPr>
              <a:t>2.  Начертить окружность с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solidFill>
                  <a:srgbClr val="FF9933"/>
                </a:solidFill>
                <a:latin typeface="Times New Roman" pitchFamily="18" charset="0"/>
              </a:rPr>
              <a:t>центром в т.О</a:t>
            </a:r>
          </a:p>
        </p:txBody>
      </p:sp>
      <p:sp>
        <p:nvSpPr>
          <p:cNvPr id="12303" name="Oval 15"/>
          <p:cNvSpPr>
            <a:spLocks noChangeArrowheads="1"/>
          </p:cNvSpPr>
          <p:nvPr/>
        </p:nvSpPr>
        <p:spPr bwMode="auto">
          <a:xfrm>
            <a:off x="1476375" y="2852738"/>
            <a:ext cx="1981200" cy="1752600"/>
          </a:xfrm>
          <a:prstGeom prst="ellipse">
            <a:avLst/>
          </a:prstGeom>
          <a:noFill/>
          <a:ln w="9525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400">
              <a:latin typeface="Times New Roman" pitchFamily="18" charset="0"/>
            </a:endParaRPr>
          </a:p>
        </p:txBody>
      </p:sp>
      <p:sp>
        <p:nvSpPr>
          <p:cNvPr id="18438" name="Rectangle 12"/>
          <p:cNvSpPr>
            <a:spLocks noChangeArrowheads="1"/>
          </p:cNvSpPr>
          <p:nvPr/>
        </p:nvSpPr>
        <p:spPr bwMode="auto">
          <a:xfrm>
            <a:off x="4284663" y="2852738"/>
            <a:ext cx="34115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solidFill>
                  <a:srgbClr val="A29E0A"/>
                </a:solidFill>
                <a:latin typeface="Times New Roman" pitchFamily="18" charset="0"/>
              </a:rPr>
              <a:t>3.  Изобразить видимую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solidFill>
                  <a:srgbClr val="A29E0A"/>
                </a:solidFill>
                <a:latin typeface="Times New Roman" pitchFamily="18" charset="0"/>
              </a:rPr>
              <a:t>вертикальную дугу</a:t>
            </a:r>
          </a:p>
        </p:txBody>
      </p:sp>
      <p:sp>
        <p:nvSpPr>
          <p:cNvPr id="12304" name="Arc 16"/>
          <p:cNvSpPr>
            <a:spLocks/>
          </p:cNvSpPr>
          <p:nvPr/>
        </p:nvSpPr>
        <p:spPr bwMode="auto">
          <a:xfrm flipH="1">
            <a:off x="1763713" y="2852738"/>
            <a:ext cx="685800" cy="1752600"/>
          </a:xfrm>
          <a:custGeom>
            <a:avLst/>
            <a:gdLst>
              <a:gd name="T0" fmla="*/ 0 w 21600"/>
              <a:gd name="T1" fmla="*/ 0 h 43174"/>
              <a:gd name="T2" fmla="*/ 34182403 w 21600"/>
              <a:gd name="T3" fmla="*/ 2147483647 h 43174"/>
              <a:gd name="T4" fmla="*/ 0 w 21600"/>
              <a:gd name="T5" fmla="*/ 1444891402 h 43174"/>
              <a:gd name="T6" fmla="*/ 0 60000 65536"/>
              <a:gd name="T7" fmla="*/ 0 60000 65536"/>
              <a:gd name="T8" fmla="*/ 0 60000 65536"/>
              <a:gd name="T9" fmla="*/ 0 w 21600"/>
              <a:gd name="T10" fmla="*/ 0 h 43174"/>
              <a:gd name="T11" fmla="*/ 21600 w 21600"/>
              <a:gd name="T12" fmla="*/ 43174 h 4317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3174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4"/>
                  <a:pt x="12568" y="42604"/>
                  <a:pt x="1067" y="43173"/>
                </a:cubicBezTo>
              </a:path>
              <a:path w="21600" h="43174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4"/>
                  <a:pt x="12568" y="42604"/>
                  <a:pt x="1067" y="43173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rgbClr val="A29E0A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40" name="Rectangle 15"/>
          <p:cNvSpPr>
            <a:spLocks noChangeArrowheads="1"/>
          </p:cNvSpPr>
          <p:nvPr/>
        </p:nvSpPr>
        <p:spPr bwMode="auto">
          <a:xfrm>
            <a:off x="4284663" y="3789363"/>
            <a:ext cx="44640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solidFill>
                  <a:srgbClr val="008080"/>
                </a:solidFill>
                <a:latin typeface="Times New Roman" pitchFamily="18" charset="0"/>
              </a:rPr>
              <a:t>4. Изобразить невидимую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>
                <a:solidFill>
                  <a:srgbClr val="008080"/>
                </a:solidFill>
                <a:latin typeface="Times New Roman" pitchFamily="18" charset="0"/>
              </a:rPr>
              <a:t>вертикальную дугу</a:t>
            </a:r>
          </a:p>
        </p:txBody>
      </p:sp>
      <p:sp>
        <p:nvSpPr>
          <p:cNvPr id="12305" name="Arc 17"/>
          <p:cNvSpPr>
            <a:spLocks/>
          </p:cNvSpPr>
          <p:nvPr/>
        </p:nvSpPr>
        <p:spPr bwMode="auto">
          <a:xfrm>
            <a:off x="2627313" y="2852738"/>
            <a:ext cx="457200" cy="1751012"/>
          </a:xfrm>
          <a:custGeom>
            <a:avLst/>
            <a:gdLst>
              <a:gd name="T0" fmla="*/ 0 w 21600"/>
              <a:gd name="T1" fmla="*/ 0 h 43174"/>
              <a:gd name="T2" fmla="*/ 10128122 w 21600"/>
              <a:gd name="T3" fmla="*/ 2147483647 h 43174"/>
              <a:gd name="T4" fmla="*/ 0 w 21600"/>
              <a:gd name="T5" fmla="*/ 1440969687 h 43174"/>
              <a:gd name="T6" fmla="*/ 0 60000 65536"/>
              <a:gd name="T7" fmla="*/ 0 60000 65536"/>
              <a:gd name="T8" fmla="*/ 0 60000 65536"/>
              <a:gd name="T9" fmla="*/ 0 w 21600"/>
              <a:gd name="T10" fmla="*/ 0 h 43174"/>
              <a:gd name="T11" fmla="*/ 21600 w 21600"/>
              <a:gd name="T12" fmla="*/ 43174 h 4317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3174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4"/>
                  <a:pt x="12568" y="42604"/>
                  <a:pt x="1067" y="43173"/>
                </a:cubicBezTo>
              </a:path>
              <a:path w="21600" h="43174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4"/>
                  <a:pt x="12568" y="42604"/>
                  <a:pt x="1067" y="43173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folHlink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6" name="Arc 18"/>
          <p:cNvSpPr>
            <a:spLocks/>
          </p:cNvSpPr>
          <p:nvPr/>
        </p:nvSpPr>
        <p:spPr bwMode="auto">
          <a:xfrm>
            <a:off x="1476375" y="3716338"/>
            <a:ext cx="1979613" cy="401637"/>
          </a:xfrm>
          <a:custGeom>
            <a:avLst/>
            <a:gdLst>
              <a:gd name="T0" fmla="*/ 1979520 w 43200"/>
              <a:gd name="T1" fmla="*/ 0 h 21914"/>
              <a:gd name="T2" fmla="*/ 0 w 43200"/>
              <a:gd name="T3" fmla="*/ 5755 h 21914"/>
              <a:gd name="T4" fmla="*/ 989806 w 43200"/>
              <a:gd name="T5" fmla="*/ 5755 h 2191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1914" fill="none" extrusionOk="0">
                <a:moveTo>
                  <a:pt x="43197" y="0"/>
                </a:moveTo>
                <a:cubicBezTo>
                  <a:pt x="43199" y="104"/>
                  <a:pt x="43200" y="209"/>
                  <a:pt x="43200" y="314"/>
                </a:cubicBezTo>
                <a:cubicBezTo>
                  <a:pt x="43200" y="12243"/>
                  <a:pt x="33529" y="21914"/>
                  <a:pt x="21600" y="21914"/>
                </a:cubicBezTo>
                <a:cubicBezTo>
                  <a:pt x="9670" y="21913"/>
                  <a:pt x="0" y="12243"/>
                  <a:pt x="0" y="314"/>
                </a:cubicBezTo>
              </a:path>
              <a:path w="43200" h="21914" stroke="0" extrusionOk="0">
                <a:moveTo>
                  <a:pt x="43197" y="0"/>
                </a:moveTo>
                <a:cubicBezTo>
                  <a:pt x="43199" y="104"/>
                  <a:pt x="43200" y="209"/>
                  <a:pt x="43200" y="314"/>
                </a:cubicBezTo>
                <a:cubicBezTo>
                  <a:pt x="43200" y="12243"/>
                  <a:pt x="33529" y="21914"/>
                  <a:pt x="21600" y="21914"/>
                </a:cubicBezTo>
                <a:cubicBezTo>
                  <a:pt x="9670" y="21913"/>
                  <a:pt x="0" y="12243"/>
                  <a:pt x="0" y="314"/>
                </a:cubicBezTo>
                <a:lnTo>
                  <a:pt x="21600" y="314"/>
                </a:lnTo>
                <a:lnTo>
                  <a:pt x="43197" y="0"/>
                </a:lnTo>
                <a:close/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 flipH="1">
            <a:off x="1801813" y="3716338"/>
            <a:ext cx="609600" cy="304800"/>
          </a:xfrm>
          <a:prstGeom prst="line">
            <a:avLst/>
          </a:prstGeom>
          <a:noFill/>
          <a:ln w="28575">
            <a:solidFill>
              <a:srgbClr val="9D43B5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1908175" y="34290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9D43B5"/>
                </a:solidFill>
                <a:latin typeface="Times New Roman" pitchFamily="18" charset="0"/>
              </a:rPr>
              <a:t>R</a:t>
            </a:r>
            <a:endParaRPr lang="ru-RU" sz="2400">
              <a:solidFill>
                <a:srgbClr val="9D43B5"/>
              </a:solidFill>
              <a:latin typeface="Times New Roman" pitchFamily="18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2339975" y="32131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EC10A3"/>
                </a:solidFill>
                <a:latin typeface="Times New Roman" pitchFamily="18" charset="0"/>
              </a:rPr>
              <a:t>О</a:t>
            </a:r>
          </a:p>
        </p:txBody>
      </p:sp>
      <p:sp>
        <p:nvSpPr>
          <p:cNvPr id="12308" name="Arc 20"/>
          <p:cNvSpPr>
            <a:spLocks/>
          </p:cNvSpPr>
          <p:nvPr/>
        </p:nvSpPr>
        <p:spPr bwMode="auto">
          <a:xfrm>
            <a:off x="1476375" y="3392488"/>
            <a:ext cx="1957388" cy="396875"/>
          </a:xfrm>
          <a:custGeom>
            <a:avLst/>
            <a:gdLst>
              <a:gd name="T0" fmla="*/ 0 w 42705"/>
              <a:gd name="T1" fmla="*/ 314082 h 21600"/>
              <a:gd name="T2" fmla="*/ 1957388 w 42705"/>
              <a:gd name="T3" fmla="*/ 379714 h 21600"/>
              <a:gd name="T4" fmla="*/ 968267 w 42705"/>
              <a:gd name="T5" fmla="*/ 396875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2705" h="21600" fill="none" extrusionOk="0">
                <a:moveTo>
                  <a:pt x="0" y="17094"/>
                </a:moveTo>
                <a:cubicBezTo>
                  <a:pt x="2126" y="7125"/>
                  <a:pt x="10932" y="0"/>
                  <a:pt x="21125" y="0"/>
                </a:cubicBezTo>
                <a:cubicBezTo>
                  <a:pt x="32691" y="0"/>
                  <a:pt x="42204" y="9110"/>
                  <a:pt x="42704" y="20666"/>
                </a:cubicBezTo>
              </a:path>
              <a:path w="42705" h="21600" stroke="0" extrusionOk="0">
                <a:moveTo>
                  <a:pt x="0" y="17094"/>
                </a:moveTo>
                <a:cubicBezTo>
                  <a:pt x="2126" y="7125"/>
                  <a:pt x="10932" y="0"/>
                  <a:pt x="21125" y="0"/>
                </a:cubicBezTo>
                <a:cubicBezTo>
                  <a:pt x="32691" y="0"/>
                  <a:pt x="42204" y="9110"/>
                  <a:pt x="42704" y="20666"/>
                </a:cubicBezTo>
                <a:lnTo>
                  <a:pt x="21125" y="21600"/>
                </a:lnTo>
                <a:lnTo>
                  <a:pt x="0" y="17094"/>
                </a:lnTo>
                <a:close/>
              </a:path>
            </a:pathLst>
          </a:custGeom>
          <a:noFill/>
          <a:ln w="9525">
            <a:solidFill>
              <a:srgbClr val="6600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4284663" y="4570413"/>
            <a:ext cx="3998274" cy="2049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AutoNum type="arabicPeriod" startAt="5"/>
            </a:pPr>
            <a:r>
              <a:rPr lang="ru-RU" sz="2400" dirty="0">
                <a:solidFill>
                  <a:schemeClr val="accent2"/>
                </a:solidFill>
                <a:latin typeface="Times New Roman" pitchFamily="18" charset="0"/>
              </a:rPr>
              <a:t>Изобразить видимую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 dirty="0">
                <a:solidFill>
                  <a:schemeClr val="accent2"/>
                </a:solidFill>
                <a:latin typeface="Times New Roman" pitchFamily="18" charset="0"/>
              </a:rPr>
              <a:t>горизонтальную дугу</a:t>
            </a:r>
            <a:r>
              <a:rPr lang="ru-RU" sz="23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 dirty="0">
                <a:solidFill>
                  <a:srgbClr val="6600FF"/>
                </a:solidFill>
                <a:latin typeface="Times New Roman" pitchFamily="18" charset="0"/>
              </a:rPr>
              <a:t>6.  Изобразить невидимую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 dirty="0">
                <a:solidFill>
                  <a:srgbClr val="6600FF"/>
                </a:solidFill>
                <a:latin typeface="Times New Roman" pitchFamily="18" charset="0"/>
              </a:rPr>
              <a:t>горизонтальную </a:t>
            </a:r>
            <a:r>
              <a:rPr lang="ru-RU" sz="2400" dirty="0" smtClean="0">
                <a:solidFill>
                  <a:srgbClr val="6600FF"/>
                </a:solidFill>
                <a:latin typeface="Times New Roman" pitchFamily="18" charset="0"/>
              </a:rPr>
              <a:t>дугу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 dirty="0" smtClean="0">
                <a:solidFill>
                  <a:srgbClr val="9D43B5"/>
                </a:solidFill>
                <a:latin typeface="Times New Roman" pitchFamily="18" charset="0"/>
              </a:rPr>
              <a:t>7</a:t>
            </a:r>
            <a:r>
              <a:rPr lang="ru-RU" sz="2400" dirty="0">
                <a:solidFill>
                  <a:srgbClr val="9D43B5"/>
                </a:solidFill>
                <a:latin typeface="Times New Roman" pitchFamily="18" charset="0"/>
              </a:rPr>
              <a:t>.  Провести радиус сферы</a:t>
            </a:r>
            <a:r>
              <a:rPr lang="en-US" sz="2400" dirty="0">
                <a:solidFill>
                  <a:srgbClr val="9D43B5"/>
                </a:solidFill>
                <a:latin typeface="Times New Roman" pitchFamily="18" charset="0"/>
              </a:rPr>
              <a:t> R</a:t>
            </a:r>
            <a:endParaRPr lang="ru-RU" sz="2400" dirty="0">
              <a:solidFill>
                <a:srgbClr val="9D43B5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3" presetClass="entr" presetSubtype="27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3" presetClass="entr" presetSubtype="27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23" presetClass="entr" presetSubtype="27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23" presetClass="entr" presetSubtype="27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000"/>
                            </p:stCondLst>
                            <p:childTnLst>
                              <p:par>
                                <p:cTn id="34" presetID="23" presetClass="entr" presetSubtype="27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500"/>
                            </p:stCondLst>
                            <p:childTnLst>
                              <p:par>
                                <p:cTn id="39" presetID="23" presetClass="entr" presetSubtype="27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 autoUpdateAnimBg="0"/>
      <p:bldP spid="12324" grpId="0" animBg="1"/>
      <p:bldP spid="12303" grpId="0" animBg="1"/>
      <p:bldP spid="12304" grpId="0" animBg="1"/>
      <p:bldP spid="12305" grpId="0" animBg="1"/>
      <p:bldP spid="12306" grpId="0" animBg="1"/>
      <p:bldP spid="12310" grpId="0" animBg="1"/>
      <p:bldP spid="1230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066800" y="381000"/>
            <a:ext cx="7620000" cy="1066800"/>
          </a:xfrm>
          <a:prstGeom prst="rect">
            <a:avLst/>
          </a:prstGeom>
          <a:solidFill>
            <a:srgbClr val="6666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4400">
                <a:solidFill>
                  <a:schemeClr val="bg1"/>
                </a:solidFill>
                <a:latin typeface="Times New Roman" pitchFamily="18" charset="0"/>
              </a:rPr>
              <a:t>Уравнение окружности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V="1">
            <a:off x="1331913" y="2060575"/>
            <a:ext cx="0" cy="2362200"/>
          </a:xfrm>
          <a:prstGeom prst="line">
            <a:avLst/>
          </a:prstGeom>
          <a:noFill/>
          <a:ln w="12700">
            <a:solidFill>
              <a:srgbClr val="9D43B5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1187450" y="4292600"/>
            <a:ext cx="2667000" cy="0"/>
          </a:xfrm>
          <a:prstGeom prst="line">
            <a:avLst/>
          </a:prstGeom>
          <a:noFill/>
          <a:ln w="12700">
            <a:solidFill>
              <a:srgbClr val="9D43B5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900113" y="4221163"/>
            <a:ext cx="476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>
                <a:solidFill>
                  <a:srgbClr val="9D43B5"/>
                </a:solidFill>
                <a:latin typeface="Times New Roman" pitchFamily="18" charset="0"/>
              </a:rPr>
              <a:t>О</a:t>
            </a:r>
          </a:p>
        </p:txBody>
      </p:sp>
      <p:sp>
        <p:nvSpPr>
          <p:cNvPr id="14345" name="Oval 9"/>
          <p:cNvSpPr>
            <a:spLocks noChangeArrowheads="1"/>
          </p:cNvSpPr>
          <p:nvPr/>
        </p:nvSpPr>
        <p:spPr bwMode="auto">
          <a:xfrm>
            <a:off x="1619250" y="2205038"/>
            <a:ext cx="1752600" cy="1676400"/>
          </a:xfrm>
          <a:prstGeom prst="ellips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 flipV="1">
            <a:off x="2484438" y="2420938"/>
            <a:ext cx="609600" cy="609600"/>
          </a:xfrm>
          <a:prstGeom prst="line">
            <a:avLst/>
          </a:prstGeom>
          <a:noFill/>
          <a:ln w="12700">
            <a:solidFill>
              <a:srgbClr val="CC6600"/>
            </a:solidFill>
            <a:round/>
            <a:headEnd type="oval" w="med" len="med"/>
            <a:tailEnd type="oval" w="med" len="med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1908175" y="3141663"/>
            <a:ext cx="113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0000"/>
                </a:solidFill>
                <a:latin typeface="Times New Roman" pitchFamily="18" charset="0"/>
              </a:rPr>
              <a:t>С(х</a:t>
            </a:r>
            <a:r>
              <a:rPr lang="ru-RU" sz="1200">
                <a:solidFill>
                  <a:srgbClr val="000000"/>
                </a:solidFill>
                <a:latin typeface="Times New Roman" pitchFamily="18" charset="0"/>
              </a:rPr>
              <a:t>0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</a:rPr>
              <a:t>;у</a:t>
            </a:r>
            <a:r>
              <a:rPr lang="ru-RU" sz="1200">
                <a:solidFill>
                  <a:srgbClr val="000000"/>
                </a:solidFill>
                <a:latin typeface="Times New Roman" pitchFamily="18" charset="0"/>
              </a:rPr>
              <a:t>0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3059113" y="1989138"/>
            <a:ext cx="104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0000"/>
                </a:solidFill>
                <a:latin typeface="Times New Roman" pitchFamily="18" charset="0"/>
              </a:rPr>
              <a:t>М(х;у)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114800" y="1626807"/>
            <a:ext cx="4572000" cy="5909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dirty="0">
                <a:solidFill>
                  <a:srgbClr val="9D43B5"/>
                </a:solidFill>
              </a:rPr>
              <a:t>Зададим прямоугольную систему координат </a:t>
            </a:r>
            <a:r>
              <a:rPr lang="ru-RU" i="1" dirty="0">
                <a:solidFill>
                  <a:srgbClr val="9D43B5"/>
                </a:solidFill>
              </a:rPr>
              <a:t>О</a:t>
            </a:r>
            <a:r>
              <a:rPr lang="en-US" i="1" dirty="0" err="1">
                <a:solidFill>
                  <a:srgbClr val="9D43B5"/>
                </a:solidFill>
              </a:rPr>
              <a:t>xy</a:t>
            </a:r>
            <a:endParaRPr lang="en-US" i="1" dirty="0">
              <a:solidFill>
                <a:srgbClr val="9D43B5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64074" y="2276872"/>
            <a:ext cx="4572000" cy="5909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dirty="0">
                <a:solidFill>
                  <a:srgbClr val="008000"/>
                </a:solidFill>
              </a:rPr>
              <a:t>Построим окружность </a:t>
            </a:r>
            <a:r>
              <a:rPr lang="en-US" dirty="0">
                <a:solidFill>
                  <a:srgbClr val="008000"/>
                </a:solidFill>
              </a:rPr>
              <a:t>c </a:t>
            </a:r>
            <a:r>
              <a:rPr lang="ru-RU" dirty="0">
                <a:solidFill>
                  <a:srgbClr val="008000"/>
                </a:solidFill>
              </a:rPr>
              <a:t>центром в т. С и радиусом </a:t>
            </a:r>
            <a:r>
              <a:rPr lang="en-US" dirty="0">
                <a:solidFill>
                  <a:srgbClr val="008000"/>
                </a:solidFill>
              </a:rPr>
              <a:t> r 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49817" y="3007932"/>
            <a:ext cx="4572000" cy="5909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dirty="0">
                <a:solidFill>
                  <a:srgbClr val="CC6600"/>
                </a:solidFill>
              </a:rPr>
              <a:t>Расстояние от произвольной </a:t>
            </a:r>
            <a:r>
              <a:rPr lang="ru-RU" dirty="0" err="1" smtClean="0">
                <a:solidFill>
                  <a:srgbClr val="CC6600"/>
                </a:solidFill>
              </a:rPr>
              <a:t>т.М</a:t>
            </a:r>
            <a:r>
              <a:rPr lang="en-US" dirty="0" smtClean="0">
                <a:solidFill>
                  <a:srgbClr val="CC6600"/>
                </a:solidFill>
              </a:rPr>
              <a:t>(</a:t>
            </a:r>
            <a:r>
              <a:rPr lang="ru-RU" dirty="0" err="1">
                <a:solidFill>
                  <a:srgbClr val="CC6600"/>
                </a:solidFill>
              </a:rPr>
              <a:t>х;у</a:t>
            </a:r>
            <a:r>
              <a:rPr lang="ru-RU" dirty="0">
                <a:solidFill>
                  <a:srgbClr val="CC6600"/>
                </a:solidFill>
              </a:rPr>
              <a:t>) </a:t>
            </a:r>
            <a:r>
              <a:rPr lang="ru-RU" dirty="0" smtClean="0">
                <a:solidFill>
                  <a:srgbClr val="CC6600"/>
                </a:solidFill>
              </a:rPr>
              <a:t>до </a:t>
            </a:r>
            <a:r>
              <a:rPr lang="ru-RU" dirty="0" err="1">
                <a:solidFill>
                  <a:srgbClr val="CC6600"/>
                </a:solidFill>
              </a:rPr>
              <a:t>т.С</a:t>
            </a:r>
            <a:r>
              <a:rPr lang="ru-RU" dirty="0">
                <a:solidFill>
                  <a:srgbClr val="CC6600"/>
                </a:solidFill>
              </a:rPr>
              <a:t> </a:t>
            </a:r>
            <a:r>
              <a:rPr lang="en-US" dirty="0">
                <a:solidFill>
                  <a:srgbClr val="CC6600"/>
                </a:solidFill>
              </a:rPr>
              <a:t> </a:t>
            </a:r>
            <a:r>
              <a:rPr lang="ru-RU" dirty="0">
                <a:solidFill>
                  <a:srgbClr val="CC6600"/>
                </a:solidFill>
              </a:rPr>
              <a:t>вычисляется по формуле:</a:t>
            </a:r>
            <a:endParaRPr lang="en-US" dirty="0">
              <a:solidFill>
                <a:srgbClr val="CC66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11960" y="3863870"/>
            <a:ext cx="2949846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1600" dirty="0">
                <a:solidFill>
                  <a:srgbClr val="6600FF"/>
                </a:solidFill>
              </a:rPr>
              <a:t>МС = </a:t>
            </a:r>
            <a:r>
              <a:rPr lang="en-US" sz="1600" dirty="0">
                <a:solidFill>
                  <a:srgbClr val="6600FF"/>
                </a:solidFill>
              </a:rPr>
              <a:t>    </a:t>
            </a:r>
            <a:r>
              <a:rPr lang="en-US" dirty="0">
                <a:solidFill>
                  <a:srgbClr val="6600FF"/>
                </a:solidFill>
              </a:rPr>
              <a:t>(x – x</a:t>
            </a:r>
            <a:r>
              <a:rPr lang="en-US" baseline="-25000" dirty="0">
                <a:solidFill>
                  <a:srgbClr val="6600FF"/>
                </a:solidFill>
              </a:rPr>
              <a:t>0</a:t>
            </a:r>
            <a:r>
              <a:rPr lang="en-US" dirty="0">
                <a:solidFill>
                  <a:srgbClr val="6600FF"/>
                </a:solidFill>
              </a:rPr>
              <a:t>)</a:t>
            </a:r>
            <a:r>
              <a:rPr lang="en-US" baseline="30000" dirty="0">
                <a:solidFill>
                  <a:srgbClr val="6600FF"/>
                </a:solidFill>
              </a:rPr>
              <a:t>2  </a:t>
            </a:r>
            <a:r>
              <a:rPr lang="en-US" dirty="0">
                <a:solidFill>
                  <a:srgbClr val="6600FF"/>
                </a:solidFill>
              </a:rPr>
              <a:t>+ (y – y</a:t>
            </a:r>
            <a:r>
              <a:rPr lang="en-US" baseline="-25000" dirty="0">
                <a:solidFill>
                  <a:srgbClr val="6600FF"/>
                </a:solidFill>
              </a:rPr>
              <a:t>0</a:t>
            </a:r>
            <a:r>
              <a:rPr lang="en-US" dirty="0">
                <a:solidFill>
                  <a:srgbClr val="6600FF"/>
                </a:solidFill>
              </a:rPr>
              <a:t>)</a:t>
            </a:r>
            <a:r>
              <a:rPr lang="en-US" baseline="30000" dirty="0">
                <a:solidFill>
                  <a:srgbClr val="6600FF"/>
                </a:solidFill>
              </a:rPr>
              <a:t>2</a:t>
            </a:r>
            <a:endParaRPr lang="ru-RU" baseline="30000" dirty="0">
              <a:solidFill>
                <a:srgbClr val="6600FF"/>
              </a:solidFill>
            </a:endParaRPr>
          </a:p>
        </p:txBody>
      </p:sp>
      <p:grpSp>
        <p:nvGrpSpPr>
          <p:cNvPr id="14" name="Group 29"/>
          <p:cNvGrpSpPr>
            <a:grpSpLocks/>
          </p:cNvGrpSpPr>
          <p:nvPr/>
        </p:nvGrpSpPr>
        <p:grpSpPr bwMode="auto">
          <a:xfrm>
            <a:off x="4855540" y="3824502"/>
            <a:ext cx="2362200" cy="381000"/>
            <a:chOff x="3312" y="1680"/>
            <a:chExt cx="1872" cy="528"/>
          </a:xfrm>
        </p:grpSpPr>
        <p:sp>
          <p:nvSpPr>
            <p:cNvPr id="15" name="Line 30"/>
            <p:cNvSpPr>
              <a:spLocks noChangeShapeType="1"/>
            </p:cNvSpPr>
            <p:nvPr/>
          </p:nvSpPr>
          <p:spPr bwMode="auto">
            <a:xfrm flipH="1" flipV="1">
              <a:off x="3312" y="1920"/>
              <a:ext cx="48" cy="240"/>
            </a:xfrm>
            <a:prstGeom prst="line">
              <a:avLst/>
            </a:prstGeom>
            <a:noFill/>
            <a:ln w="9525">
              <a:solidFill>
                <a:srgbClr val="66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6" name="Line 31"/>
            <p:cNvSpPr>
              <a:spLocks noChangeShapeType="1"/>
            </p:cNvSpPr>
            <p:nvPr/>
          </p:nvSpPr>
          <p:spPr bwMode="auto">
            <a:xfrm flipV="1">
              <a:off x="3360" y="1680"/>
              <a:ext cx="96" cy="528"/>
            </a:xfrm>
            <a:prstGeom prst="line">
              <a:avLst/>
            </a:prstGeom>
            <a:noFill/>
            <a:ln w="9525">
              <a:solidFill>
                <a:srgbClr val="66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7" name="Line 32"/>
            <p:cNvSpPr>
              <a:spLocks noChangeShapeType="1"/>
            </p:cNvSpPr>
            <p:nvPr/>
          </p:nvSpPr>
          <p:spPr bwMode="auto">
            <a:xfrm>
              <a:off x="3456" y="1680"/>
              <a:ext cx="1728" cy="0"/>
            </a:xfrm>
            <a:prstGeom prst="line">
              <a:avLst/>
            </a:prstGeom>
            <a:noFill/>
            <a:ln w="9525">
              <a:solidFill>
                <a:srgbClr val="66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4283968" y="4422775"/>
            <a:ext cx="2592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dirty="0">
                <a:solidFill>
                  <a:srgbClr val="6600FF"/>
                </a:solidFill>
              </a:rPr>
              <a:t>МС =</a:t>
            </a:r>
            <a:r>
              <a:rPr lang="en-US" dirty="0">
                <a:solidFill>
                  <a:srgbClr val="6600FF"/>
                </a:solidFill>
              </a:rPr>
              <a:t> r</a:t>
            </a:r>
            <a:r>
              <a:rPr lang="ru-RU" dirty="0">
                <a:solidFill>
                  <a:srgbClr val="6600FF"/>
                </a:solidFill>
              </a:rPr>
              <a:t> ,   или  МС</a:t>
            </a:r>
            <a:r>
              <a:rPr lang="ru-RU" baseline="30000" dirty="0">
                <a:solidFill>
                  <a:srgbClr val="6600FF"/>
                </a:solidFill>
              </a:rPr>
              <a:t>2</a:t>
            </a:r>
            <a:r>
              <a:rPr lang="ru-RU" dirty="0">
                <a:solidFill>
                  <a:srgbClr val="6600FF"/>
                </a:solidFill>
              </a:rPr>
              <a:t> =</a:t>
            </a:r>
            <a:r>
              <a:rPr lang="en-US" dirty="0">
                <a:solidFill>
                  <a:srgbClr val="6600FF"/>
                </a:solidFill>
              </a:rPr>
              <a:t> r</a:t>
            </a:r>
            <a:r>
              <a:rPr lang="en-US" baseline="30000" dirty="0">
                <a:solidFill>
                  <a:srgbClr val="6600FF"/>
                </a:solidFill>
              </a:rPr>
              <a:t>2</a:t>
            </a:r>
            <a:endParaRPr lang="ru-RU" baseline="30000" dirty="0">
              <a:solidFill>
                <a:srgbClr val="6600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95936" y="4941168"/>
            <a:ext cx="4572000" cy="135421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buFontTx/>
              <a:buNone/>
            </a:pPr>
            <a:r>
              <a:rPr lang="ru-RU" dirty="0" smtClean="0">
                <a:solidFill>
                  <a:srgbClr val="6600FF"/>
                </a:solidFill>
              </a:rPr>
              <a:t>Следовательно, </a:t>
            </a:r>
            <a:r>
              <a:rPr lang="ru-RU" dirty="0">
                <a:solidFill>
                  <a:srgbClr val="6600FF"/>
                </a:solidFill>
              </a:rPr>
              <a:t>уравнение </a:t>
            </a:r>
            <a:endParaRPr lang="ru-RU" dirty="0" smtClean="0">
              <a:solidFill>
                <a:srgbClr val="6600FF"/>
              </a:solidFill>
            </a:endParaRPr>
          </a:p>
          <a:p>
            <a:pPr eaLnBrk="1" hangingPunct="1">
              <a:buFontTx/>
              <a:buNone/>
            </a:pPr>
            <a:r>
              <a:rPr lang="ru-RU" dirty="0" smtClean="0">
                <a:solidFill>
                  <a:srgbClr val="6600FF"/>
                </a:solidFill>
              </a:rPr>
              <a:t>окружности  </a:t>
            </a:r>
            <a:r>
              <a:rPr lang="ru-RU" dirty="0">
                <a:solidFill>
                  <a:srgbClr val="6600FF"/>
                </a:solidFill>
              </a:rPr>
              <a:t>имеет вид</a:t>
            </a:r>
            <a:r>
              <a:rPr lang="ru-RU" dirty="0" smtClean="0">
                <a:solidFill>
                  <a:srgbClr val="6600FF"/>
                </a:solidFill>
              </a:rPr>
              <a:t>:</a:t>
            </a:r>
          </a:p>
          <a:p>
            <a:pPr eaLnBrk="1" hangingPunct="1">
              <a:buFontTx/>
              <a:buNone/>
            </a:pPr>
            <a:endParaRPr lang="en-US" dirty="0">
              <a:solidFill>
                <a:srgbClr val="6600FF"/>
              </a:solidFill>
            </a:endParaRPr>
          </a:p>
          <a:p>
            <a:pPr eaLnBrk="1" hangingPunct="1">
              <a:buFontTx/>
              <a:buNone/>
            </a:pPr>
            <a:r>
              <a:rPr lang="ru-RU" sz="2400" dirty="0">
                <a:solidFill>
                  <a:srgbClr val="FF0066"/>
                </a:solidFill>
              </a:rPr>
              <a:t>   </a:t>
            </a:r>
            <a:r>
              <a:rPr lang="en-US" sz="2800" dirty="0">
                <a:solidFill>
                  <a:srgbClr val="FF0066"/>
                </a:solidFill>
              </a:rPr>
              <a:t>(x – x</a:t>
            </a:r>
            <a:r>
              <a:rPr lang="en-US" sz="2800" baseline="-25000" dirty="0">
                <a:solidFill>
                  <a:srgbClr val="FF0066"/>
                </a:solidFill>
              </a:rPr>
              <a:t>0</a:t>
            </a:r>
            <a:r>
              <a:rPr lang="en-US" sz="2800" dirty="0">
                <a:solidFill>
                  <a:srgbClr val="FF0066"/>
                </a:solidFill>
              </a:rPr>
              <a:t>)</a:t>
            </a:r>
            <a:r>
              <a:rPr lang="en-US" sz="2800" baseline="30000" dirty="0">
                <a:solidFill>
                  <a:srgbClr val="FF0066"/>
                </a:solidFill>
              </a:rPr>
              <a:t>2  </a:t>
            </a:r>
            <a:r>
              <a:rPr lang="en-US" sz="2800" dirty="0">
                <a:solidFill>
                  <a:srgbClr val="FF0066"/>
                </a:solidFill>
              </a:rPr>
              <a:t>+ (y – y</a:t>
            </a:r>
            <a:r>
              <a:rPr lang="en-US" sz="2800" baseline="-25000" dirty="0">
                <a:solidFill>
                  <a:srgbClr val="FF0066"/>
                </a:solidFill>
              </a:rPr>
              <a:t>0</a:t>
            </a:r>
            <a:r>
              <a:rPr lang="en-US" sz="2800" dirty="0">
                <a:solidFill>
                  <a:srgbClr val="FF0066"/>
                </a:solidFill>
              </a:rPr>
              <a:t>)</a:t>
            </a:r>
            <a:r>
              <a:rPr lang="en-US" sz="2800" baseline="30000" dirty="0">
                <a:solidFill>
                  <a:srgbClr val="FF0066"/>
                </a:solidFill>
              </a:rPr>
              <a:t>2</a:t>
            </a:r>
            <a:r>
              <a:rPr lang="en-US" sz="2800" dirty="0">
                <a:solidFill>
                  <a:srgbClr val="FF0066"/>
                </a:solidFill>
              </a:rPr>
              <a:t> = r</a:t>
            </a:r>
            <a:r>
              <a:rPr lang="en-US" sz="2800" baseline="30000" dirty="0">
                <a:solidFill>
                  <a:srgbClr val="FF0066"/>
                </a:solidFill>
              </a:rPr>
              <a:t>2</a:t>
            </a:r>
            <a:endParaRPr lang="ru-RU" sz="2800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 autoUpdateAnimBg="0"/>
      <p:bldP spid="14343" grpId="0" animBg="1"/>
      <p:bldP spid="14341" grpId="0" animBg="1"/>
      <p:bldP spid="14345" grpId="0" animBg="1" autoUpdateAnimBg="0"/>
      <p:bldP spid="1434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066800" y="381000"/>
            <a:ext cx="7620000" cy="1066800"/>
          </a:xfrm>
          <a:prstGeom prst="rect">
            <a:avLst/>
          </a:prstGeom>
          <a:solidFill>
            <a:srgbClr val="6666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4400" dirty="0">
                <a:solidFill>
                  <a:schemeClr val="bg1"/>
                </a:solidFill>
                <a:latin typeface="Times New Roman" pitchFamily="18" charset="0"/>
              </a:rPr>
              <a:t>Уравнение сферы</a:t>
            </a:r>
            <a:endParaRPr lang="ru-RU" sz="4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95936" y="170080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000" dirty="0">
                <a:solidFill>
                  <a:srgbClr val="CC6600"/>
                </a:solidFill>
                <a:latin typeface="Times New Roman" pitchFamily="18" charset="0"/>
                <a:cs typeface="Times New Roman" pitchFamily="18" charset="0"/>
              </a:rPr>
              <a:t>Зададим прямоугольную систему координат </a:t>
            </a:r>
            <a:r>
              <a:rPr lang="ru-RU" sz="2000" i="1" dirty="0">
                <a:solidFill>
                  <a:srgbClr val="CC66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000" i="1" dirty="0">
                <a:solidFill>
                  <a:srgbClr val="CC6600"/>
                </a:solidFill>
                <a:latin typeface="Times New Roman" pitchFamily="18" charset="0"/>
                <a:cs typeface="Times New Roman" pitchFamily="18" charset="0"/>
              </a:rPr>
              <a:t>xyz</a:t>
            </a:r>
            <a:endParaRPr lang="en-US" sz="2000" i="1" dirty="0">
              <a:solidFill>
                <a:srgbClr val="CC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Line 7"/>
          <p:cNvSpPr>
            <a:spLocks noChangeShapeType="1"/>
          </p:cNvSpPr>
          <p:nvPr/>
        </p:nvSpPr>
        <p:spPr bwMode="auto">
          <a:xfrm flipV="1">
            <a:off x="1187624" y="2845168"/>
            <a:ext cx="0" cy="1828800"/>
          </a:xfrm>
          <a:prstGeom prst="line">
            <a:avLst/>
          </a:prstGeom>
          <a:noFill/>
          <a:ln w="9525">
            <a:solidFill>
              <a:srgbClr val="CC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654224" y="4640681"/>
            <a:ext cx="533400" cy="533400"/>
          </a:xfrm>
          <a:prstGeom prst="line">
            <a:avLst/>
          </a:prstGeom>
          <a:noFill/>
          <a:ln w="9525">
            <a:solidFill>
              <a:srgbClr val="CC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V="1">
            <a:off x="1187624" y="4673968"/>
            <a:ext cx="1752600" cy="0"/>
          </a:xfrm>
          <a:prstGeom prst="line">
            <a:avLst/>
          </a:prstGeom>
          <a:noFill/>
          <a:ln w="9525">
            <a:solidFill>
              <a:srgbClr val="CC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2564904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 smtClean="0">
                <a:solidFill>
                  <a:srgbClr val="CC6600"/>
                </a:solidFill>
                <a:latin typeface="Times New Roman" pitchFamily="18" charset="0"/>
              </a:rPr>
              <a:t>z</a:t>
            </a:r>
            <a:endParaRPr lang="ru-RU" sz="2400" dirty="0">
              <a:solidFill>
                <a:srgbClr val="CC6600"/>
              </a:solidFill>
              <a:latin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1702" y="467654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>
                <a:solidFill>
                  <a:srgbClr val="CC6600"/>
                </a:solidFill>
                <a:latin typeface="Times New Roman" pitchFamily="18" charset="0"/>
              </a:rPr>
              <a:t>х</a:t>
            </a:r>
            <a:endParaRPr lang="ru-RU" sz="2400" dirty="0">
              <a:solidFill>
                <a:srgbClr val="CC6600"/>
              </a:solidFill>
              <a:latin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71800" y="4640300"/>
            <a:ext cx="4725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CC6600"/>
                </a:solidFill>
                <a:latin typeface="Times New Roman" pitchFamily="18" charset="0"/>
              </a:rPr>
              <a:t>у</a:t>
            </a:r>
            <a:endParaRPr lang="ru-RU" sz="2400" dirty="0">
              <a:solidFill>
                <a:srgbClr val="CC6600"/>
              </a:solidFill>
              <a:latin typeface="Times New Roman" pitchFamily="18" charset="0"/>
            </a:endParaRPr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1619672" y="2563177"/>
            <a:ext cx="1828800" cy="1676400"/>
          </a:xfrm>
          <a:prstGeom prst="ellipse">
            <a:avLst/>
          </a:prstGeom>
          <a:noFill/>
          <a:ln w="9525">
            <a:solidFill>
              <a:srgbClr val="EC10A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2" name="Group 40"/>
          <p:cNvGrpSpPr>
            <a:grpSpLocks/>
          </p:cNvGrpSpPr>
          <p:nvPr/>
        </p:nvGrpSpPr>
        <p:grpSpPr bwMode="auto">
          <a:xfrm>
            <a:off x="1619672" y="3096577"/>
            <a:ext cx="1828800" cy="609600"/>
            <a:chOff x="1344" y="2256"/>
            <a:chExt cx="1152" cy="384"/>
          </a:xfrm>
        </p:grpSpPr>
        <p:sp>
          <p:nvSpPr>
            <p:cNvPr id="13" name="Arc 14"/>
            <p:cNvSpPr>
              <a:spLocks/>
            </p:cNvSpPr>
            <p:nvPr/>
          </p:nvSpPr>
          <p:spPr bwMode="auto">
            <a:xfrm flipH="1">
              <a:off x="1344" y="2256"/>
              <a:ext cx="1152" cy="240"/>
            </a:xfrm>
            <a:custGeom>
              <a:avLst/>
              <a:gdLst>
                <a:gd name="T0" fmla="*/ 0 w 43200"/>
                <a:gd name="T1" fmla="*/ 2 h 24573"/>
                <a:gd name="T2" fmla="*/ 31 w 43200"/>
                <a:gd name="T3" fmla="*/ 2 h 24573"/>
                <a:gd name="T4" fmla="*/ 15 w 43200"/>
                <a:gd name="T5" fmla="*/ 2 h 24573"/>
                <a:gd name="T6" fmla="*/ 0 60000 65536"/>
                <a:gd name="T7" fmla="*/ 0 60000 65536"/>
                <a:gd name="T8" fmla="*/ 0 60000 65536"/>
                <a:gd name="T9" fmla="*/ 0 w 43200"/>
                <a:gd name="T10" fmla="*/ 0 h 24573"/>
                <a:gd name="T11" fmla="*/ 43200 w 43200"/>
                <a:gd name="T12" fmla="*/ 24573 h 245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4573" fill="none" extrusionOk="0">
                  <a:moveTo>
                    <a:pt x="205" y="24573"/>
                  </a:moveTo>
                  <a:cubicBezTo>
                    <a:pt x="68" y="23587"/>
                    <a:pt x="0" y="22594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2586"/>
                    <a:pt x="43132" y="23572"/>
                    <a:pt x="42997" y="24549"/>
                  </a:cubicBezTo>
                </a:path>
                <a:path w="43200" h="24573" stroke="0" extrusionOk="0">
                  <a:moveTo>
                    <a:pt x="205" y="24573"/>
                  </a:moveTo>
                  <a:cubicBezTo>
                    <a:pt x="68" y="23587"/>
                    <a:pt x="0" y="22594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2586"/>
                    <a:pt x="43132" y="23572"/>
                    <a:pt x="42997" y="24549"/>
                  </a:cubicBezTo>
                  <a:lnTo>
                    <a:pt x="21600" y="21600"/>
                  </a:lnTo>
                  <a:lnTo>
                    <a:pt x="205" y="24573"/>
                  </a:lnTo>
                  <a:close/>
                </a:path>
              </a:pathLst>
            </a:custGeom>
            <a:noFill/>
            <a:ln w="9525">
              <a:solidFill>
                <a:srgbClr val="EC10A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Arc 39"/>
            <p:cNvSpPr>
              <a:spLocks/>
            </p:cNvSpPr>
            <p:nvPr/>
          </p:nvSpPr>
          <p:spPr bwMode="auto">
            <a:xfrm flipH="1">
              <a:off x="1344" y="2448"/>
              <a:ext cx="1152" cy="192"/>
            </a:xfrm>
            <a:custGeom>
              <a:avLst/>
              <a:gdLst>
                <a:gd name="T0" fmla="*/ 31 w 42957"/>
                <a:gd name="T1" fmla="*/ 0 h 21600"/>
                <a:gd name="T2" fmla="*/ 0 w 42957"/>
                <a:gd name="T3" fmla="*/ 0 h 21600"/>
                <a:gd name="T4" fmla="*/ 15 w 42957"/>
                <a:gd name="T5" fmla="*/ 0 h 21600"/>
                <a:gd name="T6" fmla="*/ 0 60000 65536"/>
                <a:gd name="T7" fmla="*/ 0 60000 65536"/>
                <a:gd name="T8" fmla="*/ 0 60000 65536"/>
                <a:gd name="T9" fmla="*/ 0 w 42957"/>
                <a:gd name="T10" fmla="*/ 0 h 21600"/>
                <a:gd name="T11" fmla="*/ 42957 w 4295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957" h="21600" fill="none" extrusionOk="0">
                  <a:moveTo>
                    <a:pt x="42957" y="2375"/>
                  </a:moveTo>
                  <a:cubicBezTo>
                    <a:pt x="41746" y="13318"/>
                    <a:pt x="32498" y="21599"/>
                    <a:pt x="21488" y="21599"/>
                  </a:cubicBezTo>
                  <a:cubicBezTo>
                    <a:pt x="10410" y="21599"/>
                    <a:pt x="1128" y="13219"/>
                    <a:pt x="0" y="2198"/>
                  </a:cubicBezTo>
                </a:path>
                <a:path w="42957" h="21600" stroke="0" extrusionOk="0">
                  <a:moveTo>
                    <a:pt x="42957" y="2375"/>
                  </a:moveTo>
                  <a:cubicBezTo>
                    <a:pt x="41746" y="13318"/>
                    <a:pt x="32498" y="21599"/>
                    <a:pt x="21488" y="21599"/>
                  </a:cubicBezTo>
                  <a:cubicBezTo>
                    <a:pt x="10410" y="21599"/>
                    <a:pt x="1128" y="13219"/>
                    <a:pt x="0" y="2198"/>
                  </a:cubicBezTo>
                  <a:lnTo>
                    <a:pt x="21488" y="0"/>
                  </a:lnTo>
                  <a:lnTo>
                    <a:pt x="42957" y="2375"/>
                  </a:lnTo>
                  <a:close/>
                </a:path>
              </a:pathLst>
            </a:custGeom>
            <a:noFill/>
            <a:ln w="9525">
              <a:solidFill>
                <a:srgbClr val="EC10A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5" name="Arc 12"/>
          <p:cNvSpPr>
            <a:spLocks/>
          </p:cNvSpPr>
          <p:nvPr/>
        </p:nvSpPr>
        <p:spPr bwMode="auto">
          <a:xfrm flipH="1">
            <a:off x="1871946" y="2564904"/>
            <a:ext cx="685800" cy="1676400"/>
          </a:xfrm>
          <a:custGeom>
            <a:avLst/>
            <a:gdLst>
              <a:gd name="T0" fmla="*/ 5194888 w 24182"/>
              <a:gd name="T1" fmla="*/ 0 h 42849"/>
              <a:gd name="T2" fmla="*/ 0 w 24182"/>
              <a:gd name="T3" fmla="*/ 65349275 h 42849"/>
              <a:gd name="T4" fmla="*/ 2076657 w 24182"/>
              <a:gd name="T5" fmla="*/ 32524638 h 42849"/>
              <a:gd name="T6" fmla="*/ 0 60000 65536"/>
              <a:gd name="T7" fmla="*/ 0 60000 65536"/>
              <a:gd name="T8" fmla="*/ 0 60000 65536"/>
              <a:gd name="T9" fmla="*/ 0 w 24182"/>
              <a:gd name="T10" fmla="*/ 0 h 42849"/>
              <a:gd name="T11" fmla="*/ 24182 w 24182"/>
              <a:gd name="T12" fmla="*/ 42849 h 428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182" h="42849" fill="none" extrusionOk="0">
                <a:moveTo>
                  <a:pt x="6459" y="-1"/>
                </a:moveTo>
                <a:cubicBezTo>
                  <a:pt x="16723" y="1872"/>
                  <a:pt x="24182" y="10815"/>
                  <a:pt x="24182" y="21249"/>
                </a:cubicBezTo>
                <a:cubicBezTo>
                  <a:pt x="24182" y="33178"/>
                  <a:pt x="14511" y="42849"/>
                  <a:pt x="2582" y="42849"/>
                </a:cubicBezTo>
                <a:cubicBezTo>
                  <a:pt x="1719" y="42848"/>
                  <a:pt x="856" y="42797"/>
                  <a:pt x="-1" y="42694"/>
                </a:cubicBezTo>
              </a:path>
              <a:path w="24182" h="42849" stroke="0" extrusionOk="0">
                <a:moveTo>
                  <a:pt x="6459" y="-1"/>
                </a:moveTo>
                <a:cubicBezTo>
                  <a:pt x="16723" y="1872"/>
                  <a:pt x="24182" y="10815"/>
                  <a:pt x="24182" y="21249"/>
                </a:cubicBezTo>
                <a:cubicBezTo>
                  <a:pt x="24182" y="33178"/>
                  <a:pt x="14511" y="42849"/>
                  <a:pt x="2582" y="42849"/>
                </a:cubicBezTo>
                <a:cubicBezTo>
                  <a:pt x="1719" y="42848"/>
                  <a:pt x="856" y="42797"/>
                  <a:pt x="-1" y="42694"/>
                </a:cubicBezTo>
                <a:lnTo>
                  <a:pt x="2582" y="21249"/>
                </a:lnTo>
                <a:lnTo>
                  <a:pt x="6459" y="-1"/>
                </a:lnTo>
                <a:close/>
              </a:path>
            </a:pathLst>
          </a:custGeom>
          <a:noFill/>
          <a:ln w="9525">
            <a:solidFill>
              <a:srgbClr val="EC10A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flipH="1" flipV="1">
            <a:off x="2032720" y="2867977"/>
            <a:ext cx="457200" cy="609600"/>
          </a:xfrm>
          <a:prstGeom prst="line">
            <a:avLst/>
          </a:prstGeom>
          <a:noFill/>
          <a:ln w="9525">
            <a:solidFill>
              <a:srgbClr val="6600FF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979712" y="2564904"/>
            <a:ext cx="12779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>
                <a:solidFill>
                  <a:srgbClr val="008000"/>
                </a:solidFill>
                <a:latin typeface="Times New Roman" pitchFamily="18" charset="0"/>
              </a:rPr>
              <a:t>М(</a:t>
            </a:r>
            <a:r>
              <a:rPr lang="ru-RU" sz="2400" dirty="0" err="1">
                <a:solidFill>
                  <a:srgbClr val="008000"/>
                </a:solidFill>
                <a:latin typeface="Times New Roman" pitchFamily="18" charset="0"/>
              </a:rPr>
              <a:t>х;у</a:t>
            </a:r>
            <a:r>
              <a:rPr lang="en-US" sz="2400" dirty="0">
                <a:solidFill>
                  <a:srgbClr val="008000"/>
                </a:solidFill>
                <a:latin typeface="Times New Roman" pitchFamily="18" charset="0"/>
              </a:rPr>
              <a:t>;z</a:t>
            </a:r>
            <a:r>
              <a:rPr lang="ru-RU" sz="2400" dirty="0">
                <a:solidFill>
                  <a:srgbClr val="008000"/>
                </a:solidFill>
                <a:latin typeface="Times New Roman" pitchFamily="18" charset="0"/>
              </a:rPr>
              <a:t>)</a:t>
            </a:r>
            <a:endParaRPr lang="ru-RU" sz="2400" dirty="0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871946" y="3054872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srgbClr val="6600FF"/>
                </a:solidFill>
                <a:latin typeface="Times New Roman" pitchFamily="18" charset="0"/>
              </a:rPr>
              <a:t>R</a:t>
            </a:r>
            <a:endParaRPr lang="ru-RU" sz="2400" dirty="0">
              <a:solidFill>
                <a:srgbClr val="6600FF"/>
              </a:solidFill>
              <a:latin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411760" y="3111351"/>
            <a:ext cx="15167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srgbClr val="008000"/>
                </a:solidFill>
                <a:latin typeface="Times New Roman" pitchFamily="18" charset="0"/>
              </a:rPr>
              <a:t>C(x</a:t>
            </a:r>
            <a:r>
              <a:rPr lang="en-US" sz="2400" baseline="-25000" dirty="0">
                <a:solidFill>
                  <a:srgbClr val="008000"/>
                </a:solidFill>
                <a:latin typeface="Times New Roman" pitchFamily="18" charset="0"/>
              </a:rPr>
              <a:t>0</a:t>
            </a:r>
            <a:r>
              <a:rPr lang="en-US" sz="2400" dirty="0">
                <a:solidFill>
                  <a:srgbClr val="008000"/>
                </a:solidFill>
                <a:latin typeface="Times New Roman" pitchFamily="18" charset="0"/>
              </a:rPr>
              <a:t>;y</a:t>
            </a:r>
            <a:r>
              <a:rPr lang="en-US" sz="2400" baseline="-25000" dirty="0">
                <a:solidFill>
                  <a:srgbClr val="008000"/>
                </a:solidFill>
                <a:latin typeface="Times New Roman" pitchFamily="18" charset="0"/>
              </a:rPr>
              <a:t>0</a:t>
            </a:r>
            <a:r>
              <a:rPr lang="en-US" sz="2400" dirty="0">
                <a:solidFill>
                  <a:srgbClr val="008000"/>
                </a:solidFill>
                <a:latin typeface="Times New Roman" pitchFamily="18" charset="0"/>
              </a:rPr>
              <a:t>;z</a:t>
            </a:r>
            <a:r>
              <a:rPr lang="en-US" sz="2400" baseline="-25000" dirty="0">
                <a:solidFill>
                  <a:srgbClr val="008000"/>
                </a:solidFill>
                <a:latin typeface="Times New Roman" pitchFamily="18" charset="0"/>
              </a:rPr>
              <a:t>0</a:t>
            </a:r>
            <a:r>
              <a:rPr lang="en-US" sz="2400" dirty="0">
                <a:solidFill>
                  <a:srgbClr val="008000"/>
                </a:solidFill>
                <a:latin typeface="Times New Roman" pitchFamily="18" charset="0"/>
              </a:rPr>
              <a:t>)</a:t>
            </a:r>
            <a:endParaRPr lang="ru-RU" sz="2400" dirty="0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005798" y="240952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90000"/>
              </a:lnSpc>
              <a:spcBef>
                <a:spcPct val="20000"/>
              </a:spcBef>
            </a:pPr>
            <a:r>
              <a:rPr lang="ru-RU" sz="2000" dirty="0">
                <a:solidFill>
                  <a:srgbClr val="EC10A3"/>
                </a:solidFill>
                <a:latin typeface="Times New Roman" pitchFamily="18" charset="0"/>
              </a:rPr>
              <a:t>Построим сферу </a:t>
            </a:r>
            <a:r>
              <a:rPr lang="en-US" sz="2000" dirty="0">
                <a:solidFill>
                  <a:srgbClr val="EC10A3"/>
                </a:solidFill>
                <a:latin typeface="Times New Roman" pitchFamily="18" charset="0"/>
              </a:rPr>
              <a:t>c </a:t>
            </a:r>
            <a:r>
              <a:rPr lang="ru-RU" sz="2000" dirty="0">
                <a:solidFill>
                  <a:srgbClr val="EC10A3"/>
                </a:solidFill>
                <a:latin typeface="Times New Roman" pitchFamily="18" charset="0"/>
              </a:rPr>
              <a:t>центром в т. С и радиусом </a:t>
            </a:r>
            <a:r>
              <a:rPr lang="en-US" sz="2000" dirty="0">
                <a:solidFill>
                  <a:srgbClr val="EC10A3"/>
                </a:solidFill>
                <a:latin typeface="Times New Roman" pitchFamily="18" charset="0"/>
              </a:rPr>
              <a:t>R </a:t>
            </a:r>
            <a:endParaRPr lang="ru-RU" sz="2000" dirty="0">
              <a:solidFill>
                <a:srgbClr val="EC10A3"/>
              </a:solidFill>
              <a:latin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069915" y="3322552"/>
            <a:ext cx="40975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dirty="0">
                <a:solidFill>
                  <a:srgbClr val="008000"/>
                </a:solidFill>
                <a:latin typeface="Times New Roman" pitchFamily="18" charset="0"/>
              </a:rPr>
              <a:t>МС =</a:t>
            </a:r>
            <a:r>
              <a:rPr lang="en-US" dirty="0">
                <a:solidFill>
                  <a:srgbClr val="008000"/>
                </a:solidFill>
                <a:latin typeface="Times New Roman" pitchFamily="18" charset="0"/>
              </a:rPr>
              <a:t>    </a:t>
            </a:r>
            <a:r>
              <a:rPr lang="en-US" sz="2000" dirty="0">
                <a:solidFill>
                  <a:srgbClr val="008000"/>
                </a:solidFill>
                <a:latin typeface="Times New Roman" pitchFamily="18" charset="0"/>
              </a:rPr>
              <a:t>(x – x</a:t>
            </a:r>
            <a:r>
              <a:rPr lang="en-US" sz="2000" baseline="-25000" dirty="0">
                <a:solidFill>
                  <a:srgbClr val="008000"/>
                </a:solidFill>
                <a:latin typeface="Times New Roman" pitchFamily="18" charset="0"/>
              </a:rPr>
              <a:t>0</a:t>
            </a:r>
            <a:r>
              <a:rPr lang="en-US" sz="2000" dirty="0">
                <a:solidFill>
                  <a:srgbClr val="008000"/>
                </a:solidFill>
                <a:latin typeface="Times New Roman" pitchFamily="18" charset="0"/>
              </a:rPr>
              <a:t>)</a:t>
            </a:r>
            <a:r>
              <a:rPr lang="en-US" sz="2000" baseline="30000" dirty="0">
                <a:solidFill>
                  <a:srgbClr val="008000"/>
                </a:solidFill>
                <a:latin typeface="Times New Roman" pitchFamily="18" charset="0"/>
              </a:rPr>
              <a:t>2  </a:t>
            </a:r>
            <a:r>
              <a:rPr lang="en-US" sz="2000" dirty="0">
                <a:solidFill>
                  <a:srgbClr val="008000"/>
                </a:solidFill>
                <a:latin typeface="Times New Roman" pitchFamily="18" charset="0"/>
              </a:rPr>
              <a:t>+ (y – y</a:t>
            </a:r>
            <a:r>
              <a:rPr lang="en-US" sz="2000" baseline="-25000" dirty="0">
                <a:solidFill>
                  <a:srgbClr val="008000"/>
                </a:solidFill>
                <a:latin typeface="Times New Roman" pitchFamily="18" charset="0"/>
              </a:rPr>
              <a:t>0</a:t>
            </a:r>
            <a:r>
              <a:rPr lang="en-US" sz="2000" dirty="0">
                <a:solidFill>
                  <a:srgbClr val="008000"/>
                </a:solidFill>
                <a:latin typeface="Times New Roman" pitchFamily="18" charset="0"/>
              </a:rPr>
              <a:t>)</a:t>
            </a:r>
            <a:r>
              <a:rPr lang="en-US" sz="2000" baseline="30000" dirty="0">
                <a:solidFill>
                  <a:srgbClr val="008000"/>
                </a:solidFill>
                <a:latin typeface="Times New Roman" pitchFamily="18" charset="0"/>
              </a:rPr>
              <a:t>2</a:t>
            </a:r>
            <a:r>
              <a:rPr lang="en-US" sz="2000" dirty="0">
                <a:solidFill>
                  <a:srgbClr val="008000"/>
                </a:solidFill>
                <a:latin typeface="Times New Roman" pitchFamily="18" charset="0"/>
              </a:rPr>
              <a:t> + (z – z</a:t>
            </a:r>
            <a:r>
              <a:rPr lang="en-US" sz="2000" baseline="-25000" dirty="0">
                <a:solidFill>
                  <a:srgbClr val="008000"/>
                </a:solidFill>
                <a:latin typeface="Times New Roman" pitchFamily="18" charset="0"/>
              </a:rPr>
              <a:t>0</a:t>
            </a:r>
            <a:r>
              <a:rPr lang="en-US" sz="2000" dirty="0">
                <a:solidFill>
                  <a:srgbClr val="008000"/>
                </a:solidFill>
                <a:latin typeface="Times New Roman" pitchFamily="18" charset="0"/>
              </a:rPr>
              <a:t>)</a:t>
            </a:r>
            <a:r>
              <a:rPr lang="en-US" sz="2000" baseline="30000" dirty="0">
                <a:solidFill>
                  <a:srgbClr val="008000"/>
                </a:solidFill>
                <a:latin typeface="Times New Roman" pitchFamily="18" charset="0"/>
              </a:rPr>
              <a:t>2</a:t>
            </a:r>
            <a:r>
              <a:rPr lang="en-US" baseline="30000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endParaRPr lang="ru-RU" baseline="30000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grpSp>
        <p:nvGrpSpPr>
          <p:cNvPr id="22" name="Group 33"/>
          <p:cNvGrpSpPr>
            <a:grpSpLocks/>
          </p:cNvGrpSpPr>
          <p:nvPr/>
        </p:nvGrpSpPr>
        <p:grpSpPr bwMode="auto">
          <a:xfrm>
            <a:off x="4730338" y="3210877"/>
            <a:ext cx="3276600" cy="533400"/>
            <a:chOff x="3312" y="1680"/>
            <a:chExt cx="1872" cy="528"/>
          </a:xfrm>
        </p:grpSpPr>
        <p:sp>
          <p:nvSpPr>
            <p:cNvPr id="23" name="Line 30"/>
            <p:cNvSpPr>
              <a:spLocks noChangeShapeType="1"/>
            </p:cNvSpPr>
            <p:nvPr/>
          </p:nvSpPr>
          <p:spPr bwMode="auto">
            <a:xfrm flipH="1" flipV="1">
              <a:off x="3312" y="1920"/>
              <a:ext cx="48" cy="24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Line 31"/>
            <p:cNvSpPr>
              <a:spLocks noChangeShapeType="1"/>
            </p:cNvSpPr>
            <p:nvPr/>
          </p:nvSpPr>
          <p:spPr bwMode="auto">
            <a:xfrm flipV="1">
              <a:off x="3360" y="1680"/>
              <a:ext cx="96" cy="528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Line 32"/>
            <p:cNvSpPr>
              <a:spLocks noChangeShapeType="1"/>
            </p:cNvSpPr>
            <p:nvPr/>
          </p:nvSpPr>
          <p:spPr bwMode="auto">
            <a:xfrm>
              <a:off x="3456" y="1680"/>
              <a:ext cx="1728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4139952" y="3933056"/>
            <a:ext cx="3542958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  <a:spcBef>
                <a:spcPct val="20000"/>
              </a:spcBef>
            </a:pPr>
            <a:r>
              <a:rPr lang="ru-RU" sz="2400" dirty="0">
                <a:solidFill>
                  <a:srgbClr val="6600FF"/>
                </a:solidFill>
                <a:latin typeface="Times New Roman" pitchFamily="18" charset="0"/>
              </a:rPr>
              <a:t>МС =</a:t>
            </a:r>
            <a:r>
              <a:rPr lang="en-US" sz="2400" dirty="0">
                <a:solidFill>
                  <a:srgbClr val="6600FF"/>
                </a:solidFill>
                <a:latin typeface="Times New Roman" pitchFamily="18" charset="0"/>
              </a:rPr>
              <a:t> R</a:t>
            </a:r>
            <a:r>
              <a:rPr lang="ru-RU" sz="2400" dirty="0">
                <a:solidFill>
                  <a:srgbClr val="6600FF"/>
                </a:solidFill>
                <a:latin typeface="Times New Roman" pitchFamily="18" charset="0"/>
              </a:rPr>
              <a:t> ,   или  МС</a:t>
            </a:r>
            <a:r>
              <a:rPr lang="ru-RU" sz="2400" baseline="30000" dirty="0">
                <a:solidFill>
                  <a:srgbClr val="6600FF"/>
                </a:solidFill>
                <a:latin typeface="Times New Roman" pitchFamily="18" charset="0"/>
              </a:rPr>
              <a:t>2</a:t>
            </a:r>
            <a:r>
              <a:rPr lang="ru-RU" sz="2400" dirty="0">
                <a:solidFill>
                  <a:srgbClr val="6600FF"/>
                </a:solidFill>
                <a:latin typeface="Times New Roman" pitchFamily="18" charset="0"/>
              </a:rPr>
              <a:t> =</a:t>
            </a:r>
            <a:r>
              <a:rPr lang="en-US" sz="2400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en-US" sz="2400" dirty="0" smtClean="0">
                <a:solidFill>
                  <a:srgbClr val="6600FF"/>
                </a:solidFill>
                <a:latin typeface="Times New Roman" pitchFamily="18" charset="0"/>
              </a:rPr>
              <a:t>R</a:t>
            </a:r>
            <a:r>
              <a:rPr lang="en-US" sz="2400" baseline="30000" dirty="0" smtClean="0">
                <a:solidFill>
                  <a:srgbClr val="6600FF"/>
                </a:solidFill>
                <a:latin typeface="Times New Roman" pitchFamily="18" charset="0"/>
              </a:rPr>
              <a:t>2</a:t>
            </a:r>
            <a:endParaRPr lang="ru-RU" sz="2400" baseline="30000" dirty="0">
              <a:solidFill>
                <a:srgbClr val="6600FF"/>
              </a:solidFill>
              <a:latin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067944" y="4476493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50000"/>
              </a:spcBef>
            </a:pPr>
            <a:r>
              <a:rPr lang="ru-RU" sz="2000" dirty="0" smtClean="0">
                <a:solidFill>
                  <a:srgbClr val="3399FF"/>
                </a:solidFill>
                <a:latin typeface="Times New Roman" pitchFamily="18" charset="0"/>
              </a:rPr>
              <a:t>Следовательно, </a:t>
            </a:r>
            <a:r>
              <a:rPr lang="ru-RU" sz="2000" dirty="0">
                <a:solidFill>
                  <a:srgbClr val="3399FF"/>
                </a:solidFill>
                <a:latin typeface="Times New Roman" pitchFamily="18" charset="0"/>
              </a:rPr>
              <a:t>уравнение </a:t>
            </a:r>
          </a:p>
          <a:p>
            <a:pPr lvl="0" algn="just">
              <a:spcBef>
                <a:spcPct val="50000"/>
              </a:spcBef>
            </a:pPr>
            <a:r>
              <a:rPr lang="ru-RU" sz="2000" dirty="0">
                <a:solidFill>
                  <a:srgbClr val="3399FF"/>
                </a:solidFill>
                <a:latin typeface="Times New Roman" pitchFamily="18" charset="0"/>
              </a:rPr>
              <a:t>сферы имеет вид:</a:t>
            </a:r>
            <a:endParaRPr lang="en-US" sz="2000" dirty="0">
              <a:solidFill>
                <a:srgbClr val="3399FF"/>
              </a:solidFill>
              <a:latin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257626" y="5445224"/>
            <a:ext cx="45159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sz="2400" kern="0" dirty="0">
                <a:solidFill>
                  <a:srgbClr val="FF0066"/>
                </a:solidFill>
                <a:latin typeface="Times New Roman"/>
              </a:rPr>
              <a:t>(x – x</a:t>
            </a:r>
            <a:r>
              <a:rPr lang="en-US" sz="2400" kern="0" baseline="-25000" dirty="0">
                <a:solidFill>
                  <a:srgbClr val="FF0066"/>
                </a:solidFill>
                <a:latin typeface="Times New Roman"/>
              </a:rPr>
              <a:t>0</a:t>
            </a:r>
            <a:r>
              <a:rPr lang="en-US" sz="2400" kern="0" dirty="0">
                <a:solidFill>
                  <a:srgbClr val="FF0066"/>
                </a:solidFill>
                <a:latin typeface="Times New Roman"/>
              </a:rPr>
              <a:t>)</a:t>
            </a:r>
            <a:r>
              <a:rPr lang="en-US" sz="2400" kern="0" baseline="30000" dirty="0">
                <a:solidFill>
                  <a:srgbClr val="FF0066"/>
                </a:solidFill>
                <a:latin typeface="Times New Roman"/>
              </a:rPr>
              <a:t>2  </a:t>
            </a:r>
            <a:r>
              <a:rPr lang="en-US" sz="2400" kern="0" dirty="0">
                <a:solidFill>
                  <a:srgbClr val="FF0066"/>
                </a:solidFill>
                <a:latin typeface="Times New Roman"/>
              </a:rPr>
              <a:t>+ (y – y</a:t>
            </a:r>
            <a:r>
              <a:rPr lang="en-US" sz="2400" kern="0" baseline="-25000" dirty="0">
                <a:solidFill>
                  <a:srgbClr val="FF0066"/>
                </a:solidFill>
                <a:latin typeface="Times New Roman"/>
              </a:rPr>
              <a:t>0</a:t>
            </a:r>
            <a:r>
              <a:rPr lang="en-US" sz="2400" kern="0" dirty="0">
                <a:solidFill>
                  <a:srgbClr val="FF0066"/>
                </a:solidFill>
                <a:latin typeface="Times New Roman"/>
              </a:rPr>
              <a:t>)</a:t>
            </a:r>
            <a:r>
              <a:rPr lang="en-US" sz="2400" kern="0" baseline="30000" dirty="0">
                <a:solidFill>
                  <a:srgbClr val="FF0066"/>
                </a:solidFill>
                <a:latin typeface="Times New Roman"/>
              </a:rPr>
              <a:t>2</a:t>
            </a:r>
            <a:r>
              <a:rPr lang="en-US" sz="2400" kern="0" dirty="0">
                <a:solidFill>
                  <a:srgbClr val="FF0066"/>
                </a:solidFill>
                <a:latin typeface="Times New Roman"/>
              </a:rPr>
              <a:t> + (z – z</a:t>
            </a:r>
            <a:r>
              <a:rPr lang="en-US" sz="2400" kern="0" baseline="-25000" dirty="0">
                <a:solidFill>
                  <a:srgbClr val="FF0066"/>
                </a:solidFill>
                <a:latin typeface="Times New Roman"/>
              </a:rPr>
              <a:t>0</a:t>
            </a:r>
            <a:r>
              <a:rPr lang="en-US" sz="2400" kern="0" dirty="0">
                <a:solidFill>
                  <a:srgbClr val="FF0066"/>
                </a:solidFill>
                <a:latin typeface="Times New Roman"/>
              </a:rPr>
              <a:t>)</a:t>
            </a:r>
            <a:r>
              <a:rPr lang="en-US" sz="2400" kern="0" baseline="30000" dirty="0">
                <a:solidFill>
                  <a:srgbClr val="FF0066"/>
                </a:solidFill>
                <a:latin typeface="Times New Roman"/>
              </a:rPr>
              <a:t>2 </a:t>
            </a:r>
            <a:r>
              <a:rPr lang="en-US" sz="2400" kern="0" dirty="0">
                <a:solidFill>
                  <a:srgbClr val="FF0066"/>
                </a:solidFill>
                <a:latin typeface="Times New Roman"/>
              </a:rPr>
              <a:t>= R</a:t>
            </a:r>
            <a:r>
              <a:rPr lang="en-US" sz="2400" kern="0" baseline="30000" dirty="0">
                <a:solidFill>
                  <a:srgbClr val="FF0066"/>
                </a:solidFill>
                <a:latin typeface="Times New Roman"/>
              </a:rPr>
              <a:t>2</a:t>
            </a:r>
            <a:endParaRPr lang="ru-RU" sz="2400" kern="0" dirty="0">
              <a:solidFill>
                <a:srgbClr val="FF0066"/>
              </a:solid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27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3" presetClass="entr" presetSubtype="27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23" presetClass="entr" presetSubtype="27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500"/>
                            </p:stCondLst>
                            <p:childTnLst>
                              <p:par>
                                <p:cTn id="39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 autoUpdateAnimBg="0"/>
      <p:bldP spid="4" grpId="0" animBg="1"/>
      <p:bldP spid="5" grpId="0" animBg="1"/>
      <p:bldP spid="6" grpId="0" animBg="1"/>
      <p:bldP spid="11" grpId="0" animBg="1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899592" y="381000"/>
            <a:ext cx="7787208" cy="1535832"/>
          </a:xfrm>
          <a:prstGeom prst="rect">
            <a:avLst/>
          </a:prstGeom>
          <a:solidFill>
            <a:srgbClr val="6666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3200" dirty="0">
                <a:solidFill>
                  <a:schemeClr val="bg1"/>
                </a:solidFill>
                <a:latin typeface="Times New Roman" pitchFamily="18" charset="0"/>
              </a:rPr>
              <a:t>Задача 1.</a:t>
            </a:r>
            <a:br>
              <a:rPr lang="ru-RU" sz="3200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ru-RU" sz="3200" dirty="0">
                <a:solidFill>
                  <a:schemeClr val="bg1"/>
                </a:solidFill>
                <a:latin typeface="Times New Roman" pitchFamily="18" charset="0"/>
              </a:rPr>
              <a:t>Зная координаты центра С(2;-3;0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</a:rPr>
              <a:t>) </a:t>
            </a:r>
            <a:r>
              <a:rPr lang="ru-RU" sz="3200" dirty="0">
                <a:solidFill>
                  <a:schemeClr val="bg1"/>
                </a:solidFill>
                <a:latin typeface="Times New Roman" pitchFamily="18" charset="0"/>
              </a:rPr>
              <a:t>и радиус сферы R=5, записать уравнение сферы. </a:t>
            </a:r>
            <a:endParaRPr lang="ru-RU" sz="32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2204864"/>
            <a:ext cx="7715200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ct val="20000"/>
              </a:spcBef>
            </a:pPr>
            <a:r>
              <a:rPr lang="ru-RU" sz="2800" u="sng" kern="0" dirty="0" smtClean="0">
                <a:solidFill>
                  <a:srgbClr val="339933"/>
                </a:solidFill>
                <a:latin typeface="Times New Roman"/>
              </a:rPr>
              <a:t>Решение: </a:t>
            </a:r>
            <a:endParaRPr lang="ru-RU" sz="2800" u="sng" kern="0" dirty="0">
              <a:solidFill>
                <a:srgbClr val="339933"/>
              </a:solidFill>
              <a:latin typeface="Times New Roman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r>
              <a:rPr lang="ru-RU" sz="2800" kern="0" dirty="0">
                <a:solidFill>
                  <a:srgbClr val="CC0099"/>
                </a:solidFill>
                <a:latin typeface="Times New Roman"/>
              </a:rPr>
              <a:t>    </a:t>
            </a:r>
            <a:r>
              <a:rPr lang="ru-RU" sz="2800" kern="0" dirty="0" smtClean="0">
                <a:solidFill>
                  <a:srgbClr val="CC0066"/>
                </a:solidFill>
                <a:latin typeface="Times New Roman"/>
              </a:rPr>
              <a:t>так </a:t>
            </a:r>
            <a:r>
              <a:rPr lang="ru-RU" sz="2800" kern="0" dirty="0">
                <a:solidFill>
                  <a:srgbClr val="CC0066"/>
                </a:solidFill>
                <a:latin typeface="Times New Roman"/>
              </a:rPr>
              <a:t>как уравнение сферы с радиусом </a:t>
            </a:r>
            <a:r>
              <a:rPr lang="en-US" sz="2800" kern="0" dirty="0">
                <a:solidFill>
                  <a:srgbClr val="CC0066"/>
                </a:solidFill>
                <a:latin typeface="Times New Roman"/>
              </a:rPr>
              <a:t>R</a:t>
            </a:r>
            <a:r>
              <a:rPr lang="ru-RU" sz="2800" kern="0" dirty="0">
                <a:solidFill>
                  <a:srgbClr val="CC0066"/>
                </a:solidFill>
                <a:latin typeface="Times New Roman"/>
              </a:rPr>
              <a:t> и центром в точке С(х</a:t>
            </a:r>
            <a:r>
              <a:rPr lang="ru-RU" sz="2800" kern="0" baseline="-25000" dirty="0">
                <a:solidFill>
                  <a:srgbClr val="CC0066"/>
                </a:solidFill>
                <a:latin typeface="Times New Roman"/>
              </a:rPr>
              <a:t>0</a:t>
            </a:r>
            <a:r>
              <a:rPr lang="ru-RU" sz="2800" kern="0" dirty="0">
                <a:solidFill>
                  <a:srgbClr val="CC0066"/>
                </a:solidFill>
                <a:latin typeface="Times New Roman"/>
              </a:rPr>
              <a:t>;у</a:t>
            </a:r>
            <a:r>
              <a:rPr lang="ru-RU" sz="2800" kern="0" baseline="-25000" dirty="0">
                <a:solidFill>
                  <a:srgbClr val="CC0066"/>
                </a:solidFill>
                <a:latin typeface="Times New Roman"/>
              </a:rPr>
              <a:t>0</a:t>
            </a:r>
            <a:r>
              <a:rPr lang="ru-RU" sz="2800" kern="0" dirty="0">
                <a:solidFill>
                  <a:srgbClr val="CC0066"/>
                </a:solidFill>
                <a:latin typeface="Times New Roman"/>
              </a:rPr>
              <a:t>;</a:t>
            </a:r>
            <a:r>
              <a:rPr lang="en-US" sz="2800" kern="0" dirty="0">
                <a:solidFill>
                  <a:srgbClr val="CC0066"/>
                </a:solidFill>
                <a:latin typeface="Times New Roman"/>
              </a:rPr>
              <a:t>z</a:t>
            </a:r>
            <a:r>
              <a:rPr lang="en-US" sz="2800" kern="0" baseline="-25000" dirty="0">
                <a:solidFill>
                  <a:srgbClr val="CC0066"/>
                </a:solidFill>
                <a:latin typeface="Times New Roman"/>
              </a:rPr>
              <a:t>0</a:t>
            </a:r>
            <a:r>
              <a:rPr lang="en-US" sz="2800" kern="0" dirty="0">
                <a:solidFill>
                  <a:srgbClr val="CC0066"/>
                </a:solidFill>
                <a:latin typeface="Times New Roman"/>
              </a:rPr>
              <a:t>) </a:t>
            </a:r>
            <a:r>
              <a:rPr lang="ru-RU" sz="2800" kern="0" dirty="0">
                <a:solidFill>
                  <a:srgbClr val="CC0066"/>
                </a:solidFill>
                <a:latin typeface="Times New Roman"/>
              </a:rPr>
              <a:t>имеет вид </a:t>
            </a:r>
            <a:endParaRPr lang="ru-RU" sz="2800" kern="0" dirty="0" smtClean="0">
              <a:solidFill>
                <a:srgbClr val="CC0066"/>
              </a:solidFill>
              <a:latin typeface="Times New Roman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r>
              <a:rPr lang="ru-RU" sz="2800" kern="0" dirty="0" smtClean="0">
                <a:solidFill>
                  <a:srgbClr val="CC0066"/>
                </a:solidFill>
                <a:latin typeface="Times New Roman"/>
              </a:rPr>
              <a:t>    </a:t>
            </a:r>
            <a:r>
              <a:rPr lang="ru-RU" sz="2800" kern="0" dirty="0">
                <a:solidFill>
                  <a:srgbClr val="CC0066"/>
                </a:solidFill>
                <a:latin typeface="Times New Roman"/>
              </a:rPr>
              <a:t>(х-х</a:t>
            </a:r>
            <a:r>
              <a:rPr lang="ru-RU" sz="2800" kern="0" baseline="-25000" dirty="0">
                <a:solidFill>
                  <a:srgbClr val="CC0066"/>
                </a:solidFill>
                <a:latin typeface="Times New Roman"/>
              </a:rPr>
              <a:t>0</a:t>
            </a:r>
            <a:r>
              <a:rPr lang="ru-RU" sz="2800" kern="0" dirty="0">
                <a:solidFill>
                  <a:srgbClr val="CC0066"/>
                </a:solidFill>
                <a:latin typeface="Times New Roman"/>
              </a:rPr>
              <a:t>)</a:t>
            </a:r>
            <a:r>
              <a:rPr lang="ru-RU" sz="2800" kern="0" baseline="30000" dirty="0">
                <a:solidFill>
                  <a:srgbClr val="CC0066"/>
                </a:solidFill>
                <a:latin typeface="Times New Roman"/>
              </a:rPr>
              <a:t>2</a:t>
            </a:r>
            <a:r>
              <a:rPr lang="ru-RU" sz="2800" kern="0" dirty="0">
                <a:solidFill>
                  <a:srgbClr val="CC0066"/>
                </a:solidFill>
                <a:latin typeface="Times New Roman"/>
              </a:rPr>
              <a:t> + (у-у</a:t>
            </a:r>
            <a:r>
              <a:rPr lang="ru-RU" sz="2800" kern="0" baseline="-25000" dirty="0">
                <a:solidFill>
                  <a:srgbClr val="CC0066"/>
                </a:solidFill>
                <a:latin typeface="Times New Roman"/>
              </a:rPr>
              <a:t>0</a:t>
            </a:r>
            <a:r>
              <a:rPr lang="ru-RU" sz="2800" kern="0" dirty="0">
                <a:solidFill>
                  <a:srgbClr val="CC0066"/>
                </a:solidFill>
                <a:latin typeface="Times New Roman"/>
              </a:rPr>
              <a:t>)</a:t>
            </a:r>
            <a:r>
              <a:rPr lang="ru-RU" sz="2800" kern="0" baseline="30000" dirty="0">
                <a:solidFill>
                  <a:srgbClr val="CC0066"/>
                </a:solidFill>
                <a:latin typeface="Times New Roman"/>
              </a:rPr>
              <a:t>2</a:t>
            </a:r>
            <a:r>
              <a:rPr lang="ru-RU" sz="2800" kern="0" dirty="0">
                <a:solidFill>
                  <a:srgbClr val="CC0066"/>
                </a:solidFill>
                <a:latin typeface="Times New Roman"/>
              </a:rPr>
              <a:t> + (</a:t>
            </a:r>
            <a:r>
              <a:rPr lang="en-US" sz="2800" kern="0" dirty="0">
                <a:solidFill>
                  <a:srgbClr val="CC0066"/>
                </a:solidFill>
                <a:latin typeface="Times New Roman"/>
              </a:rPr>
              <a:t>z-z</a:t>
            </a:r>
            <a:r>
              <a:rPr lang="en-US" sz="2800" kern="0" baseline="-25000" dirty="0">
                <a:solidFill>
                  <a:srgbClr val="CC0066"/>
                </a:solidFill>
                <a:latin typeface="Times New Roman"/>
              </a:rPr>
              <a:t>0</a:t>
            </a:r>
            <a:r>
              <a:rPr lang="en-US" sz="2800" kern="0" dirty="0">
                <a:solidFill>
                  <a:srgbClr val="CC0066"/>
                </a:solidFill>
                <a:latin typeface="Times New Roman"/>
              </a:rPr>
              <a:t>)</a:t>
            </a:r>
            <a:r>
              <a:rPr lang="en-US" sz="2800" kern="0" baseline="30000" dirty="0">
                <a:solidFill>
                  <a:srgbClr val="CC0066"/>
                </a:solidFill>
                <a:latin typeface="Times New Roman"/>
              </a:rPr>
              <a:t>2</a:t>
            </a:r>
            <a:r>
              <a:rPr lang="en-US" sz="2800" kern="0" dirty="0">
                <a:solidFill>
                  <a:srgbClr val="CC0066"/>
                </a:solidFill>
                <a:latin typeface="Times New Roman"/>
              </a:rPr>
              <a:t>=R</a:t>
            </a:r>
            <a:r>
              <a:rPr lang="en-US" sz="2800" kern="0" baseline="30000" dirty="0">
                <a:solidFill>
                  <a:srgbClr val="CC0066"/>
                </a:solidFill>
                <a:latin typeface="Times New Roman"/>
              </a:rPr>
              <a:t>2</a:t>
            </a:r>
            <a:r>
              <a:rPr lang="ru-RU" sz="2800" kern="0" dirty="0">
                <a:solidFill>
                  <a:srgbClr val="CC0066"/>
                </a:solidFill>
                <a:latin typeface="Times New Roman"/>
              </a:rPr>
              <a:t>, а координаты центра данной сферы С(2;-3;0) и радиус </a:t>
            </a:r>
            <a:r>
              <a:rPr lang="en-US" sz="2800" kern="0" dirty="0">
                <a:solidFill>
                  <a:srgbClr val="CC0066"/>
                </a:solidFill>
                <a:latin typeface="Times New Roman"/>
              </a:rPr>
              <a:t> R=5</a:t>
            </a:r>
            <a:r>
              <a:rPr lang="ru-RU" sz="2800" kern="0" dirty="0">
                <a:solidFill>
                  <a:srgbClr val="CC0066"/>
                </a:solidFill>
                <a:latin typeface="Times New Roman"/>
              </a:rPr>
              <a:t>,</a:t>
            </a:r>
            <a:r>
              <a:rPr lang="en-US" sz="2800" kern="0" dirty="0">
                <a:solidFill>
                  <a:srgbClr val="CC0066"/>
                </a:solidFill>
                <a:latin typeface="Times New Roman"/>
              </a:rPr>
              <a:t> </a:t>
            </a:r>
            <a:r>
              <a:rPr lang="ru-RU" sz="2800" kern="0" dirty="0">
                <a:solidFill>
                  <a:srgbClr val="CC0066"/>
                </a:solidFill>
                <a:latin typeface="Times New Roman"/>
              </a:rPr>
              <a:t>то уравнение данной сферы  </a:t>
            </a:r>
            <a:endParaRPr lang="ru-RU" sz="2800" kern="0" dirty="0" smtClean="0">
              <a:solidFill>
                <a:srgbClr val="CC0066"/>
              </a:solidFill>
              <a:latin typeface="Times New Roman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r>
              <a:rPr lang="ru-RU" sz="2800" kern="0" dirty="0" smtClean="0">
                <a:solidFill>
                  <a:srgbClr val="CC0066"/>
                </a:solidFill>
                <a:latin typeface="Times New Roman"/>
              </a:rPr>
              <a:t>    </a:t>
            </a:r>
            <a:r>
              <a:rPr lang="ru-RU" sz="2800" kern="0" dirty="0">
                <a:solidFill>
                  <a:srgbClr val="CC0066"/>
                </a:solidFill>
                <a:latin typeface="Times New Roman"/>
              </a:rPr>
              <a:t>(</a:t>
            </a:r>
            <a:r>
              <a:rPr lang="en-US" sz="2800" kern="0" dirty="0">
                <a:solidFill>
                  <a:srgbClr val="CC0066"/>
                </a:solidFill>
                <a:latin typeface="Times New Roman"/>
              </a:rPr>
              <a:t>x-2)</a:t>
            </a:r>
            <a:r>
              <a:rPr lang="en-US" sz="2800" kern="0" baseline="30000" dirty="0">
                <a:solidFill>
                  <a:srgbClr val="CC0066"/>
                </a:solidFill>
                <a:latin typeface="Times New Roman"/>
              </a:rPr>
              <a:t>2</a:t>
            </a:r>
            <a:r>
              <a:rPr lang="en-US" sz="2800" kern="0" dirty="0">
                <a:solidFill>
                  <a:srgbClr val="CC0066"/>
                </a:solidFill>
                <a:latin typeface="Times New Roman"/>
              </a:rPr>
              <a:t> + (y+3)</a:t>
            </a:r>
            <a:r>
              <a:rPr lang="en-US" sz="2800" kern="0" baseline="30000" dirty="0">
                <a:solidFill>
                  <a:srgbClr val="CC0066"/>
                </a:solidFill>
                <a:latin typeface="Times New Roman"/>
              </a:rPr>
              <a:t>2</a:t>
            </a:r>
            <a:r>
              <a:rPr lang="en-US" sz="2800" kern="0" dirty="0">
                <a:solidFill>
                  <a:srgbClr val="CC0066"/>
                </a:solidFill>
                <a:latin typeface="Times New Roman"/>
              </a:rPr>
              <a:t> + z</a:t>
            </a:r>
            <a:r>
              <a:rPr lang="en-US" sz="2800" kern="0" baseline="30000" dirty="0">
                <a:solidFill>
                  <a:srgbClr val="CC0066"/>
                </a:solidFill>
                <a:latin typeface="Times New Roman"/>
              </a:rPr>
              <a:t>2</a:t>
            </a:r>
            <a:r>
              <a:rPr lang="en-US" sz="2800" kern="0" dirty="0">
                <a:solidFill>
                  <a:srgbClr val="CC0066"/>
                </a:solidFill>
                <a:latin typeface="Times New Roman"/>
              </a:rPr>
              <a:t>=25 </a:t>
            </a:r>
            <a:endParaRPr lang="ru-RU" sz="2800" kern="0" dirty="0">
              <a:solidFill>
                <a:srgbClr val="CC0066"/>
              </a:solidFill>
              <a:latin typeface="Times New Roman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endParaRPr lang="ru-RU" sz="2800" kern="0" dirty="0">
              <a:solidFill>
                <a:srgbClr val="CC0066"/>
              </a:solidFill>
              <a:latin typeface="Times New Roman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</a:pPr>
            <a:r>
              <a:rPr lang="ru-RU" sz="2800" kern="0" dirty="0">
                <a:solidFill>
                  <a:srgbClr val="CC0099"/>
                </a:solidFill>
                <a:latin typeface="Times New Roman"/>
              </a:rPr>
              <a:t>               </a:t>
            </a:r>
            <a:r>
              <a:rPr lang="ru-RU" sz="2800" u="sng" kern="0" dirty="0">
                <a:solidFill>
                  <a:srgbClr val="00B050"/>
                </a:solidFill>
                <a:latin typeface="Times New Roman"/>
              </a:rPr>
              <a:t>Ответ:</a:t>
            </a:r>
            <a:r>
              <a:rPr lang="ru-RU" sz="2800" kern="0" dirty="0">
                <a:solidFill>
                  <a:srgbClr val="FF9900"/>
                </a:solidFill>
                <a:latin typeface="Times New Roman"/>
              </a:rPr>
              <a:t> </a:t>
            </a:r>
            <a:r>
              <a:rPr lang="ru-RU" sz="3200" kern="0" dirty="0">
                <a:solidFill>
                  <a:srgbClr val="CC6220"/>
                </a:solidFill>
                <a:latin typeface="Times New Roman"/>
              </a:rPr>
              <a:t>(</a:t>
            </a:r>
            <a:r>
              <a:rPr lang="en-US" sz="3200" kern="0" dirty="0">
                <a:solidFill>
                  <a:srgbClr val="CC6220"/>
                </a:solidFill>
                <a:latin typeface="Times New Roman"/>
              </a:rPr>
              <a:t>x-2)</a:t>
            </a:r>
            <a:r>
              <a:rPr lang="en-US" sz="3200" kern="0" baseline="30000" dirty="0">
                <a:solidFill>
                  <a:srgbClr val="CC6220"/>
                </a:solidFill>
                <a:latin typeface="Times New Roman"/>
              </a:rPr>
              <a:t>2</a:t>
            </a:r>
            <a:r>
              <a:rPr lang="en-US" sz="3200" kern="0" dirty="0">
                <a:solidFill>
                  <a:srgbClr val="CC6220"/>
                </a:solidFill>
                <a:latin typeface="Times New Roman"/>
              </a:rPr>
              <a:t> + (y+3)</a:t>
            </a:r>
            <a:r>
              <a:rPr lang="en-US" sz="3200" kern="0" baseline="30000" dirty="0">
                <a:solidFill>
                  <a:srgbClr val="CC6220"/>
                </a:solidFill>
                <a:latin typeface="Times New Roman"/>
              </a:rPr>
              <a:t>2</a:t>
            </a:r>
            <a:r>
              <a:rPr lang="en-US" sz="3200" kern="0" dirty="0">
                <a:solidFill>
                  <a:srgbClr val="CC6220"/>
                </a:solidFill>
                <a:latin typeface="Times New Roman"/>
              </a:rPr>
              <a:t> + z</a:t>
            </a:r>
            <a:r>
              <a:rPr lang="en-US" sz="3200" kern="0" baseline="30000" dirty="0">
                <a:solidFill>
                  <a:srgbClr val="CC6220"/>
                </a:solidFill>
                <a:latin typeface="Times New Roman"/>
              </a:rPr>
              <a:t>2</a:t>
            </a:r>
            <a:r>
              <a:rPr lang="en-US" sz="3200" kern="0" dirty="0">
                <a:solidFill>
                  <a:srgbClr val="CC6220"/>
                </a:solidFill>
                <a:latin typeface="Times New Roman"/>
              </a:rPr>
              <a:t>=25</a:t>
            </a:r>
            <a:r>
              <a:rPr lang="en-US" sz="3200" kern="0" dirty="0">
                <a:solidFill>
                  <a:srgbClr val="4917D5"/>
                </a:solidFill>
                <a:latin typeface="Times New Roman"/>
              </a:rPr>
              <a:t> </a:t>
            </a:r>
            <a:endParaRPr lang="ru-RU" sz="3200" kern="0" dirty="0">
              <a:solidFill>
                <a:srgbClr val="4917D5"/>
              </a:solid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 autoUpdateAnimBg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978</Words>
  <Application>Microsoft Office PowerPoint</Application>
  <PresentationFormat>Экран (4:3)</PresentationFormat>
  <Paragraphs>187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Nened</dc:creator>
  <cp:lastModifiedBy>Nened</cp:lastModifiedBy>
  <cp:revision>19</cp:revision>
  <dcterms:created xsi:type="dcterms:W3CDTF">2012-11-08T13:17:49Z</dcterms:created>
  <dcterms:modified xsi:type="dcterms:W3CDTF">2012-11-19T10:41:02Z</dcterms:modified>
</cp:coreProperties>
</file>