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4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2ADE-CD26-4ED6-80BB-946D4167B603}" type="datetimeFigureOut">
              <a:rPr lang="ru-RU" smtClean="0"/>
              <a:t>12.11.2012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AA5841F-233B-434D-A4BD-2FC41484AC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2ADE-CD26-4ED6-80BB-946D4167B603}" type="datetimeFigureOut">
              <a:rPr lang="ru-RU" smtClean="0"/>
              <a:t>12.11.2012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5841F-233B-434D-A4BD-2FC41484AC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2ADE-CD26-4ED6-80BB-946D4167B603}" type="datetimeFigureOut">
              <a:rPr lang="ru-RU" smtClean="0"/>
              <a:t>12.11.2012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5841F-233B-434D-A4BD-2FC41484AC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2ADE-CD26-4ED6-80BB-946D4167B603}" type="datetimeFigureOut">
              <a:rPr lang="ru-RU" smtClean="0"/>
              <a:t>12.11.2012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AA5841F-233B-434D-A4BD-2FC41484AC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2ADE-CD26-4ED6-80BB-946D4167B603}" type="datetimeFigureOut">
              <a:rPr lang="ru-RU" smtClean="0"/>
              <a:t>12.11.2012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5841F-233B-434D-A4BD-2FC41484AC3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2ADE-CD26-4ED6-80BB-946D4167B603}" type="datetimeFigureOut">
              <a:rPr lang="ru-RU" smtClean="0"/>
              <a:t>12.11.2012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5841F-233B-434D-A4BD-2FC41484AC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2ADE-CD26-4ED6-80BB-946D4167B603}" type="datetimeFigureOut">
              <a:rPr lang="ru-RU" smtClean="0"/>
              <a:t>12.11.2012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AA5841F-233B-434D-A4BD-2FC41484AC3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2ADE-CD26-4ED6-80BB-946D4167B603}" type="datetimeFigureOut">
              <a:rPr lang="ru-RU" smtClean="0"/>
              <a:t>12.11.2012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5841F-233B-434D-A4BD-2FC41484AC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2ADE-CD26-4ED6-80BB-946D4167B603}" type="datetimeFigureOut">
              <a:rPr lang="ru-RU" smtClean="0"/>
              <a:t>12.11.2012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5841F-233B-434D-A4BD-2FC41484AC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2ADE-CD26-4ED6-80BB-946D4167B603}" type="datetimeFigureOut">
              <a:rPr lang="ru-RU" smtClean="0"/>
              <a:t>12.11.2012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5841F-233B-434D-A4BD-2FC41484AC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2ADE-CD26-4ED6-80BB-946D4167B603}" type="datetimeFigureOut">
              <a:rPr lang="ru-RU" smtClean="0"/>
              <a:t>12.11.2012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5841F-233B-434D-A4BD-2FC41484AC3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0FF2ADE-CD26-4ED6-80BB-946D4167B603}" type="datetimeFigureOut">
              <a:rPr lang="ru-RU" smtClean="0"/>
              <a:t>12.11.2012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AA5841F-233B-434D-A4BD-2FC41484AC3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14290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/>
              </a:rPr>
              <a:t>Ответы </a:t>
            </a:r>
          </a:p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/>
              </a:rPr>
              <a:t>для самопроверки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7030A0"/>
              </a:solidFill>
              <a:effectLst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2" y="2357430"/>
          <a:ext cx="8644000" cy="128524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143012"/>
                <a:gridCol w="1017988"/>
                <a:gridCol w="1080500"/>
                <a:gridCol w="1080500"/>
                <a:gridCol w="1080500"/>
                <a:gridCol w="1080500"/>
                <a:gridCol w="1080500"/>
                <a:gridCol w="10805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Номер</a:t>
                      </a:r>
                    </a:p>
                    <a:p>
                      <a:r>
                        <a:rPr lang="ru-RU" dirty="0" smtClean="0"/>
                        <a:t>вопроса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Ответ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36 см</a:t>
                      </a:r>
                      <a:r>
                        <a:rPr lang="ru-RU" baseline="30000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72 дм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643042" y="4000504"/>
          <a:ext cx="6096000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Количество</a:t>
                      </a:r>
                    </a:p>
                    <a:p>
                      <a:pPr algn="ctr"/>
                      <a:r>
                        <a:rPr lang="ru-RU" dirty="0" smtClean="0"/>
                        <a:t>правильных</a:t>
                      </a:r>
                    </a:p>
                    <a:p>
                      <a:pPr algn="ctr"/>
                      <a:r>
                        <a:rPr lang="ru-RU" dirty="0" smtClean="0"/>
                        <a:t>ответов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Оценка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7-6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mtClean="0"/>
                        <a:t>3</a:t>
                      </a:r>
                      <a:r>
                        <a:rPr lang="ru-RU" baseline="0" smtClean="0"/>
                        <a:t> и м</a:t>
                      </a:r>
                      <a:r>
                        <a:rPr lang="ru-RU" smtClean="0"/>
                        <a:t>енее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u="sng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/>
              </a:rPr>
              <a:t>Применение параллелограмма</a:t>
            </a:r>
            <a:endParaRPr lang="ru-RU" sz="3600" b="1" u="sng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7030A0"/>
              </a:solidFill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282" y="2500306"/>
            <a:ext cx="3834576" cy="16435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 физике применяют 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параллелограмм 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при нахождении 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равнодействующей силы. 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араллелограмм 3"/>
          <p:cNvSpPr/>
          <p:nvPr/>
        </p:nvSpPr>
        <p:spPr>
          <a:xfrm>
            <a:off x="5500694" y="2571744"/>
            <a:ext cx="2428892" cy="142876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 стрелкой 7"/>
          <p:cNvCxnSpPr/>
          <p:nvPr/>
        </p:nvCxnSpPr>
        <p:spPr>
          <a:xfrm rot="5400000" flipH="1" flipV="1">
            <a:off x="4964909" y="3107529"/>
            <a:ext cx="1428760" cy="3571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500694" y="4000504"/>
            <a:ext cx="207170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5500694" y="2571744"/>
            <a:ext cx="2428892" cy="14287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286380" y="2500306"/>
            <a:ext cx="5373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</a:rPr>
              <a:t>F</a:t>
            </a:r>
            <a:r>
              <a:rPr lang="en-US" sz="2800" b="1" baseline="-25000" dirty="0" smtClean="0">
                <a:solidFill>
                  <a:srgbClr val="7030A0"/>
                </a:solidFill>
              </a:rPr>
              <a:t>1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572396" y="3571876"/>
            <a:ext cx="5373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</a:rPr>
              <a:t>F</a:t>
            </a:r>
            <a:r>
              <a:rPr lang="en-US" sz="2800" b="1" baseline="-25000" dirty="0" smtClean="0">
                <a:solidFill>
                  <a:srgbClr val="7030A0"/>
                </a:solidFill>
              </a:rPr>
              <a:t>2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929586" y="2500306"/>
            <a:ext cx="4042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</a:rPr>
              <a:t>F</a:t>
            </a:r>
            <a:endParaRPr lang="ru-RU" sz="2800" b="1" dirty="0">
              <a:solidFill>
                <a:srgbClr val="7030A0"/>
              </a:solidFill>
            </a:endParaRPr>
          </a:p>
        </p:txBody>
      </p:sp>
      <p:pic>
        <p:nvPicPr>
          <p:cNvPr id="16" name="Picture 4" descr="j030566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00100" y="4500570"/>
            <a:ext cx="2857520" cy="2131715"/>
          </a:xfrm>
          <a:prstGeom prst="rect">
            <a:avLst/>
          </a:prstGeom>
          <a:noFill/>
        </p:spPr>
      </p:pic>
      <p:sp>
        <p:nvSpPr>
          <p:cNvPr id="17" name="Прямоугольник 16"/>
          <p:cNvSpPr/>
          <p:nvPr/>
        </p:nvSpPr>
        <p:spPr>
          <a:xfrm>
            <a:off x="4286248" y="4357694"/>
            <a:ext cx="4857752" cy="20497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 жизни параллелограмм 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-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это рамы велосипедов, </a:t>
            </a:r>
            <a:endParaRPr lang="en-US" sz="2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мотоциклов, где для </a:t>
            </a:r>
            <a:endParaRPr lang="en-US" sz="2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жёсткости проведена </a:t>
            </a:r>
            <a:endParaRPr lang="en-US" sz="2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диагональ. 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714356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Термин «параллелограмм» греческого происхождения, </a:t>
            </a:r>
            <a:endParaRPr lang="en-US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который был введен Евклидом.  </a:t>
            </a:r>
            <a:endParaRPr lang="en-US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Слово </a:t>
            </a:r>
            <a:r>
              <a:rPr lang="en-US" sz="2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parallhlogrammou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составлено из </a:t>
            </a:r>
            <a:r>
              <a:rPr lang="en-US" sz="2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parallhloz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en-US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2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grammh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-- “линия”. </a:t>
            </a:r>
          </a:p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Это слово дало основу для термина “параллелограмм”.  </a:t>
            </a:r>
            <a:endParaRPr lang="ru-RU" sz="2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Тан4а\Рабочий стол\Ромб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3000348"/>
            <a:ext cx="5143536" cy="3857652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0" y="214290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u="sng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/>
              </a:rPr>
              <a:t>Стихи о ромбе</a:t>
            </a:r>
            <a:endParaRPr lang="ru-RU" sz="3600" b="1" u="sng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7030A0"/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928670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Термин «ромб» образован от греческого слова </a:t>
            </a:r>
            <a:r>
              <a:rPr lang="el-GR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ρομβος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 — «бубен». </a:t>
            </a:r>
          </a:p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Сейчас бубны делают круглой формы, а раньше их делали</a:t>
            </a:r>
          </a:p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 форме ромба. И название карточной масти бубны,</a:t>
            </a:r>
          </a:p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знаки которой имеют ромбическую форму, </a:t>
            </a:r>
          </a:p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происходит ещё с тех времён, когда бубны не были круглыми.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57167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u="sng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/>
              </a:rPr>
              <a:t>Где можно встретить </a:t>
            </a:r>
            <a:r>
              <a:rPr lang="ru-RU" sz="3600" b="1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</a:rPr>
              <a:t>трапецию</a:t>
            </a:r>
            <a:endParaRPr lang="ru-RU" sz="3600" b="1" u="sng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7030A0"/>
              </a:solidFill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071546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Трапеция – слово греческое, означавшее в древности «столик». Слово «трапеза» (еда) произошло именно от названия трапеции – формы стола, изображаемого на иконах.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2500306"/>
            <a:ext cx="2215333" cy="1471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 descr="C:\Users\Toshiba\Pictures\show_image_in_imgta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2428868"/>
            <a:ext cx="2071702" cy="1566207"/>
          </a:xfrm>
          <a:prstGeom prst="rect">
            <a:avLst/>
          </a:prstGeom>
          <a:noFill/>
        </p:spPr>
      </p:pic>
      <p:pic>
        <p:nvPicPr>
          <p:cNvPr id="1028" name="Picture 4" descr="C:\Users\Toshiba\Pictures\valmovaya-krysh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00826" y="2428868"/>
            <a:ext cx="2089156" cy="1405334"/>
          </a:xfrm>
          <a:prstGeom prst="rect">
            <a:avLst/>
          </a:prstGeom>
          <a:noFill/>
        </p:spPr>
      </p:pic>
      <p:pic>
        <p:nvPicPr>
          <p:cNvPr id="8" name="Picture 9" descr="ssas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5072074"/>
            <a:ext cx="1628770" cy="1545284"/>
          </a:xfrm>
          <a:prstGeom prst="rect">
            <a:avLst/>
          </a:prstGeom>
          <a:noFill/>
        </p:spPr>
      </p:pic>
      <p:pic>
        <p:nvPicPr>
          <p:cNvPr id="9" name="Picture 10" descr="16742dsdsd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06" y="4500570"/>
            <a:ext cx="1787652" cy="2173283"/>
          </a:xfrm>
          <a:prstGeom prst="rect">
            <a:avLst/>
          </a:prstGeom>
          <a:noFill/>
        </p:spPr>
      </p:pic>
      <p:pic>
        <p:nvPicPr>
          <p:cNvPr id="10" name="Picture 4" descr="1209108502_piramida-sakajadsds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715140" y="4929198"/>
            <a:ext cx="2187795" cy="1741476"/>
          </a:xfrm>
          <a:prstGeom prst="rect">
            <a:avLst/>
          </a:prstGeom>
          <a:noFill/>
        </p:spPr>
      </p:pic>
      <p:pic>
        <p:nvPicPr>
          <p:cNvPr id="2050" name="Picture 2" descr="C:\Users\Toshiba\Desktop\_mg_0013_enl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643570" y="4000504"/>
            <a:ext cx="1214446" cy="1214446"/>
          </a:xfrm>
          <a:prstGeom prst="rect">
            <a:avLst/>
          </a:prstGeom>
          <a:noFill/>
        </p:spPr>
      </p:pic>
      <p:pic>
        <p:nvPicPr>
          <p:cNvPr id="2051" name="Picture 3" descr="C:\Users\Toshiba\Desktop\1294939371_foto-prikol.net_fotografii-vulkanov-5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000232" y="4071942"/>
            <a:ext cx="1667668" cy="12489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57167"/>
            <a:ext cx="9143999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u="sng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/>
              </a:rPr>
              <a:t>Сказка о прямоугольнике</a:t>
            </a:r>
            <a:endParaRPr lang="ru-RU" sz="3600" b="1" u="sng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7030A0"/>
              </a:solidFill>
              <a:effectLst/>
            </a:endParaRPr>
          </a:p>
        </p:txBody>
      </p:sp>
      <p:pic>
        <p:nvPicPr>
          <p:cNvPr id="5" name="Рисунок 4" descr="8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2976" y="1428736"/>
            <a:ext cx="7000892" cy="5099792"/>
          </a:xfrm>
          <a:prstGeom prst="rect">
            <a:avLst/>
          </a:prstGeom>
        </p:spPr>
      </p:pic>
      <p:pic>
        <p:nvPicPr>
          <p:cNvPr id="2050" name="Picture 2" descr="C:\Users\Toshiba\Desktop\kvadrat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08" y="1714488"/>
            <a:ext cx="2893253" cy="1928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28605"/>
            <a:ext cx="9143999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</a:rPr>
              <a:t>Занимательная задача</a:t>
            </a:r>
            <a:r>
              <a:rPr lang="ru-RU" sz="3600" b="1" u="sng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/>
              </a:rPr>
              <a:t> о квадрате</a:t>
            </a:r>
            <a:endParaRPr lang="ru-RU" sz="3600" b="1" u="sng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7030A0"/>
              </a:solidFill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" y="1000108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Термин «квадрат» происходит от латинского </a:t>
            </a:r>
          </a:p>
          <a:p>
            <a:pPr algn="ctr"/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quadratum</a:t>
            </a:r>
            <a:endParaRPr lang="ru-RU" sz="2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перевод с греческого – просто четырехугольник.</a:t>
            </a:r>
          </a:p>
          <a:p>
            <a:endParaRPr lang="ru-RU" dirty="0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2214554"/>
            <a:ext cx="9144001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lang="ru-RU" sz="2000" b="1" u="sng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Интересный факт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в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хирургическом отделении для пересадки кожи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применяют специальную машинку, которая вырезает кожу в виде квадратов.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Их располагают на обожженном  участке в шахматном порядке,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как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кожа имеет свойство расти во всех направлениях.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 временем промежутки между квадратами зарастают.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071934" y="4143380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Вокруг пруда квадратной формы </a:t>
            </a:r>
          </a:p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растут дубы. Как увеличить </a:t>
            </a:r>
          </a:p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площадь пруда, не вырубая</a:t>
            </a:r>
          </a:p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дубов и сохранив квадратную </a:t>
            </a:r>
          </a:p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форму пруда?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2641492">
            <a:off x="429008" y="4307249"/>
            <a:ext cx="2143372" cy="210112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ятно 1 6"/>
          <p:cNvSpPr/>
          <p:nvPr/>
        </p:nvSpPr>
        <p:spPr>
          <a:xfrm>
            <a:off x="214282" y="4000504"/>
            <a:ext cx="571504" cy="64294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14348" y="4500570"/>
            <a:ext cx="1643074" cy="16430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ятно 1 8"/>
          <p:cNvSpPr/>
          <p:nvPr/>
        </p:nvSpPr>
        <p:spPr>
          <a:xfrm>
            <a:off x="2285984" y="4071942"/>
            <a:ext cx="571504" cy="64294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ятно 1 9"/>
          <p:cNvSpPr/>
          <p:nvPr/>
        </p:nvSpPr>
        <p:spPr>
          <a:xfrm>
            <a:off x="214282" y="5929330"/>
            <a:ext cx="571504" cy="64294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ятно 1 10"/>
          <p:cNvSpPr/>
          <p:nvPr/>
        </p:nvSpPr>
        <p:spPr>
          <a:xfrm>
            <a:off x="2357422" y="5929330"/>
            <a:ext cx="571504" cy="64294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152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14677" y="1071546"/>
            <a:ext cx="592932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0" indent="-514350" algn="ctr">
              <a:buFont typeface="+mj-lt"/>
              <a:buAutoNum type="arabicPeriod"/>
            </a:pP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Понравился ли вам урок?</a:t>
            </a:r>
          </a:p>
          <a:p>
            <a:pPr marL="514350" lvl="0" indent="-514350" algn="ctr">
              <a:buFont typeface="+mj-lt"/>
              <a:buAutoNum type="arabicPeriod"/>
            </a:pPr>
            <a:endParaRPr lang="ru-RU" sz="3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ctr">
              <a:buFont typeface="+mj-lt"/>
              <a:buAutoNum type="arabicPeriod"/>
            </a:pP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Как вы оцениваете свой вклад в подготовку и проведение урока? (В процентах)</a:t>
            </a:r>
          </a:p>
          <a:p>
            <a:pPr marL="514350" lvl="0" indent="-514350" algn="ctr">
              <a:buFont typeface="+mj-lt"/>
              <a:buAutoNum type="arabicPeriod"/>
            </a:pPr>
            <a:endParaRPr lang="ru-RU" sz="3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buFont typeface="+mj-lt"/>
              <a:buAutoNum type="arabicPeriod"/>
            </a:pP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 С какими затруднениями вы встретились на уроке?</a:t>
            </a:r>
            <a:endParaRPr lang="ru-RU" sz="3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32770" name="Picture 2" descr="C:\Users\Toshiba\Pictures\3673899_large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250570"/>
            <a:ext cx="2940434" cy="43930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28605"/>
            <a:ext cx="914399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/>
              </a:rPr>
              <a:t>Спасибо за сотрудничество!</a:t>
            </a:r>
            <a:endParaRPr lang="ru-RU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7030A0"/>
              </a:solidFill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5643578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/>
              </a:rPr>
              <a:t>Удачи!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7030A0"/>
              </a:solidFill>
              <a:effectLst/>
            </a:endParaRPr>
          </a:p>
        </p:txBody>
      </p:sp>
      <p:pic>
        <p:nvPicPr>
          <p:cNvPr id="1026" name="Picture 2" descr="F:\1223037373_44444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1571612"/>
            <a:ext cx="4543443" cy="40880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0</TotalTime>
  <Words>262</Words>
  <Application>Microsoft Office PowerPoint</Application>
  <PresentationFormat>Экран (4:3)</PresentationFormat>
  <Paragraphs>80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Toshiba</dc:creator>
  <cp:lastModifiedBy>Toshiba</cp:lastModifiedBy>
  <cp:revision>1</cp:revision>
  <dcterms:created xsi:type="dcterms:W3CDTF">2012-11-12T18:39:03Z</dcterms:created>
  <dcterms:modified xsi:type="dcterms:W3CDTF">2012-11-12T18:39:24Z</dcterms:modified>
</cp:coreProperties>
</file>