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692696"/>
            <a:ext cx="5814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 smtClean="0"/>
              <a:t>	</a:t>
            </a:r>
            <a:r>
              <a:rPr lang="ru-RU" sz="3600" b="1" i="1" dirty="0" err="1" smtClean="0"/>
              <a:t>Moderare</a:t>
            </a:r>
            <a:r>
              <a:rPr lang="ru-RU" sz="3600" b="1" i="1" dirty="0" smtClean="0"/>
              <a:t> </a:t>
            </a:r>
            <a:r>
              <a:rPr lang="ru-RU" sz="3600" b="1" dirty="0" smtClean="0"/>
              <a:t>(</a:t>
            </a:r>
            <a:r>
              <a:rPr lang="ru-RU" sz="3600" b="1" dirty="0" err="1" smtClean="0"/>
              <a:t>модерация</a:t>
            </a:r>
            <a:r>
              <a:rPr lang="ru-RU" sz="3600" b="1" dirty="0" smtClean="0"/>
              <a:t>) </a:t>
            </a:r>
            <a:r>
              <a:rPr lang="ru-RU" sz="2400" b="1" dirty="0"/>
              <a:t>– в переводе с латинского – приводить в равновесие, управлять, регулировать. Как образовательная технология </a:t>
            </a:r>
            <a:r>
              <a:rPr lang="ru-RU" sz="2400" b="1" dirty="0" err="1"/>
              <a:t>модерация</a:t>
            </a:r>
            <a:r>
              <a:rPr lang="ru-RU" sz="2400" b="1" dirty="0"/>
              <a:t> была впервые разработана в 60-е - 70-е годы прошлого века в Германии. С тех пор многие ученые и специалисты, в том числе педагоги, активно развивали и применяли </a:t>
            </a:r>
            <a:r>
              <a:rPr lang="ru-RU" sz="2400" b="1" dirty="0" err="1"/>
              <a:t>модерацию</a:t>
            </a:r>
            <a:r>
              <a:rPr lang="ru-RU" sz="2400" b="1" dirty="0"/>
              <a:t> на практике, совершенствуя данную технологию.</a:t>
            </a:r>
          </a:p>
        </p:txBody>
      </p:sp>
      <p:pic>
        <p:nvPicPr>
          <p:cNvPr id="2050" name="Picture 2" descr="C:\Users\User\Desktop\Новая папка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6" y="260648"/>
            <a:ext cx="20193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08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7"/>
            <a:ext cx="8229600" cy="34563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В </a:t>
            </a:r>
            <a:r>
              <a:rPr lang="ru-RU" b="1" dirty="0"/>
              <a:t>основу разработки </a:t>
            </a:r>
            <a:r>
              <a:rPr lang="ru-RU" b="1" dirty="0" smtClean="0"/>
              <a:t> принципов </a:t>
            </a:r>
            <a:r>
              <a:rPr lang="ru-RU" b="1" dirty="0" err="1"/>
              <a:t>модерации</a:t>
            </a:r>
            <a:r>
              <a:rPr lang="ru-RU" b="1" dirty="0"/>
              <a:t> были положены педагогические, психологические и социологические </a:t>
            </a:r>
            <a:r>
              <a:rPr lang="ru-RU" b="1" dirty="0" smtClean="0"/>
              <a:t>аспекты, </a:t>
            </a:r>
            <a:r>
              <a:rPr lang="ru-RU" b="1" dirty="0"/>
              <a:t>направленные на активное </a:t>
            </a:r>
            <a:r>
              <a:rPr lang="ru-RU" b="1" dirty="0" smtClean="0"/>
              <a:t>заинтересованное участие </a:t>
            </a:r>
            <a:r>
              <a:rPr lang="ru-RU" b="1" dirty="0"/>
              <a:t>всех </a:t>
            </a:r>
            <a:r>
              <a:rPr lang="ru-RU" b="1" dirty="0" smtClean="0"/>
              <a:t>обучающихся в образовательном процессе, </a:t>
            </a:r>
            <a:r>
              <a:rPr lang="ru-RU" b="1" dirty="0"/>
              <a:t>обеспечение комфортности на уроке каждого ученика, на формирование нацеленности обучающихся на достижение результатов.</a:t>
            </a:r>
          </a:p>
        </p:txBody>
      </p:sp>
      <p:pic>
        <p:nvPicPr>
          <p:cNvPr id="3074" name="Picture 2" descr="C:\Users\User\Desktop\Новая папка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37112"/>
            <a:ext cx="19716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Новая папка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65104"/>
            <a:ext cx="2143125" cy="228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право 1"/>
          <p:cNvSpPr/>
          <p:nvPr/>
        </p:nvSpPr>
        <p:spPr>
          <a:xfrm>
            <a:off x="3146918" y="5013176"/>
            <a:ext cx="2376264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8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3008313" cy="576064"/>
          </a:xfrm>
        </p:spPr>
        <p:txBody>
          <a:bodyPr>
            <a:noAutofit/>
          </a:bodyPr>
          <a:lstStyle/>
          <a:p>
            <a:r>
              <a:rPr lang="ru-RU" sz="4800" dirty="0" smtClean="0"/>
              <a:t>Принципы</a:t>
            </a:r>
            <a:endParaRPr lang="ru-RU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772816"/>
            <a:ext cx="4518316" cy="338437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1.  </a:t>
            </a:r>
            <a:r>
              <a:rPr lang="ru-RU" b="1" dirty="0"/>
              <a:t>Структурированность</a:t>
            </a:r>
          </a:p>
          <a:p>
            <a:r>
              <a:rPr lang="ru-RU" dirty="0" smtClean="0"/>
              <a:t>обеспечивается    </a:t>
            </a:r>
            <a:r>
              <a:rPr lang="ru-RU" dirty="0"/>
              <a:t>разделением мероприятия (урока) на определенные взаимосвязанные фазы (этапы, части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b="1" dirty="0" smtClean="0"/>
              <a:t>2. Систематичность</a:t>
            </a:r>
            <a:endParaRPr lang="ru-RU" b="1" dirty="0"/>
          </a:p>
          <a:p>
            <a:r>
              <a:rPr lang="ru-RU" dirty="0"/>
              <a:t>Отдельные части мероприятия взаимосвязаны и логически следует одна за </a:t>
            </a:r>
            <a:r>
              <a:rPr lang="ru-RU" dirty="0" smtClean="0"/>
              <a:t>другой. </a:t>
            </a:r>
          </a:p>
          <a:p>
            <a:endParaRPr lang="ru-RU" dirty="0"/>
          </a:p>
          <a:p>
            <a:r>
              <a:rPr lang="ru-RU" b="1" dirty="0" smtClean="0"/>
              <a:t>3. </a:t>
            </a:r>
            <a:r>
              <a:rPr lang="ru-RU" b="1" dirty="0"/>
              <a:t>Комплексность</a:t>
            </a:r>
          </a:p>
          <a:p>
            <a:r>
              <a:rPr lang="ru-RU" dirty="0"/>
              <a:t>Содержание каждой части  мероприятия и организуемые    процессы нацелены на обучение, развитие и социализацию  </a:t>
            </a:r>
            <a:r>
              <a:rPr lang="ru-RU" dirty="0" smtClean="0"/>
              <a:t>учащихся.</a:t>
            </a:r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b="1" dirty="0" smtClean="0"/>
              <a:t>4.Прозрачность</a:t>
            </a:r>
            <a:endParaRPr lang="ru-RU" b="1" dirty="0"/>
          </a:p>
          <a:p>
            <a:r>
              <a:rPr lang="ru-RU" dirty="0"/>
              <a:t>Деятельность каждого ученика видна учителю, всем участникам ясно виден ход  процесса урока или мероприятия, его    промежуточные и итоговые результаты.</a:t>
            </a:r>
          </a:p>
        </p:txBody>
      </p:sp>
    </p:spTree>
    <p:extLst>
      <p:ext uri="{BB962C8B-B14F-4D97-AF65-F5344CB8AC3E}">
        <p14:creationId xmlns:p14="http://schemas.microsoft.com/office/powerpoint/2010/main" val="32565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b="1" dirty="0"/>
              <a:t>Сегодня </a:t>
            </a:r>
            <a:r>
              <a:rPr lang="ru-RU" sz="4400" b="1" i="1" dirty="0" err="1"/>
              <a:t>модерация</a:t>
            </a:r>
            <a:r>
              <a:rPr lang="ru-RU" sz="4400" b="1" dirty="0"/>
              <a:t> – это эффективная технология, которая позволяет значительно повысить результативность и качество образовательного процесса. </a:t>
            </a:r>
          </a:p>
        </p:txBody>
      </p:sp>
      <p:pic>
        <p:nvPicPr>
          <p:cNvPr id="1026" name="Picture 2" descr="C:\Users\User\Desktop\Новая папка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965" y="4365104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88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94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Принципы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2013-11-06T06:23:15Z</dcterms:created>
  <dcterms:modified xsi:type="dcterms:W3CDTF">2013-11-06T07:10:23Z</dcterms:modified>
</cp:coreProperties>
</file>