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7" r:id="rId1"/>
  </p:sldMasterIdLst>
  <p:notesMasterIdLst>
    <p:notesMasterId r:id="rId16"/>
  </p:notesMasterIdLst>
  <p:sldIdLst>
    <p:sldId id="256" r:id="rId2"/>
    <p:sldId id="257" r:id="rId3"/>
    <p:sldId id="259" r:id="rId4"/>
    <p:sldId id="261" r:id="rId5"/>
    <p:sldId id="271" r:id="rId6"/>
    <p:sldId id="260" r:id="rId7"/>
    <p:sldId id="262" r:id="rId8"/>
    <p:sldId id="265" r:id="rId9"/>
    <p:sldId id="268" r:id="rId10"/>
    <p:sldId id="267" r:id="rId11"/>
    <p:sldId id="269" r:id="rId12"/>
    <p:sldId id="263" r:id="rId13"/>
    <p:sldId id="264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778" autoAdjust="0"/>
  </p:normalViewPr>
  <p:slideViewPr>
    <p:cSldViewPr>
      <p:cViewPr varScale="1">
        <p:scale>
          <a:sx n="47" d="100"/>
          <a:sy n="47" d="100"/>
        </p:scale>
        <p:origin x="-118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ГИА</a:t>
            </a:r>
            <a:r>
              <a:rPr lang="ru-RU" baseline="0" dirty="0" smtClean="0"/>
              <a:t> по английскому языку 2011 год</a:t>
            </a:r>
            <a:endParaRPr lang="ru-RU" dirty="0"/>
          </a:p>
        </c:rich>
      </c:tx>
      <c:layout>
        <c:manualLayout>
          <c:xMode val="edge"/>
          <c:yMode val="edge"/>
          <c:x val="0.16838736373924554"/>
          <c:y val="1.192677937745487E-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870069992223087"/>
          <c:y val="0.20878720193880265"/>
          <c:w val="0.62183340739917792"/>
          <c:h val="0.464036618670276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"4" и "5"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9-1 класс</c:v>
                </c:pt>
                <c:pt idx="1">
                  <c:v>9-2 класс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18</c:v>
                </c:pt>
                <c:pt idx="1">
                  <c:v>16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"3"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9-1 класс</c:v>
                </c:pt>
                <c:pt idx="1">
                  <c:v>9-2 класс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986176"/>
        <c:axId val="51863936"/>
      </c:barChart>
      <c:catAx>
        <c:axId val="49986176"/>
        <c:scaling>
          <c:orientation val="minMax"/>
        </c:scaling>
        <c:delete val="0"/>
        <c:axPos val="b"/>
        <c:majorTickMark val="out"/>
        <c:minorTickMark val="none"/>
        <c:tickLblPos val="nextTo"/>
        <c:crossAx val="51863936"/>
        <c:crosses val="autoZero"/>
        <c:auto val="1"/>
        <c:lblAlgn val="ctr"/>
        <c:lblOffset val="100"/>
        <c:noMultiLvlLbl val="0"/>
      </c:catAx>
      <c:valAx>
        <c:axId val="51863936"/>
        <c:scaling>
          <c:orientation val="minMax"/>
          <c:max val="24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9986176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16861285657525812"/>
          <c:y val="0.88123514598595798"/>
          <c:w val="0.50655294421147179"/>
          <c:h val="0.1059355473912860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2400" dirty="0" smtClean="0"/>
              <a:t>Результаты ЕГЭ 2011</a:t>
            </a:r>
            <a:endParaRPr lang="ru-RU" sz="2400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2010/2011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4"/>
                <c:pt idx="0">
                  <c:v>80 - 93 баллов</c:v>
                </c:pt>
                <c:pt idx="1">
                  <c:v>70-80 балла</c:v>
                </c:pt>
                <c:pt idx="2">
                  <c:v>60-70 баллов</c:v>
                </c:pt>
                <c:pt idx="3">
                  <c:v>менее 60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 качества знаний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4-1 класс</c:v>
                </c:pt>
                <c:pt idx="1">
                  <c:v>4-2 класс</c:v>
                </c:pt>
                <c:pt idx="2">
                  <c:v>5-2 класс</c:v>
                </c:pt>
                <c:pt idx="3">
                  <c:v>7-2 класс</c:v>
                </c:pt>
                <c:pt idx="4">
                  <c:v>8-1 класс</c:v>
                </c:pt>
                <c:pt idx="5">
                  <c:v>9-2 класс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72</c:v>
                </c:pt>
                <c:pt idx="1">
                  <c:v>45</c:v>
                </c:pt>
                <c:pt idx="2">
                  <c:v>54</c:v>
                </c:pt>
                <c:pt idx="3">
                  <c:v>42</c:v>
                </c:pt>
                <c:pt idx="4">
                  <c:v>39</c:v>
                </c:pt>
                <c:pt idx="5">
                  <c:v>40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744192"/>
        <c:axId val="52745728"/>
      </c:lineChart>
      <c:catAx>
        <c:axId val="52744192"/>
        <c:scaling>
          <c:orientation val="minMax"/>
        </c:scaling>
        <c:delete val="0"/>
        <c:axPos val="b"/>
        <c:majorTickMark val="out"/>
        <c:minorTickMark val="none"/>
        <c:tickLblPos val="nextTo"/>
        <c:crossAx val="52745728"/>
        <c:crosses val="autoZero"/>
        <c:auto val="1"/>
        <c:lblAlgn val="ctr"/>
        <c:lblOffset val="100"/>
        <c:noMultiLvlLbl val="0"/>
      </c:catAx>
      <c:valAx>
        <c:axId val="52745728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27441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06A64-D5B3-4AE6-A3AE-A5BDABDDD9C5}" type="datetimeFigureOut">
              <a:rPr lang="ru-RU" smtClean="0"/>
              <a:t>18.09.2011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71749-3600-4D58-8D30-96B13123D4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968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F6D55-C5C7-43DF-AF10-128E659DDA74}" type="datetimeFigureOut">
              <a:rPr lang="ru-RU" smtClean="0"/>
              <a:t>18.09.2011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CA52786-16C1-464E-B5AB-11A1E5BEBEC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F6D55-C5C7-43DF-AF10-128E659DDA74}" type="datetimeFigureOut">
              <a:rPr lang="ru-RU" smtClean="0"/>
              <a:t>18.09.2011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2786-16C1-464E-B5AB-11A1E5BEBE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F6D55-C5C7-43DF-AF10-128E659DDA74}" type="datetimeFigureOut">
              <a:rPr lang="ru-RU" smtClean="0"/>
              <a:t>18.09.2011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2786-16C1-464E-B5AB-11A1E5BEBE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F6D55-C5C7-43DF-AF10-128E659DDA74}" type="datetimeFigureOut">
              <a:rPr lang="ru-RU" smtClean="0"/>
              <a:t>18.09.2011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2786-16C1-464E-B5AB-11A1E5BEBEC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F6D55-C5C7-43DF-AF10-128E659DDA74}" type="datetimeFigureOut">
              <a:rPr lang="ru-RU" smtClean="0"/>
              <a:t>18.09.2011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CA52786-16C1-464E-B5AB-11A1E5BEBEC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F6D55-C5C7-43DF-AF10-128E659DDA74}" type="datetimeFigureOut">
              <a:rPr lang="ru-RU" smtClean="0"/>
              <a:t>18.09.2011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2786-16C1-464E-B5AB-11A1E5BEBEC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F6D55-C5C7-43DF-AF10-128E659DDA74}" type="datetimeFigureOut">
              <a:rPr lang="ru-RU" smtClean="0"/>
              <a:t>18.09.2011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2786-16C1-464E-B5AB-11A1E5BEBEC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F6D55-C5C7-43DF-AF10-128E659DDA74}" type="datetimeFigureOut">
              <a:rPr lang="ru-RU" smtClean="0"/>
              <a:t>18.09.2011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2786-16C1-464E-B5AB-11A1E5BEBE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F6D55-C5C7-43DF-AF10-128E659DDA74}" type="datetimeFigureOut">
              <a:rPr lang="ru-RU" smtClean="0"/>
              <a:t>18.09.2011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2786-16C1-464E-B5AB-11A1E5BEBE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F6D55-C5C7-43DF-AF10-128E659DDA74}" type="datetimeFigureOut">
              <a:rPr lang="ru-RU" smtClean="0"/>
              <a:t>18.09.2011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2786-16C1-464E-B5AB-11A1E5BEBEC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F6D55-C5C7-43DF-AF10-128E659DDA74}" type="datetimeFigureOut">
              <a:rPr lang="ru-RU" smtClean="0"/>
              <a:t>18.09.2011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CA52786-16C1-464E-B5AB-11A1E5BEBEC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40F6D55-C5C7-43DF-AF10-128E659DDA74}" type="datetimeFigureOut">
              <a:rPr lang="ru-RU" smtClean="0"/>
              <a:t>18.09.2011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CA52786-16C1-464E-B5AB-11A1E5BEBEC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13" name="type.wav"/>
          </p:stSnd>
        </p:sndAc>
      </p:transition>
    </mc:Choice>
    <mc:Fallback xmlns="">
      <p:transition spd="slow">
        <p:fade/>
        <p:sndAc>
          <p:stSnd>
            <p:snd r:embed="rId14" name="type.wav"/>
          </p:stSnd>
        </p:sndAc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audio" Target="../media/audio1.wav"/><Relationship Id="rId5" Type="http://schemas.openxmlformats.org/officeDocument/2006/relationships/chart" Target="../charts/char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1.wav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5" Type="http://schemas.openxmlformats.org/officeDocument/2006/relationships/audio" Target="../media/audio1.wav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2010-11%20&#1043;&#1056;&#1040;&#1052;&#1054;&#1058;&#1067;%20&#1048;%20&#1044;&#1048;&#1055;&#1051;&#1054;&#1052;&#1067;%20&#1059;&#1095;&#1080;&#1090;&#1077;&#1083;&#1077;&#1081;/&#1044;&#1080;&#1087;&#1083;&#1086;&#1084;%20&#1086;%20&#1042;&#1054;%20&#1043;&#1088;&#1086;&#1079;&#1080;&#1085;&#1086;&#1081;.pn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hyperlink" Target="LONGMAN%20LESSON/All%20kinds%20of%20communication.ppt" TargetMode="External"/><Relationship Id="rId5" Type="http://schemas.openxmlformats.org/officeDocument/2006/relationships/hyperlink" Target="&#1087;&#1088;&#1077;&#1079;&#1077;&#1085;&#1090;&#1072;&#1094;&#1080;&#1103;%20&#1087;&#1088;&#1086;&#1077;&#1082;&#1090;&#1072;/&#1048;&#1089;&#1087;&#1086;&#1083;&#1100;&#1079;&#1086;&#1074;&#1072;&#1085;&#1080;&#1077;%20&#1080;&#1085;&#1090;&#1077;&#1088;&#1085;&#1077;&#1090;.pptx" TargetMode="External"/><Relationship Id="rId4" Type="http://schemas.openxmlformats.org/officeDocument/2006/relationships/hyperlink" Target="&#1052;&#1054;&#1049;%20&#1051;&#1059;&#1063;&#1064;&#1048;&#1049;%20&#1059;&#1056;&#1054;&#1050;/&#1055;&#1088;&#1080;&#1083;&#1086;&#1078;&#1077;&#1085;&#1080;&#1077;%201.ppt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5.png"/><Relationship Id="rId7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3429000"/>
            <a:ext cx="6480720" cy="16764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ГОУ школа № 83 с углубленным изучением японского и английского языков </a:t>
            </a:r>
            <a:endParaRPr lang="ru-RU" sz="28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6722" y="1512640"/>
            <a:ext cx="5976664" cy="2016224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/>
              <a:t>Портфолио учителя</a:t>
            </a:r>
            <a:br>
              <a:rPr lang="ru-RU" sz="4800" b="1" dirty="0" smtClean="0"/>
            </a:br>
            <a:endParaRPr lang="ru-RU" sz="4800" b="1" dirty="0"/>
          </a:p>
        </p:txBody>
      </p:sp>
      <p:pic>
        <p:nvPicPr>
          <p:cNvPr id="4" name="Рисунок 3" descr="C:\Users\Пользователь\Desktop\ПОРТФОЛИО презекнтация для педсовета 2011\emblem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806252"/>
            <a:ext cx="1714500" cy="1714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229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72400" cy="144015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/>
              <a:t>Методическая деятельность </a:t>
            </a:r>
            <a:br>
              <a:rPr lang="ru-RU" sz="4800" b="1" dirty="0" smtClean="0"/>
            </a:br>
            <a:r>
              <a:rPr lang="ru-RU" sz="4800" b="1" dirty="0" smtClean="0"/>
              <a:t>2010-2011</a:t>
            </a:r>
            <a:endParaRPr lang="ru-RU" sz="4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382462"/>
              </p:ext>
            </p:extLst>
          </p:nvPr>
        </p:nvGraphicFramePr>
        <p:xfrm>
          <a:off x="179512" y="1708494"/>
          <a:ext cx="8712968" cy="4888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0953"/>
                <a:gridCol w="4282015"/>
              </a:tblGrid>
              <a:tr h="1170542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Вид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Результат</a:t>
                      </a:r>
                      <a:r>
                        <a:rPr lang="ru-RU" sz="3600" baseline="0" dirty="0" smtClean="0"/>
                        <a:t> р</a:t>
                      </a:r>
                      <a:r>
                        <a:rPr lang="ru-RU" sz="3600" dirty="0" smtClean="0"/>
                        <a:t>еализации</a:t>
                      </a:r>
                      <a:endParaRPr lang="ru-RU" sz="3600" dirty="0"/>
                    </a:p>
                  </a:txBody>
                  <a:tcPr/>
                </a:tc>
              </a:tr>
              <a:tr h="682618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/>
                        <a:t>Составление рабочей программы кружка по английскому языку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/>
                        <a:t>Рабочая программа «Сказочный английский» 1-4 классы, «Страноведение: англоязычные страны » 5-9 классы, «Основы перевода»10-11 классы</a:t>
                      </a:r>
                      <a:endParaRPr lang="ru-RU" sz="1800" b="1" dirty="0"/>
                    </a:p>
                  </a:txBody>
                  <a:tcPr/>
                </a:tc>
              </a:tr>
              <a:tr h="682618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/>
                        <a:t>Корректировка</a:t>
                      </a:r>
                      <a:r>
                        <a:rPr lang="ru-RU" sz="1800" b="1" baseline="0" dirty="0" smtClean="0"/>
                        <a:t> </a:t>
                      </a:r>
                      <a:r>
                        <a:rPr lang="ru-RU" sz="1800" b="1" dirty="0" smtClean="0"/>
                        <a:t>тематического планирования по английскому языку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/>
                        <a:t>Уроки, документация</a:t>
                      </a:r>
                      <a:endParaRPr lang="ru-RU" sz="1800" b="1" dirty="0"/>
                    </a:p>
                  </a:txBody>
                  <a:tcPr/>
                </a:tc>
              </a:tr>
              <a:tr h="900417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/>
                        <a:t>Перевод календарного планирования по английскому языку в формат Excel для услуги «Электронный дневник»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/>
                        <a:t>Календарное планирование в формате Excel</a:t>
                      </a:r>
                      <a:endParaRPr lang="ru-RU" sz="1800" b="1" dirty="0"/>
                    </a:p>
                  </a:txBody>
                  <a:tcPr/>
                </a:tc>
              </a:tr>
              <a:tr h="630292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/>
                        <a:t>Подготовка материалов к промежуточной аттестации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/>
                        <a:t>Проведение устных зачетов  и итоговых контрольных работ</a:t>
                      </a:r>
                      <a:endParaRPr lang="ru-RU" sz="1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257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9"/>
            <a:ext cx="6552727" cy="18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Мониторинг результативности</a:t>
            </a:r>
            <a:br>
              <a:rPr lang="ru-RU" b="1" dirty="0" smtClean="0"/>
            </a:br>
            <a:r>
              <a:rPr lang="ru-RU" b="1" dirty="0" smtClean="0"/>
              <a:t> учащихся школы</a:t>
            </a:r>
            <a:br>
              <a:rPr lang="ru-RU" b="1" dirty="0" smtClean="0"/>
            </a:br>
            <a:r>
              <a:rPr lang="ru-RU" b="1" dirty="0" smtClean="0"/>
              <a:t> 2010 - 2011</a:t>
            </a:r>
            <a:endParaRPr lang="ru-RU" b="1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069401528"/>
              </p:ext>
            </p:extLst>
          </p:nvPr>
        </p:nvGraphicFramePr>
        <p:xfrm>
          <a:off x="251520" y="2492896"/>
          <a:ext cx="4248472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60648"/>
            <a:ext cx="1712913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541071619"/>
              </p:ext>
            </p:extLst>
          </p:nvPr>
        </p:nvGraphicFramePr>
        <p:xfrm>
          <a:off x="4139952" y="2492896"/>
          <a:ext cx="4824536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9889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6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Мониторинг качества знаний учащихся 2010 - 2011</a:t>
            </a:r>
            <a:endParaRPr lang="ru-RU" b="1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235364584"/>
              </p:ext>
            </p:extLst>
          </p:nvPr>
        </p:nvGraphicFramePr>
        <p:xfrm>
          <a:off x="395536" y="2420888"/>
          <a:ext cx="8568952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708920"/>
            <a:ext cx="1712913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318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5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16731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Индивидуальные достижения учащихся 2010-2011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9552" y="2290763"/>
            <a:ext cx="1905000" cy="44958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Юдина Ксения</a:t>
            </a:r>
          </a:p>
          <a:p>
            <a:r>
              <a:rPr lang="ru-RU" sz="3200" dirty="0" smtClean="0"/>
              <a:t>8-1 класс</a:t>
            </a:r>
          </a:p>
          <a:p>
            <a:endParaRPr lang="ru-RU" sz="3200" dirty="0" smtClean="0"/>
          </a:p>
          <a:p>
            <a:r>
              <a:rPr lang="ru-RU" sz="3200" dirty="0" smtClean="0"/>
              <a:t>Колосова Дарья</a:t>
            </a:r>
          </a:p>
          <a:p>
            <a:r>
              <a:rPr lang="ru-RU" sz="3200" dirty="0" smtClean="0"/>
              <a:t>8-1 класс</a:t>
            </a:r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2483768" y="2060848"/>
            <a:ext cx="4048472" cy="44958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Сертификат </a:t>
            </a:r>
            <a:r>
              <a:rPr lang="ru-RU" dirty="0"/>
              <a:t>Кембриджского Университета  с </a:t>
            </a:r>
            <a:r>
              <a:rPr lang="ru-RU" dirty="0" smtClean="0"/>
              <a:t>отличием </a:t>
            </a:r>
            <a:endParaRPr lang="en-US" dirty="0" smtClean="0"/>
          </a:p>
          <a:p>
            <a:pPr marL="0" indent="0" algn="ctr">
              <a:buNone/>
            </a:pPr>
            <a:r>
              <a:rPr lang="ru-RU" dirty="0" smtClean="0"/>
              <a:t>Уровень </a:t>
            </a:r>
            <a:r>
              <a:rPr lang="ru-RU" dirty="0"/>
              <a:t>(KET</a:t>
            </a:r>
            <a:r>
              <a:rPr lang="ru-RU" dirty="0" smtClean="0"/>
              <a:t>)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Сертификат Кембриджского Университета </a:t>
            </a:r>
            <a:endParaRPr lang="en-US" dirty="0" smtClean="0"/>
          </a:p>
          <a:p>
            <a:pPr marL="0" indent="0" algn="ctr">
              <a:buNone/>
            </a:pPr>
            <a:r>
              <a:rPr lang="ru-RU" dirty="0" smtClean="0"/>
              <a:t>Уровень </a:t>
            </a:r>
            <a:r>
              <a:rPr lang="ru-RU" dirty="0"/>
              <a:t>(KET)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1712913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689" y="1700808"/>
            <a:ext cx="2825851" cy="396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48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5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332656"/>
            <a:ext cx="5770984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/>
              <a:t>ПЕРСПЕКТИВЫ РАЗВИТИЯ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2276872"/>
            <a:ext cx="8075240" cy="374292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Подготовка методических разработок, статей по результатам деятельности, в том числе создание собственного сайта (блога)</a:t>
            </a:r>
          </a:p>
          <a:p>
            <a:r>
              <a:rPr lang="ru-RU" sz="3200" dirty="0" smtClean="0"/>
              <a:t>Международное сотрудничество, участие в программе обмена школьников («</a:t>
            </a:r>
            <a:r>
              <a:rPr lang="en-US" sz="3200" dirty="0" smtClean="0"/>
              <a:t>FLEX</a:t>
            </a:r>
            <a:r>
              <a:rPr lang="ru-RU" sz="3200" dirty="0" smtClean="0"/>
              <a:t>»)</a:t>
            </a:r>
            <a:endParaRPr lang="ru-RU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1712913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258" y="4509120"/>
            <a:ext cx="2013741" cy="1946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121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5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5760640" cy="13407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/>
              <a:t>Грозина Марина Викторовна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755576" y="1196752"/>
            <a:ext cx="3960440" cy="5472608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Образование</a:t>
            </a:r>
            <a:r>
              <a:rPr lang="ru-RU" b="1" dirty="0" smtClean="0">
                <a:hlinkClick r:id="rId3" action="ppaction://hlinkfile"/>
              </a:rPr>
              <a:t>: </a:t>
            </a:r>
            <a:r>
              <a:rPr lang="ru-RU" dirty="0" smtClean="0"/>
              <a:t>Новосибирский Государственный Педагогический Университет (Факультет Иностранных Языков)</a:t>
            </a:r>
            <a:endParaRPr lang="ru-RU" dirty="0"/>
          </a:p>
          <a:p>
            <a:r>
              <a:rPr lang="ru-RU" b="1" dirty="0" smtClean="0"/>
              <a:t>Специальность</a:t>
            </a:r>
            <a:r>
              <a:rPr lang="ru-RU" dirty="0" smtClean="0"/>
              <a:t>: учитель французского и английского языков, </a:t>
            </a:r>
            <a:r>
              <a:rPr lang="en-US" dirty="0" smtClean="0"/>
              <a:t>I </a:t>
            </a:r>
            <a:r>
              <a:rPr lang="ru-RU" dirty="0" smtClean="0"/>
              <a:t>аттестационная категория </a:t>
            </a:r>
          </a:p>
          <a:p>
            <a:r>
              <a:rPr lang="ru-RU" b="1" dirty="0" smtClean="0"/>
              <a:t>Педагогический стаж</a:t>
            </a:r>
            <a:r>
              <a:rPr lang="ru-RU" dirty="0" smtClean="0"/>
              <a:t>: 3,5 года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32656"/>
            <a:ext cx="2085392" cy="24227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988" y="3068960"/>
            <a:ext cx="4470851" cy="318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42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6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88640"/>
            <a:ext cx="8136904" cy="864096"/>
          </a:xfrm>
        </p:spPr>
        <p:txBody>
          <a:bodyPr/>
          <a:lstStyle/>
          <a:p>
            <a:pPr algn="ctr"/>
            <a:r>
              <a:rPr lang="ru-RU" sz="4000" dirty="0" smtClean="0"/>
              <a:t>Цель педагогической деятельности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755576" y="3501008"/>
            <a:ext cx="7920880" cy="864096"/>
          </a:xfrm>
        </p:spPr>
        <p:txBody>
          <a:bodyPr/>
          <a:lstStyle/>
          <a:p>
            <a:pPr algn="ctr"/>
            <a:r>
              <a:rPr lang="ru-RU" sz="4400" dirty="0" smtClean="0"/>
              <a:t>Методическая тема</a:t>
            </a:r>
            <a:endParaRPr lang="ru-RU" sz="44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11560" y="1124744"/>
            <a:ext cx="8532440" cy="208823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Формирование </a:t>
            </a:r>
            <a:r>
              <a:rPr lang="ru-RU" sz="3200" b="1" dirty="0"/>
              <a:t>и развитие коммуникативной культуры школьников, обучение практическому </a:t>
            </a:r>
            <a:r>
              <a:rPr lang="ru-RU" sz="3200" b="1" dirty="0" smtClean="0"/>
              <a:t>владению английским языком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4"/>
          </p:nvPr>
        </p:nvSpPr>
        <p:spPr>
          <a:xfrm>
            <a:off x="467544" y="4581128"/>
            <a:ext cx="8219256" cy="1152128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Развитие монологической речи на среднем и старшем этапах обучения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36753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88641"/>
            <a:ext cx="777240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696464"/>
                </a:solidFill>
                <a:latin typeface="Times New Roman"/>
                <a:ea typeface="Times New Roman"/>
              </a:rPr>
              <a:t>Самообразование и повышение </a:t>
            </a:r>
            <a:r>
              <a:rPr lang="ru-RU" b="1" dirty="0" smtClean="0">
                <a:solidFill>
                  <a:srgbClr val="696464"/>
                </a:solidFill>
                <a:latin typeface="Times New Roman"/>
                <a:ea typeface="Times New Roman"/>
              </a:rPr>
              <a:t>квалификации 2010-2011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2249214"/>
          </a:xfrm>
        </p:spPr>
        <p:txBody>
          <a:bodyPr>
            <a:normAutofit/>
          </a:bodyPr>
          <a:lstStyle/>
          <a:p>
            <a:pPr marL="742950" indent="-742950">
              <a:buAutoNum type="arabicParenR"/>
            </a:pPr>
            <a:endParaRPr lang="en-US" sz="4000" dirty="0" smtClean="0">
              <a:latin typeface="Times New Roman"/>
              <a:ea typeface="Times New Roman"/>
            </a:endParaRPr>
          </a:p>
          <a:p>
            <a:endParaRPr lang="ru-RU" sz="40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432394"/>
              </p:ext>
            </p:extLst>
          </p:nvPr>
        </p:nvGraphicFramePr>
        <p:xfrm>
          <a:off x="-27112" y="1484785"/>
          <a:ext cx="9144000" cy="5367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4198"/>
                <a:gridCol w="2465548"/>
                <a:gridCol w="1937638"/>
                <a:gridCol w="2096616"/>
              </a:tblGrid>
              <a:tr h="102408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ФОРМА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ТЕМА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УРОВЕНЬ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СТЕПЕНЬ УЧАСТИЯ</a:t>
                      </a:r>
                      <a:endParaRPr lang="ru-RU" sz="2800" dirty="0"/>
                    </a:p>
                  </a:txBody>
                  <a:tcPr/>
                </a:tc>
              </a:tr>
              <a:tr h="1156810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/>
                        <a:t>Методическая конференция  издательства “Pearson Longman”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«Learn, Discover and enjoy!»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Городской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Слушатель</a:t>
                      </a:r>
                      <a:endParaRPr lang="ru-RU" sz="1800" b="1" dirty="0"/>
                    </a:p>
                  </a:txBody>
                  <a:tcPr/>
                </a:tc>
              </a:tr>
              <a:tr h="12034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конференция издательства «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Macmillan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«Современные тенденции преподавания английского языка»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Городской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Слушатель</a:t>
                      </a:r>
                      <a:endParaRPr lang="ru-RU" sz="1800" b="1" dirty="0"/>
                    </a:p>
                  </a:txBody>
                  <a:tcPr/>
                </a:tc>
              </a:tr>
              <a:tr h="18722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Мастер-класс победителей районного конкурса «Педагогические надежды»,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школа № 483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«Использование технологии «Мимио» на уроках» 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Районный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Слушатель</a:t>
                      </a:r>
                      <a:endParaRPr lang="ru-RU" sz="1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590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 smtClean="0"/>
              <a:t>Сертификаты, свидетельства </a:t>
            </a:r>
            <a:br>
              <a:rPr lang="ru-RU" sz="4400" b="1" dirty="0" smtClean="0"/>
            </a:br>
            <a:r>
              <a:rPr lang="ru-RU" sz="4400" b="1" dirty="0" smtClean="0"/>
              <a:t>2010-2011</a:t>
            </a:r>
            <a:endParaRPr lang="ru-RU" sz="44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442" y="4941168"/>
            <a:ext cx="1463016" cy="1468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084991"/>
            <a:ext cx="1463675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96751"/>
            <a:ext cx="2641228" cy="371003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34407" y="703966"/>
            <a:ext cx="3218780" cy="452130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885380"/>
            <a:ext cx="2469320" cy="346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3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8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7975" y="952500"/>
            <a:ext cx="7386737" cy="1362075"/>
          </a:xfrm>
        </p:spPr>
        <p:txBody>
          <a:bodyPr/>
          <a:lstStyle/>
          <a:p>
            <a:pPr algn="ctr"/>
            <a:r>
              <a:rPr lang="ru-RU" b="1" dirty="0" smtClean="0"/>
              <a:t>Районные и городские мероприятия 2010-2011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3506"/>
            <a:ext cx="1712913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219613"/>
              </p:ext>
            </p:extLst>
          </p:nvPr>
        </p:nvGraphicFramePr>
        <p:xfrm>
          <a:off x="26232" y="2204864"/>
          <a:ext cx="8938255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6301"/>
                <a:gridCol w="1488006"/>
                <a:gridCol w="1924941"/>
                <a:gridCol w="1699007"/>
              </a:tblGrid>
              <a:tr h="62972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Форма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Уровень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Степень</a:t>
                      </a:r>
                      <a:r>
                        <a:rPr lang="ru-RU" baseline="0" dirty="0" smtClean="0"/>
                        <a:t> участия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Результат</a:t>
                      </a:r>
                      <a:endParaRPr lang="ru-RU" dirty="0"/>
                    </a:p>
                  </a:txBody>
                  <a:tcPr/>
                </a:tc>
              </a:tr>
              <a:tr h="629723">
                <a:tc>
                  <a:txBody>
                    <a:bodyPr/>
                    <a:lstStyle/>
                    <a:p>
                      <a:r>
                        <a:rPr lang="ru-RU" b="0" dirty="0" smtClean="0"/>
                        <a:t> </a:t>
                      </a:r>
                      <a:r>
                        <a:rPr lang="ru-RU" b="0" dirty="0" smtClean="0">
                          <a:hlinkClick r:id="rId4" action="ppaction://hlinkpres?slideindex=1&amp;slidetitle="/>
                        </a:rPr>
                        <a:t>Конкурс</a:t>
                      </a:r>
                      <a:r>
                        <a:rPr lang="ru-RU" b="0" baseline="0" dirty="0" smtClean="0">
                          <a:hlinkClick r:id="rId4" action="ppaction://hlinkpres?slideindex=1&amp;slidetitle="/>
                        </a:rPr>
                        <a:t> педагогических достижений «Мой лучший урок»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районный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дипломант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Диплом </a:t>
                      </a:r>
                      <a:r>
                        <a:rPr lang="en-US" b="0" dirty="0" smtClean="0"/>
                        <a:t>II</a:t>
                      </a:r>
                      <a:r>
                        <a:rPr lang="ru-RU" b="0" dirty="0" smtClean="0"/>
                        <a:t> степени</a:t>
                      </a:r>
                      <a:endParaRPr lang="ru-RU" b="0" dirty="0"/>
                    </a:p>
                  </a:txBody>
                  <a:tcPr/>
                </a:tc>
              </a:tr>
              <a:tr h="629723">
                <a:tc>
                  <a:txBody>
                    <a:bodyPr/>
                    <a:lstStyle/>
                    <a:p>
                      <a:r>
                        <a:rPr lang="ru-RU" b="0" dirty="0" smtClean="0">
                          <a:hlinkClick r:id="rId5" action="ppaction://hlinkpres?slideindex=1&amp;slidetitle="/>
                        </a:rPr>
                        <a:t>Конкурс проектов «Педагогические надежды»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районный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дипломант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Диплом </a:t>
                      </a:r>
                      <a:r>
                        <a:rPr lang="en-US" b="0" dirty="0" smtClean="0"/>
                        <a:t>III</a:t>
                      </a:r>
                      <a:r>
                        <a:rPr lang="ru-RU" b="0" dirty="0" smtClean="0"/>
                        <a:t> степени</a:t>
                      </a:r>
                      <a:endParaRPr lang="ru-RU" b="0" dirty="0"/>
                    </a:p>
                  </a:txBody>
                  <a:tcPr/>
                </a:tc>
              </a:tr>
              <a:tr h="689696">
                <a:tc>
                  <a:txBody>
                    <a:bodyPr/>
                    <a:lstStyle/>
                    <a:p>
                      <a:r>
                        <a:rPr lang="ru-RU" b="0" dirty="0" smtClean="0">
                          <a:hlinkClick r:id="rId6" action="ppaction://hlinkpres?slideindex=1&amp;slidetitle="/>
                        </a:rPr>
                        <a:t>Конкурс издательства </a:t>
                      </a:r>
                      <a:r>
                        <a:rPr lang="en-US" sz="2000" b="0" dirty="0" smtClean="0">
                          <a:latin typeface="Times New Roman" pitchFamily="18" charset="0"/>
                          <a:cs typeface="Times New Roman" pitchFamily="18" charset="0"/>
                          <a:hlinkClick r:id="rId6" action="ppaction://hlinkpres?slideindex=1&amp;slidetitle="/>
                        </a:rPr>
                        <a:t>Longman</a:t>
                      </a:r>
                      <a:r>
                        <a:rPr lang="ru-RU" sz="2000" b="0" baseline="0" dirty="0" smtClean="0">
                          <a:latin typeface="Times New Roman" pitchFamily="18" charset="0"/>
                          <a:cs typeface="Times New Roman" pitchFamily="18" charset="0"/>
                          <a:hlinkClick r:id="rId6" action="ppaction://hlinkpres?slideindex=1&amp;slidetitle="/>
                        </a:rPr>
                        <a:t> «</a:t>
                      </a:r>
                      <a:r>
                        <a:rPr lang="en-US" sz="2000" b="0" baseline="0" dirty="0" smtClean="0">
                          <a:latin typeface="Times New Roman" pitchFamily="18" charset="0"/>
                          <a:cs typeface="Times New Roman" pitchFamily="18" charset="0"/>
                          <a:hlinkClick r:id="rId6" action="ppaction://hlinkpres?slideindex=1&amp;slidetitle="/>
                        </a:rPr>
                        <a:t>Know your dictionary</a:t>
                      </a:r>
                      <a:r>
                        <a:rPr lang="ru-RU" sz="2000" b="0" baseline="0" dirty="0" smtClean="0">
                          <a:latin typeface="Times New Roman" pitchFamily="18" charset="0"/>
                          <a:cs typeface="Times New Roman" pitchFamily="18" charset="0"/>
                          <a:hlinkClick r:id="rId6" action="ppaction://hlinkpres?slideindex=1&amp;slidetitle="/>
                        </a:rPr>
                        <a:t>»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городской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дипломант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Диплом </a:t>
                      </a:r>
                      <a:r>
                        <a:rPr lang="en-US" b="0" dirty="0" smtClean="0"/>
                        <a:t>III</a:t>
                      </a:r>
                      <a:r>
                        <a:rPr lang="ru-RU" b="0" dirty="0" smtClean="0"/>
                        <a:t> степени</a:t>
                      </a:r>
                      <a:endParaRPr lang="ru-RU" b="0" dirty="0"/>
                    </a:p>
                  </a:txBody>
                  <a:tcPr/>
                </a:tc>
              </a:tr>
              <a:tr h="899604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Конкурс «Блюдо зарубежной кухни»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районный</a:t>
                      </a:r>
                      <a:endParaRPr lang="ru-RU" b="0" dirty="0"/>
                    </a:p>
                  </a:txBody>
                  <a:tcP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baseline="0" dirty="0" smtClean="0"/>
                        <a:t>подготовка учеников 7-2 класса</a:t>
                      </a:r>
                      <a:endParaRPr lang="ru-RU" b="0" dirty="0"/>
                    </a:p>
                  </a:txBody>
                  <a:tcP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Диплом </a:t>
                      </a:r>
                      <a:r>
                        <a:rPr lang="en-US" b="0" dirty="0" smtClean="0"/>
                        <a:t>II </a:t>
                      </a:r>
                      <a:r>
                        <a:rPr lang="ru-RU" b="0" dirty="0" smtClean="0"/>
                        <a:t>степени</a:t>
                      </a:r>
                      <a:endParaRPr lang="ru-RU" b="0" dirty="0"/>
                    </a:p>
                  </a:txBody>
                  <a:tcP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899604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Фестиваль</a:t>
                      </a:r>
                      <a:r>
                        <a:rPr lang="ru-RU" sz="2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английской песни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районный</a:t>
                      </a:r>
                      <a:endParaRPr lang="ru-RU" b="0" dirty="0"/>
                    </a:p>
                  </a:txBody>
                  <a:tcP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Подготовка</a:t>
                      </a:r>
                      <a:r>
                        <a:rPr lang="ru-RU" b="0" baseline="0" dirty="0" smtClean="0"/>
                        <a:t> у</a:t>
                      </a:r>
                      <a:r>
                        <a:rPr lang="ru-RU" b="0" dirty="0" smtClean="0"/>
                        <a:t>чеников</a:t>
                      </a:r>
                      <a:r>
                        <a:rPr lang="ru-RU" b="0" baseline="0" dirty="0" smtClean="0"/>
                        <a:t> </a:t>
                      </a:r>
                    </a:p>
                    <a:p>
                      <a:r>
                        <a:rPr lang="ru-RU" b="0" baseline="0" dirty="0" smtClean="0"/>
                        <a:t>9-11 классов</a:t>
                      </a:r>
                      <a:endParaRPr lang="ru-RU" b="0" dirty="0"/>
                    </a:p>
                  </a:txBody>
                  <a:tcP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Диплом</a:t>
                      </a:r>
                      <a:r>
                        <a:rPr lang="ru-RU" b="0" baseline="0" dirty="0" smtClean="0"/>
                        <a:t> </a:t>
                      </a:r>
                      <a:r>
                        <a:rPr lang="en-US" b="0" baseline="0" dirty="0" smtClean="0"/>
                        <a:t>I </a:t>
                      </a:r>
                      <a:r>
                        <a:rPr lang="ru-RU" b="0" baseline="0" dirty="0" smtClean="0"/>
                        <a:t>степени</a:t>
                      </a:r>
                      <a:endParaRPr lang="ru-RU" b="0" dirty="0"/>
                    </a:p>
                  </a:txBody>
                  <a:tcP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123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7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 smtClean="0"/>
              <a:t>Награды, благодарности </a:t>
            </a:r>
            <a:br>
              <a:rPr lang="ru-RU" sz="4400" b="1" dirty="0" smtClean="0"/>
            </a:br>
            <a:r>
              <a:rPr lang="ru-RU" sz="4400" b="1" dirty="0" smtClean="0"/>
              <a:t>2010-2011</a:t>
            </a:r>
            <a:endParaRPr lang="ru-RU" sz="44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505" y="5068383"/>
            <a:ext cx="1463016" cy="1468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067482"/>
            <a:ext cx="1463675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58" y="927530"/>
            <a:ext cx="2854302" cy="4139952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556792"/>
            <a:ext cx="3343007" cy="46958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702378"/>
            <a:ext cx="3107579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78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8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3542"/>
            <a:ext cx="8352928" cy="6206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/>
              <a:t>Внеклассная работа по </a:t>
            </a:r>
            <a:r>
              <a:rPr lang="ru-RU" sz="3600" b="1" dirty="0" smtClean="0"/>
              <a:t>предмету 2010-2011</a:t>
            </a:r>
            <a:endParaRPr lang="ru-RU" sz="36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109496"/>
              </p:ext>
            </p:extLst>
          </p:nvPr>
        </p:nvGraphicFramePr>
        <p:xfrm>
          <a:off x="56961" y="692696"/>
          <a:ext cx="8907527" cy="6000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0686"/>
                <a:gridCol w="2092901"/>
                <a:gridCol w="2087954"/>
                <a:gridCol w="2375986"/>
              </a:tblGrid>
              <a:tr h="115447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Школьные</a:t>
                      </a:r>
                      <a:r>
                        <a:rPr lang="ru-RU" sz="2400" baseline="0" dirty="0" smtClean="0"/>
                        <a:t> мероприятия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Форма</a:t>
                      </a:r>
                      <a:r>
                        <a:rPr lang="ru-RU" sz="2400" baseline="0" dirty="0" smtClean="0"/>
                        <a:t> участия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Целевая аудитория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% участников</a:t>
                      </a:r>
                      <a:endParaRPr lang="ru-RU" sz="2400" dirty="0"/>
                    </a:p>
                  </a:txBody>
                  <a:tcPr/>
                </a:tc>
              </a:tr>
              <a:tr h="861749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/>
                        <a:t>Фестиваль «Английская</a:t>
                      </a:r>
                      <a:r>
                        <a:rPr lang="ru-RU" sz="1600" b="0" baseline="0" dirty="0" smtClean="0"/>
                        <a:t> осень</a:t>
                      </a:r>
                      <a:r>
                        <a:rPr lang="ru-RU" sz="1600" b="0" dirty="0" smtClean="0"/>
                        <a:t>»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/>
                        <a:t>«Калейдоскоп английских сказок»: презентации, инсценировки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Учащиеся 2-9 классов</a:t>
                      </a:r>
                    </a:p>
                    <a:p>
                      <a:pPr algn="ctr"/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80%</a:t>
                      </a:r>
                      <a:endParaRPr lang="ru-RU" sz="1600" b="0" dirty="0"/>
                    </a:p>
                  </a:txBody>
                  <a:tcPr/>
                </a:tc>
              </a:tr>
              <a:tr h="779635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/>
                        <a:t>Фестиваль</a:t>
                      </a:r>
                      <a:r>
                        <a:rPr lang="ru-RU" sz="1600" b="0" baseline="0" dirty="0" smtClean="0"/>
                        <a:t> </a:t>
                      </a:r>
                    </a:p>
                    <a:p>
                      <a:pPr algn="l"/>
                      <a:r>
                        <a:rPr lang="ru-RU" sz="1600" b="0" baseline="0" dirty="0" smtClean="0"/>
                        <a:t>«Русская  зима»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/>
                        <a:t>Открытые уроки с использованием ИКТ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Учащиеся 5-11 классов</a:t>
                      </a:r>
                    </a:p>
                    <a:p>
                      <a:pPr algn="ctr"/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94%</a:t>
                      </a:r>
                      <a:endParaRPr lang="ru-RU" sz="1600" b="0" dirty="0"/>
                    </a:p>
                  </a:txBody>
                  <a:tcPr/>
                </a:tc>
              </a:tr>
              <a:tr h="779635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/>
                        <a:t>Фестиваль </a:t>
                      </a:r>
                    </a:p>
                    <a:p>
                      <a:pPr algn="l"/>
                      <a:r>
                        <a:rPr lang="ru-RU" sz="1600" b="0" dirty="0" smtClean="0"/>
                        <a:t>«Японская  весна»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/>
                        <a:t>Подготовка презентационных материалов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Учащиеся 5-9 классов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87%</a:t>
                      </a:r>
                      <a:endParaRPr lang="ru-RU" sz="1600" b="0" dirty="0"/>
                    </a:p>
                  </a:txBody>
                  <a:tcPr/>
                </a:tc>
              </a:tr>
              <a:tr h="1241641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/>
                        <a:t>День Земли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Открытые уроки с использованием ИКТ, презентационные материалы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Учащиеся 5-9 классов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86</a:t>
                      </a:r>
                      <a:r>
                        <a:rPr lang="ru-RU" sz="1600" b="0" baseline="0" dirty="0" smtClean="0"/>
                        <a:t> </a:t>
                      </a:r>
                      <a:r>
                        <a:rPr lang="ru-RU" sz="1600" b="0" dirty="0" smtClean="0"/>
                        <a:t>%</a:t>
                      </a:r>
                      <a:endParaRPr lang="ru-RU" sz="1600" b="0" dirty="0"/>
                    </a:p>
                  </a:txBody>
                  <a:tcPr/>
                </a:tc>
              </a:tr>
              <a:tr h="779635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/>
                        <a:t>Школьный тур олимпиады по английскому языку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/>
                        <a:t>Подготовка</a:t>
                      </a:r>
                      <a:r>
                        <a:rPr lang="ru-RU" sz="1600" b="0" baseline="0" dirty="0" smtClean="0"/>
                        <a:t> материалов к олимпиаде 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Учащиеся 5-11</a:t>
                      </a:r>
                      <a:r>
                        <a:rPr lang="ru-RU" sz="1600" b="0" baseline="0" dirty="0" smtClean="0"/>
                        <a:t> классов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76%</a:t>
                      </a:r>
                      <a:endParaRPr lang="ru-RU" sz="1600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436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Внеклассная работа по </a:t>
            </a:r>
            <a:r>
              <a:rPr lang="ru-RU" b="1" dirty="0" smtClean="0"/>
              <a:t>предмету 2010-2011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652237"/>
              </p:ext>
            </p:extLst>
          </p:nvPr>
        </p:nvGraphicFramePr>
        <p:xfrm>
          <a:off x="395536" y="2636912"/>
          <a:ext cx="8461448" cy="38920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2333"/>
                <a:gridCol w="2304863"/>
                <a:gridCol w="2097126"/>
                <a:gridCol w="2097126"/>
              </a:tblGrid>
              <a:tr h="792089"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/>
                        <a:t>Городские мероприятия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Форма</a:t>
                      </a:r>
                      <a:r>
                        <a:rPr lang="ru-RU" sz="2400" baseline="0" dirty="0" smtClean="0"/>
                        <a:t> участия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Целевая аудитория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% участников</a:t>
                      </a:r>
                      <a:endParaRPr lang="ru-RU" sz="2400" dirty="0"/>
                    </a:p>
                  </a:txBody>
                  <a:tcPr/>
                </a:tc>
              </a:tr>
              <a:tr h="1121256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/>
                        <a:t>Городской тур олимпиады по английскому языку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/>
                        <a:t>Организация</a:t>
                      </a:r>
                      <a:r>
                        <a:rPr lang="ru-RU" sz="1800" b="1" baseline="0" dirty="0" smtClean="0"/>
                        <a:t> и п</a:t>
                      </a:r>
                      <a:r>
                        <a:rPr lang="ru-RU" sz="1800" b="1" dirty="0" smtClean="0"/>
                        <a:t>роведение олимпиады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/>
                        <a:t>Учащиеся 5-11 классов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25%</a:t>
                      </a:r>
                      <a:endParaRPr lang="ru-RU" sz="1800" b="1" dirty="0"/>
                    </a:p>
                  </a:txBody>
                  <a:tcPr/>
                </a:tc>
              </a:tr>
              <a:tr h="1514651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/>
                        <a:t>Международный конкурс </a:t>
                      </a:r>
                      <a:endParaRPr lang="en-US" sz="1800" b="1" dirty="0" smtClean="0"/>
                    </a:p>
                    <a:p>
                      <a:pPr algn="l"/>
                      <a:r>
                        <a:rPr lang="ru-RU" sz="1800" b="1" dirty="0" smtClean="0"/>
                        <a:t>«</a:t>
                      </a:r>
                      <a:r>
                        <a:rPr lang="en-US" sz="1800" b="1" dirty="0" smtClean="0"/>
                        <a:t>British Bulldog</a:t>
                      </a:r>
                      <a:r>
                        <a:rPr lang="ru-RU" sz="1800" b="1" dirty="0" smtClean="0"/>
                        <a:t>»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/>
                        <a:t>Организация и проведение конкурса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/>
                        <a:t>Учащиеся 2-11 классов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60%</a:t>
                      </a:r>
                      <a:endParaRPr lang="ru-RU" sz="18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3" y="1196752"/>
            <a:ext cx="1008112" cy="1011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844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425</TotalTime>
  <Words>499</Words>
  <Application>Microsoft Office PowerPoint</Application>
  <PresentationFormat>Экран (4:3)</PresentationFormat>
  <Paragraphs>130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Справедливость</vt:lpstr>
      <vt:lpstr>Портфолио учителя </vt:lpstr>
      <vt:lpstr>Грозина Марина Викторовна</vt:lpstr>
      <vt:lpstr>Презентация PowerPoint</vt:lpstr>
      <vt:lpstr>Самообразование и повышение квалификации 2010-2011</vt:lpstr>
      <vt:lpstr>Сертификаты, свидетельства  2010-2011</vt:lpstr>
      <vt:lpstr>Районные и городские мероприятия 2010-2011</vt:lpstr>
      <vt:lpstr>Награды, благодарности  2010-2011</vt:lpstr>
      <vt:lpstr>Внеклассная работа по предмету 2010-2011</vt:lpstr>
      <vt:lpstr>Внеклассная работа по предмету 2010-2011</vt:lpstr>
      <vt:lpstr>Методическая деятельность  2010-2011</vt:lpstr>
      <vt:lpstr>Мониторинг результативности  учащихся школы  2010 - 2011</vt:lpstr>
      <vt:lpstr>Мониторинг качества знаний учащихся 2010 - 2011</vt:lpstr>
      <vt:lpstr>Индивидуальные достижения учащихся 2010-2011</vt:lpstr>
      <vt:lpstr>ПЕРСПЕКТИВЫ РАЗВИТИЯ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учителя</dc:title>
  <dc:creator>Пользователь</dc:creator>
  <cp:lastModifiedBy>Пользователь</cp:lastModifiedBy>
  <cp:revision>41</cp:revision>
  <dcterms:created xsi:type="dcterms:W3CDTF">2011-08-22T12:33:34Z</dcterms:created>
  <dcterms:modified xsi:type="dcterms:W3CDTF">2011-09-18T08:00:59Z</dcterms:modified>
</cp:coreProperties>
</file>