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79" r:id="rId3"/>
    <p:sldId id="284" r:id="rId4"/>
    <p:sldId id="286" r:id="rId5"/>
    <p:sldId id="280" r:id="rId6"/>
    <p:sldId id="281" r:id="rId7"/>
    <p:sldId id="282" r:id="rId8"/>
    <p:sldId id="283" r:id="rId9"/>
    <p:sldId id="257" r:id="rId10"/>
    <p:sldId id="258" r:id="rId11"/>
    <p:sldId id="259" r:id="rId12"/>
    <p:sldId id="260" r:id="rId13"/>
    <p:sldId id="278" r:id="rId14"/>
    <p:sldId id="277"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36022" autoAdjust="0"/>
  </p:normalViewPr>
  <p:slideViewPr>
    <p:cSldViewPr>
      <p:cViewPr varScale="1">
        <p:scale>
          <a:sx n="89" d="100"/>
          <a:sy n="89" d="100"/>
        </p:scale>
        <p:origin x="-94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B407A6-C18C-4226-8EAE-284AF4AE8084}" type="datetimeFigureOut">
              <a:rPr lang="ru-RU" smtClean="0"/>
              <a:pPr/>
              <a:t>19.11.2013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7E28C5-15B5-481E-90B9-1B9ED5CD1208}"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a:bodyPr>
          <a:lstStyle/>
          <a:p>
            <a:r>
              <a:rPr lang="ru-RU" sz="1200" b="1" kern="1200" dirty="0" smtClean="0">
                <a:solidFill>
                  <a:schemeClr val="tx1"/>
                </a:solidFill>
                <a:latin typeface="+mn-lt"/>
                <a:ea typeface="+mn-ea"/>
                <a:cs typeface="+mn-cs"/>
              </a:rPr>
              <a:t>Компьютерные вирусы бывают следующих типов:</a:t>
            </a:r>
          </a:p>
          <a:p>
            <a:pPr marL="228600" lvl="0" indent="-228600">
              <a:buFont typeface="+mj-lt"/>
              <a:buAutoNum type="arabicPeriod"/>
            </a:pPr>
            <a:r>
              <a:rPr lang="ru-RU" sz="1200" b="0" kern="1200" dirty="0" smtClean="0">
                <a:solidFill>
                  <a:schemeClr val="tx1"/>
                </a:solidFill>
                <a:latin typeface="+mn-lt"/>
                <a:ea typeface="+mn-ea"/>
                <a:cs typeface="+mn-cs"/>
              </a:rPr>
              <a:t>Файловые вирусы, поражающие </a:t>
            </a:r>
            <a:r>
              <a:rPr lang="ru-RU" sz="1200" b="0" kern="1200" dirty="0" err="1" smtClean="0">
                <a:solidFill>
                  <a:schemeClr val="tx1"/>
                </a:solidFill>
                <a:latin typeface="+mn-lt"/>
                <a:ea typeface="+mn-ea"/>
                <a:cs typeface="+mn-cs"/>
              </a:rPr>
              <a:t>exe</a:t>
            </a:r>
            <a:r>
              <a:rPr lang="ru-RU" sz="1200" b="0" kern="1200" dirty="0" smtClean="0">
                <a:solidFill>
                  <a:schemeClr val="tx1"/>
                </a:solidFill>
                <a:latin typeface="+mn-lt"/>
                <a:ea typeface="+mn-ea"/>
                <a:cs typeface="+mn-cs"/>
              </a:rPr>
              <a:t> и </a:t>
            </a:r>
            <a:r>
              <a:rPr lang="ru-RU" sz="1200" b="0" kern="1200" dirty="0" err="1" smtClean="0">
                <a:solidFill>
                  <a:schemeClr val="tx1"/>
                </a:solidFill>
                <a:latin typeface="+mn-lt"/>
                <a:ea typeface="+mn-ea"/>
                <a:cs typeface="+mn-cs"/>
              </a:rPr>
              <a:t>com</a:t>
            </a:r>
            <a:r>
              <a:rPr lang="ru-RU" sz="1200" b="0" kern="1200" dirty="0" smtClean="0">
                <a:solidFill>
                  <a:schemeClr val="tx1"/>
                </a:solidFill>
                <a:latin typeface="+mn-lt"/>
                <a:ea typeface="+mn-ea"/>
                <a:cs typeface="+mn-cs"/>
              </a:rPr>
              <a:t> файлы, иногда только </a:t>
            </a:r>
            <a:r>
              <a:rPr lang="ru-RU" sz="1200" b="0" kern="1200" dirty="0" err="1" smtClean="0">
                <a:solidFill>
                  <a:schemeClr val="tx1"/>
                </a:solidFill>
                <a:latin typeface="+mn-lt"/>
                <a:ea typeface="+mn-ea"/>
                <a:cs typeface="+mn-cs"/>
              </a:rPr>
              <a:t>com</a:t>
            </a:r>
            <a:r>
              <a:rPr lang="ru-RU" sz="1200" b="0" kern="1200" dirty="0" smtClean="0">
                <a:solidFill>
                  <a:schemeClr val="tx1"/>
                </a:solidFill>
                <a:latin typeface="+mn-lt"/>
                <a:ea typeface="+mn-ea"/>
                <a:cs typeface="+mn-cs"/>
              </a:rPr>
              <a:t>. Первым заражается командный процессор, а через него все остальные программы. Наиболее опасны резидентные вирусы, которые остаются в оперативной памяти постоянно. Заражение происходит при запуске зараженной программы (хотя бы однократном), то есть когда вирус получает управление и активизируется. Такие вирусы портят программы и данные, но иногда могут уничтожить содержимое всего жесткого диска.</a:t>
            </a:r>
          </a:p>
          <a:p>
            <a:pPr marL="228600" lvl="0" indent="-228600">
              <a:buFont typeface="+mj-lt"/>
              <a:buAutoNum type="arabicPeriod"/>
            </a:pPr>
            <a:r>
              <a:rPr lang="ru-RU" sz="1200" b="0" kern="1200" dirty="0" smtClean="0">
                <a:solidFill>
                  <a:schemeClr val="tx1"/>
                </a:solidFill>
                <a:latin typeface="+mn-lt"/>
                <a:ea typeface="+mn-ea"/>
                <a:cs typeface="+mn-cs"/>
              </a:rPr>
              <a:t>Загрузочные или бутовые вирусы - поражают загрузочные сектора жестких дисков и дискет. Они наиболее опасны для компьютера, так как в результате их разрушительной работы компьютер перестает загружаться, иногда сразу после заражения, которое происходит даже при выводе оглавления зараженной дискеты. </a:t>
            </a:r>
          </a:p>
          <a:p>
            <a:pPr marL="228600" lvl="0" indent="-228600">
              <a:buFont typeface="+mj-lt"/>
              <a:buAutoNum type="arabicPeriod"/>
            </a:pPr>
            <a:r>
              <a:rPr lang="ru-RU" sz="1200" b="0" kern="1200" dirty="0" smtClean="0">
                <a:solidFill>
                  <a:schemeClr val="tx1"/>
                </a:solidFill>
                <a:latin typeface="+mn-lt"/>
                <a:ea typeface="+mn-ea"/>
                <a:cs typeface="+mn-cs"/>
              </a:rPr>
              <a:t>Вирусы, поражающие драйверы, указанные в файле </a:t>
            </a:r>
            <a:r>
              <a:rPr lang="ru-RU" sz="1200" b="0" kern="1200" dirty="0" err="1" smtClean="0">
                <a:solidFill>
                  <a:schemeClr val="tx1"/>
                </a:solidFill>
                <a:latin typeface="+mn-lt"/>
                <a:ea typeface="+mn-ea"/>
                <a:cs typeface="+mn-cs"/>
              </a:rPr>
              <a:t>config.sys</a:t>
            </a:r>
            <a:r>
              <a:rPr lang="ru-RU" sz="1200" b="0" kern="1200" dirty="0" smtClean="0">
                <a:solidFill>
                  <a:schemeClr val="tx1"/>
                </a:solidFill>
                <a:latin typeface="+mn-lt"/>
                <a:ea typeface="+mn-ea"/>
                <a:cs typeface="+mn-cs"/>
              </a:rPr>
              <a:t>, и дисковые файлы DOS. Это ведет к прекращению загрузки компьютера. </a:t>
            </a:r>
          </a:p>
          <a:p>
            <a:pPr marL="228600" lvl="0" indent="-228600">
              <a:buFont typeface="+mj-lt"/>
              <a:buAutoNum type="arabicPeriod"/>
            </a:pPr>
            <a:r>
              <a:rPr lang="ru-RU" sz="1200" b="0" kern="1200" smtClean="0">
                <a:solidFill>
                  <a:schemeClr val="tx1"/>
                </a:solidFill>
                <a:latin typeface="+mn-lt"/>
                <a:ea typeface="+mn-ea"/>
                <a:cs typeface="+mn-cs"/>
              </a:rPr>
              <a:t>Невидимые </a:t>
            </a:r>
            <a:r>
              <a:rPr lang="ru-RU" sz="1200" b="0" kern="1200" dirty="0" smtClean="0">
                <a:solidFill>
                  <a:schemeClr val="tx1"/>
                </a:solidFill>
                <a:latin typeface="+mn-lt"/>
                <a:ea typeface="+mn-ea"/>
                <a:cs typeface="+mn-cs"/>
              </a:rPr>
              <a:t>или </a:t>
            </a:r>
            <a:r>
              <a:rPr lang="ru-RU" sz="1200" b="0" kern="1200" dirty="0" err="1" smtClean="0">
                <a:solidFill>
                  <a:schemeClr val="tx1"/>
                </a:solidFill>
                <a:latin typeface="+mn-lt"/>
                <a:ea typeface="+mn-ea"/>
                <a:cs typeface="+mn-cs"/>
              </a:rPr>
              <a:t>стелс-вирусы</a:t>
            </a:r>
            <a:r>
              <a:rPr lang="ru-RU" sz="1200" b="0" kern="1200" dirty="0" smtClean="0">
                <a:solidFill>
                  <a:schemeClr val="tx1"/>
                </a:solidFill>
                <a:latin typeface="+mn-lt"/>
                <a:ea typeface="+mn-ea"/>
                <a:cs typeface="+mn-cs"/>
              </a:rPr>
              <a:t>. Их очень трудно обнаружить. Простейший способ маскировки - при заражении файла вирус делает вид, что длина файла не изменилась.</a:t>
            </a:r>
          </a:p>
          <a:p>
            <a:pPr marL="228600" lvl="0" indent="-228600">
              <a:buFont typeface="+mj-lt"/>
              <a:buAutoNum type="arabicPeriod"/>
            </a:pPr>
            <a:r>
              <a:rPr lang="ru-RU" sz="1200" b="0" kern="1200" dirty="0" smtClean="0">
                <a:solidFill>
                  <a:schemeClr val="tx1"/>
                </a:solidFill>
                <a:latin typeface="+mn-lt"/>
                <a:ea typeface="+mn-ea"/>
                <a:cs typeface="+mn-cs"/>
              </a:rPr>
              <a:t>Самомодифицирующиеся вирусы. Они меняют свою структуру и код по случайному закону и их очень трудно обнаружить. Их называют также полиморфными. Две копии одного и того же вируса этого типа могут не содержать одинаковых последовательностей байт.</a:t>
            </a:r>
          </a:p>
          <a:p>
            <a:pPr marL="228600" lvl="0" indent="-228600">
              <a:buFont typeface="+mj-lt"/>
              <a:buAutoNum type="arabicPeriod"/>
            </a:pPr>
            <a:r>
              <a:rPr lang="ru-RU" sz="1200" b="0" kern="1200" dirty="0" smtClean="0">
                <a:solidFill>
                  <a:schemeClr val="tx1"/>
                </a:solidFill>
                <a:latin typeface="+mn-lt"/>
                <a:ea typeface="+mn-ea"/>
                <a:cs typeface="+mn-cs"/>
              </a:rPr>
              <a:t>Сетевые вирусы - поражают машины, работающие в сети, в том числе в сети Интернет.</a:t>
            </a:r>
          </a:p>
          <a:p>
            <a:endParaRPr lang="ru-RU" dirty="0"/>
          </a:p>
        </p:txBody>
      </p:sp>
      <p:sp>
        <p:nvSpPr>
          <p:cNvPr id="4" name="Номер слайда 3"/>
          <p:cNvSpPr>
            <a:spLocks noGrp="1"/>
          </p:cNvSpPr>
          <p:nvPr>
            <p:ph type="sldNum" sz="quarter" idx="10"/>
          </p:nvPr>
        </p:nvSpPr>
        <p:spPr/>
        <p:txBody>
          <a:bodyPr/>
          <a:lstStyle/>
          <a:p>
            <a:fld id="{DD7E28C5-15B5-481E-90B9-1B9ED5CD1208}" type="slidenum">
              <a:rPr lang="ru-RU" smtClean="0"/>
              <a:pPr/>
              <a:t>4</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При запуске зараженной программы вирус выполняет скрытые от пользователя изменения в файловой системе жестких дисков или в содержании программы. Вирус может воспроизводить себя в теле других программ. Когда накопится достаточное количество копий, вирус может перейти к разрушительным действиям. Этот процесс называется вирусной атакой.</a:t>
            </a:r>
          </a:p>
          <a:p>
            <a:endParaRPr lang="ru-RU" dirty="0"/>
          </a:p>
        </p:txBody>
      </p:sp>
      <p:sp>
        <p:nvSpPr>
          <p:cNvPr id="4" name="Номер слайда 3"/>
          <p:cNvSpPr>
            <a:spLocks noGrp="1"/>
          </p:cNvSpPr>
          <p:nvPr>
            <p:ph type="sldNum" sz="quarter" idx="10"/>
          </p:nvPr>
        </p:nvSpPr>
        <p:spPr/>
        <p:txBody>
          <a:bodyPr/>
          <a:lstStyle/>
          <a:p>
            <a:fld id="{DD7E28C5-15B5-481E-90B9-1B9ED5CD1208}" type="slidenum">
              <a:rPr lang="ru-RU" smtClean="0"/>
              <a:pPr/>
              <a:t>5</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b="0" kern="1200" dirty="0" smtClean="0">
                <a:solidFill>
                  <a:schemeClr val="tx1"/>
                </a:solidFill>
                <a:latin typeface="+mn-lt"/>
                <a:ea typeface="+mn-ea"/>
                <a:cs typeface="+mn-cs"/>
              </a:rPr>
              <a:t>Других путей нет. </a:t>
            </a:r>
            <a:r>
              <a:rPr lang="ru-RU" sz="1200" b="0" kern="1200" dirty="0" err="1" smtClean="0">
                <a:solidFill>
                  <a:schemeClr val="tx1"/>
                </a:solidFill>
                <a:latin typeface="+mn-lt"/>
                <a:ea typeface="+mn-ea"/>
                <a:cs typeface="+mn-cs"/>
              </a:rPr>
              <a:t>Самозародиться</a:t>
            </a:r>
            <a:r>
              <a:rPr lang="ru-RU" sz="1200" b="0" kern="1200" dirty="0" smtClean="0">
                <a:solidFill>
                  <a:schemeClr val="tx1"/>
                </a:solidFill>
                <a:latin typeface="+mn-lt"/>
                <a:ea typeface="+mn-ea"/>
                <a:cs typeface="+mn-cs"/>
              </a:rPr>
              <a:t> вирусы не могут - это программа, специально написанная человеком для разрушения программного обеспечения компьютера и его системных областей. Типичный размер вируса составляет от десятков байт до десятков килобайт.</a:t>
            </a:r>
          </a:p>
          <a:p>
            <a:endParaRPr lang="ru-RU" dirty="0"/>
          </a:p>
        </p:txBody>
      </p:sp>
      <p:sp>
        <p:nvSpPr>
          <p:cNvPr id="4" name="Номер слайда 3"/>
          <p:cNvSpPr>
            <a:spLocks noGrp="1"/>
          </p:cNvSpPr>
          <p:nvPr>
            <p:ph type="sldNum" sz="quarter" idx="10"/>
          </p:nvPr>
        </p:nvSpPr>
        <p:spPr/>
        <p:txBody>
          <a:bodyPr/>
          <a:lstStyle/>
          <a:p>
            <a:fld id="{DD7E28C5-15B5-481E-90B9-1B9ED5CD1208}" type="slidenum">
              <a:rPr lang="ru-RU" smtClean="0"/>
              <a:pPr/>
              <a:t>8</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smtClean="0">
                <a:solidFill>
                  <a:schemeClr val="tx1"/>
                </a:solidFill>
                <a:latin typeface="+mn-lt"/>
                <a:ea typeface="+mn-ea"/>
                <a:cs typeface="+mn-cs"/>
              </a:rPr>
              <a:t>копирование наиболее ценных данных. В случае утраты данных по любой из причин жесткие диски переформатируют и после этого заново устанавливают операционную систему. При резервном копировании следует иметь в виду, что надо отдельно сохранять все регистрационные и парольные данные для доступа к сетевым службам Интернет. Их не следует хранить на компьютере. Обычное место хранения – сейф руководителя подразделения. Резервные копии должны храниться отдельно от компьютера.</a:t>
            </a:r>
          </a:p>
          <a:p>
            <a:r>
              <a:rPr lang="ru-RU" sz="1200" kern="1200" dirty="0" smtClean="0">
                <a:solidFill>
                  <a:schemeClr val="tx1"/>
                </a:solidFill>
                <a:latin typeface="+mn-lt"/>
                <a:ea typeface="+mn-ea"/>
                <a:cs typeface="+mn-cs"/>
              </a:rPr>
              <a:t>Резервные копии конфиденциальных данных сохраняют на внешних носителях, которые хранят в сейфах, желательно в отдельных помещениях. При разработке организационного плана резервного копирования учитывают необходимость создания не менее двух резервных копий, сохраняемых в разных местах. Между копиями осуществляют ротацию. Например, в течение недели ежедневно копируют данные на носители резервного комплекта А, через неделю их заменяют комплектом Б и т.д.</a:t>
            </a:r>
          </a:p>
          <a:p>
            <a:r>
              <a:rPr lang="ru-RU" sz="1200" kern="1200" dirty="0" smtClean="0">
                <a:solidFill>
                  <a:schemeClr val="tx1"/>
                </a:solidFill>
                <a:latin typeface="+mn-lt"/>
                <a:ea typeface="+mn-ea"/>
                <a:cs typeface="+mn-cs"/>
              </a:rPr>
              <a:t>Вспомогательными средствами защиты данных являются антивирусные программы и средства аппаратной защиты. Например, простое отключение перемычки на материнской плате не позволяет осуществить стирание перепрограммируемой микросхемы ПЗУ независимо от того, кто будет пытаться это сделать: компьютерный вирус, злоумышленник или неаккуратный пользователь.</a:t>
            </a:r>
          </a:p>
          <a:p>
            <a:endParaRPr lang="ru-RU" dirty="0"/>
          </a:p>
        </p:txBody>
      </p:sp>
      <p:sp>
        <p:nvSpPr>
          <p:cNvPr id="4" name="Номер слайда 3"/>
          <p:cNvSpPr>
            <a:spLocks noGrp="1"/>
          </p:cNvSpPr>
          <p:nvPr>
            <p:ph type="sldNum" sz="quarter" idx="10"/>
          </p:nvPr>
        </p:nvSpPr>
        <p:spPr/>
        <p:txBody>
          <a:bodyPr/>
          <a:lstStyle/>
          <a:p>
            <a:fld id="{DD7E28C5-15B5-481E-90B9-1B9ED5CD1208}" type="slidenum">
              <a:rPr lang="ru-RU" smtClean="0"/>
              <a:pPr/>
              <a:t>11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E072039-CF2F-4238-9BE3-E639BACEBD3C}" type="datetime1">
              <a:rPr lang="ru-RU" smtClean="0"/>
              <a:pPr/>
              <a:t>19.11.2013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798A1C3-0ED8-484B-9AED-430205A014A5}" type="datetime1">
              <a:rPr lang="ru-RU" smtClean="0"/>
              <a:pPr/>
              <a:t>19.11.2013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552A9B-7B8D-4A76-89C6-08409F12E493}" type="datetime1">
              <a:rPr lang="ru-RU" smtClean="0"/>
              <a:pPr/>
              <a:t>19.11.2013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CB42B46-0C80-43F1-A97C-DED3874581C7}" type="datetime1">
              <a:rPr lang="ru-RU" smtClean="0"/>
              <a:pPr/>
              <a:t>19.11.2013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E8A899E-5EB8-4B12-A074-C66A4AEBB86F}" type="datetime1">
              <a:rPr lang="ru-RU" smtClean="0"/>
              <a:pPr/>
              <a:t>19.11.2013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BA2FFE1-6754-45D0-B532-D28F0B16A831}" type="datetime1">
              <a:rPr lang="ru-RU" smtClean="0"/>
              <a:pPr/>
              <a:t>19.11.2013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4C235FE-0B42-40A5-9504-A3F59982A589}" type="datetime1">
              <a:rPr lang="ru-RU" smtClean="0"/>
              <a:pPr/>
              <a:t>19.11.2013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BD6E675-EC6F-4E9F-87D1-A7FF96531938}" type="datetime1">
              <a:rPr lang="ru-RU" smtClean="0"/>
              <a:pPr/>
              <a:t>19.11.2013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88DB790-BF30-4A71-A7DD-6E44BB857776}" type="datetime1">
              <a:rPr lang="ru-RU" smtClean="0"/>
              <a:pPr/>
              <a:t>19.11.2013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0ABAB88-8FC1-435A-B53C-E4830040812F}" type="datetime1">
              <a:rPr lang="ru-RU" smtClean="0"/>
              <a:pPr/>
              <a:t>19.11.2013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4F3C178-EAA9-4F73-8F1A-8A65D3199B47}" type="datetime1">
              <a:rPr lang="ru-RU" smtClean="0"/>
              <a:pPr/>
              <a:t>19.11.2013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schemeClr val="accent2">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EBE3E9-F6EB-4AEE-AE7C-4998C8E318BE}" type="datetime1">
              <a:rPr lang="ru-RU" smtClean="0"/>
              <a:pPr/>
              <a:t>19.11.2013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1500174"/>
            <a:ext cx="7772400" cy="2428892"/>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Методы защиты от компьютерных вирусов</a:t>
            </a:r>
            <a:endParaRPr lang="ru-RU"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026" name="Picture 2" descr="D:\Мои док\Черемуха\312802.jpg"/>
          <p:cNvPicPr>
            <a:picLocks noChangeAspect="1" noChangeArrowheads="1"/>
          </p:cNvPicPr>
          <p:nvPr/>
        </p:nvPicPr>
        <p:blipFill>
          <a:blip r:embed="rId2" cstate="screen"/>
          <a:srcRect/>
          <a:stretch>
            <a:fillRect/>
          </a:stretch>
        </p:blipFill>
        <p:spPr bwMode="auto">
          <a:xfrm>
            <a:off x="6000760" y="4214818"/>
            <a:ext cx="2500330" cy="1857388"/>
          </a:xfrm>
          <a:prstGeom prst="rect">
            <a:avLst/>
          </a:prstGeom>
          <a:ln>
            <a:noFill/>
          </a:ln>
          <a:effectLst>
            <a:softEdge rad="112500"/>
          </a:effectLst>
        </p:spPr>
      </p:pic>
      <p:pic>
        <p:nvPicPr>
          <p:cNvPr id="1027" name="Picture 3" descr="D:\Мои док\Черемуха\091103102246-large.jpg"/>
          <p:cNvPicPr>
            <a:picLocks noChangeAspect="1" noChangeArrowheads="1"/>
          </p:cNvPicPr>
          <p:nvPr/>
        </p:nvPicPr>
        <p:blipFill>
          <a:blip r:embed="rId3" cstate="screen"/>
          <a:srcRect/>
          <a:stretch>
            <a:fillRect/>
          </a:stretch>
        </p:blipFill>
        <p:spPr bwMode="auto">
          <a:xfrm>
            <a:off x="571472" y="4214818"/>
            <a:ext cx="2786082" cy="1857388"/>
          </a:xfrm>
          <a:prstGeom prst="rect">
            <a:avLst/>
          </a:prstGeom>
          <a:ln>
            <a:noFill/>
          </a:ln>
          <a:effectLst>
            <a:softEdge rad="112500"/>
          </a:effectLst>
        </p:spPr>
      </p:pic>
      <p:pic>
        <p:nvPicPr>
          <p:cNvPr id="1028" name="Picture 4" descr="D:\Мои док\Черемуха\7065607-virus-alert-in-web-browser-address-bar-with-cursor-hovering-over-warning.jpg"/>
          <p:cNvPicPr>
            <a:picLocks noChangeAspect="1" noChangeArrowheads="1"/>
          </p:cNvPicPr>
          <p:nvPr/>
        </p:nvPicPr>
        <p:blipFill>
          <a:blip r:embed="rId4" cstate="screen"/>
          <a:srcRect/>
          <a:stretch>
            <a:fillRect/>
          </a:stretch>
        </p:blipFill>
        <p:spPr bwMode="auto">
          <a:xfrm>
            <a:off x="3357554" y="4214818"/>
            <a:ext cx="2643206" cy="1857388"/>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027"/>
                                        </p:tgtEl>
                                        <p:attrNameLst>
                                          <p:attrName>style.visibility</p:attrName>
                                        </p:attrNameLst>
                                      </p:cBhvr>
                                      <p:to>
                                        <p:strVal val="visible"/>
                                      </p:to>
                                    </p:set>
                                    <p:animEffect transition="in" filter="dissolve">
                                      <p:cBhvr>
                                        <p:cTn id="11" dur="500"/>
                                        <p:tgtEl>
                                          <p:spTgt spid="1027"/>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1028"/>
                                        </p:tgtEl>
                                        <p:attrNameLst>
                                          <p:attrName>style.visibility</p:attrName>
                                        </p:attrNameLst>
                                      </p:cBhvr>
                                      <p:to>
                                        <p:strVal val="visible"/>
                                      </p:to>
                                    </p:set>
                                    <p:animEffect transition="in" filter="dissolve">
                                      <p:cBhvr>
                                        <p:cTn id="15" dur="500"/>
                                        <p:tgtEl>
                                          <p:spTgt spid="1028"/>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dissolve">
                                      <p:cBhvr>
                                        <p:cTn id="19"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latin typeface="Times New Roman" pitchFamily="18" charset="0"/>
                <a:cs typeface="Times New Roman" pitchFamily="18" charset="0"/>
              </a:rPr>
              <a:t>Методы борьбы с компьютерными вирусами:</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642910" y="1428736"/>
            <a:ext cx="8043890" cy="4697427"/>
          </a:xfrm>
        </p:spPr>
        <p:txBody>
          <a:bodyPr>
            <a:normAutofit fontScale="55000" lnSpcReduction="20000"/>
          </a:bodyPr>
          <a:lstStyle/>
          <a:p>
            <a:pPr marL="514350" indent="-514350">
              <a:spcBef>
                <a:spcPts val="1200"/>
              </a:spcBef>
              <a:buFont typeface="+mj-lt"/>
              <a:buAutoNum type="arabicPeriod"/>
            </a:pPr>
            <a:r>
              <a:rPr lang="ru-RU" dirty="0" smtClean="0">
                <a:latin typeface="Times New Roman" pitchFamily="18" charset="0"/>
                <a:cs typeface="Times New Roman" pitchFamily="18" charset="0"/>
              </a:rPr>
              <a:t>Резервное копирование всех программ, файлов и системных областей дисков на дискеты, чтобы можно было восстановить данные в случае вирусной атаки. Создание системной и аварийной дискеты.</a:t>
            </a:r>
          </a:p>
          <a:p>
            <a:pPr marL="514350" indent="-514350">
              <a:spcBef>
                <a:spcPts val="1200"/>
              </a:spcBef>
              <a:buFont typeface="+mj-lt"/>
              <a:buAutoNum type="arabicPeriod"/>
            </a:pPr>
            <a:r>
              <a:rPr lang="ru-RU" dirty="0" smtClean="0">
                <a:latin typeface="Times New Roman" pitchFamily="18" charset="0"/>
                <a:cs typeface="Times New Roman" pitchFamily="18" charset="0"/>
              </a:rPr>
              <a:t>Ограничение доступа к машине путем введения пароля, администратора, закрытых дисков.</a:t>
            </a:r>
          </a:p>
          <a:p>
            <a:pPr marL="514350" indent="-514350">
              <a:spcBef>
                <a:spcPts val="1200"/>
              </a:spcBef>
              <a:buFont typeface="+mj-lt"/>
              <a:buAutoNum type="arabicPeriod"/>
            </a:pPr>
            <a:r>
              <a:rPr lang="ru-RU" dirty="0" smtClean="0">
                <a:latin typeface="Times New Roman" pitchFamily="18" charset="0"/>
                <a:cs typeface="Times New Roman" pitchFamily="18" charset="0"/>
              </a:rPr>
              <a:t>Включение антивирусного протектора от загрузочных вирусов в CMOS </a:t>
            </a:r>
            <a:r>
              <a:rPr lang="ru-RU" dirty="0" err="1" smtClean="0">
                <a:latin typeface="Times New Roman" pitchFamily="18" charset="0"/>
                <a:cs typeface="Times New Roman" pitchFamily="18" charset="0"/>
              </a:rPr>
              <a:t>Setup</a:t>
            </a:r>
            <a:r>
              <a:rPr lang="ru-RU" dirty="0" smtClean="0">
                <a:latin typeface="Times New Roman" pitchFamily="18" charset="0"/>
                <a:cs typeface="Times New Roman" pitchFamily="18" charset="0"/>
              </a:rPr>
              <a:t> машины. Защита дискет от записи.</a:t>
            </a:r>
          </a:p>
          <a:p>
            <a:pPr marL="514350" indent="-514350">
              <a:spcBef>
                <a:spcPts val="1200"/>
              </a:spcBef>
              <a:buFont typeface="+mj-lt"/>
              <a:buAutoNum type="arabicPeriod"/>
            </a:pPr>
            <a:r>
              <a:rPr lang="ru-RU" dirty="0" smtClean="0">
                <a:latin typeface="Times New Roman" pitchFamily="18" charset="0"/>
                <a:cs typeface="Times New Roman" pitchFamily="18" charset="0"/>
              </a:rPr>
              <a:t>Использование только лицензионного программного обеспечения, а не пиратских копий, в которых могут находиться вирусы.</a:t>
            </a:r>
          </a:p>
          <a:p>
            <a:pPr marL="514350" indent="-514350">
              <a:spcBef>
                <a:spcPts val="1200"/>
              </a:spcBef>
              <a:buFont typeface="+mj-lt"/>
              <a:buAutoNum type="arabicPeriod"/>
            </a:pPr>
            <a:r>
              <a:rPr lang="ru-RU" dirty="0" smtClean="0">
                <a:latin typeface="Times New Roman" pitchFamily="18" charset="0"/>
                <a:cs typeface="Times New Roman" pitchFamily="18" charset="0"/>
              </a:rPr>
              <a:t>Проверка всей поступающей извне информации на вирусы, как на дискетах, CD-ROM, так и по сети.</a:t>
            </a:r>
          </a:p>
          <a:p>
            <a:pPr marL="514350" indent="-514350">
              <a:spcBef>
                <a:spcPts val="1200"/>
              </a:spcBef>
              <a:buFont typeface="+mj-lt"/>
              <a:buAutoNum type="arabicPeriod"/>
            </a:pPr>
            <a:r>
              <a:rPr lang="ru-RU" dirty="0" smtClean="0">
                <a:latin typeface="Times New Roman" pitchFamily="18" charset="0"/>
                <a:cs typeface="Times New Roman" pitchFamily="18" charset="0"/>
              </a:rPr>
              <a:t>Применение антивирусных программ и обновление их версий.</a:t>
            </a:r>
          </a:p>
          <a:p>
            <a:pPr marL="514350" indent="-514350">
              <a:spcBef>
                <a:spcPts val="1200"/>
              </a:spcBef>
              <a:buFont typeface="+mj-lt"/>
              <a:buAutoNum type="arabicPeriod"/>
            </a:pPr>
            <a:r>
              <a:rPr lang="ru-RU" dirty="0" smtClean="0">
                <a:latin typeface="Times New Roman" pitchFamily="18" charset="0"/>
                <a:cs typeface="Times New Roman" pitchFamily="18" charset="0"/>
              </a:rPr>
              <a:t>Подготовка ремонтного набора дисков (антивирусы и программы по обслуживанию дисков).</a:t>
            </a:r>
          </a:p>
          <a:p>
            <a:pPr marL="514350" indent="-514350">
              <a:spcBef>
                <a:spcPts val="1200"/>
              </a:spcBef>
              <a:buFont typeface="+mj-lt"/>
              <a:buAutoNum type="arabicPeriod"/>
            </a:pPr>
            <a:r>
              <a:rPr lang="ru-RU" dirty="0" smtClean="0">
                <a:latin typeface="Times New Roman" pitchFamily="18" charset="0"/>
                <a:cs typeface="Times New Roman" pitchFamily="18" charset="0"/>
              </a:rPr>
              <a:t>Периодическая проверка компьютера на наличие вирусов при помощи антивирусных программ. </a:t>
            </a:r>
          </a:p>
          <a:p>
            <a:pPr marL="514350" indent="-514350">
              <a:buFont typeface="+mj-lt"/>
              <a:buAutoNum type="arabicPeriod"/>
            </a:pP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10</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74638"/>
            <a:ext cx="7643866" cy="1143000"/>
          </a:xfrm>
        </p:spPr>
        <p:txBody>
          <a:bodyPr>
            <a:normAutofit/>
          </a:bodyPr>
          <a:lstStyle/>
          <a:p>
            <a:r>
              <a:rPr lang="ru-RU" sz="2000" b="1" dirty="0" smtClean="0">
                <a:latin typeface="Times New Roman" pitchFamily="18" charset="0"/>
                <a:cs typeface="Times New Roman" pitchFamily="18" charset="0"/>
              </a:rPr>
              <a:t>Существует много программных средств антивирусной защиты. Они предоставляют следующие возможности:</a:t>
            </a:r>
            <a:endParaRPr lang="ru-RU" sz="2000" dirty="0">
              <a:latin typeface="Times New Roman" pitchFamily="18" charset="0"/>
              <a:cs typeface="Times New Roman" pitchFamily="18" charset="0"/>
            </a:endParaRPr>
          </a:p>
        </p:txBody>
      </p:sp>
      <p:sp>
        <p:nvSpPr>
          <p:cNvPr id="3" name="Содержимое 2"/>
          <p:cNvSpPr>
            <a:spLocks noGrp="1"/>
          </p:cNvSpPr>
          <p:nvPr>
            <p:ph idx="1"/>
          </p:nvPr>
        </p:nvSpPr>
        <p:spPr>
          <a:xfrm>
            <a:off x="571472" y="1428736"/>
            <a:ext cx="8115328" cy="5143536"/>
          </a:xfrm>
        </p:spPr>
        <p:txBody>
          <a:bodyPr>
            <a:noAutofit/>
          </a:bodyPr>
          <a:lstStyle/>
          <a:p>
            <a:pPr marL="514350" lvl="0" indent="-514350">
              <a:spcBef>
                <a:spcPts val="1200"/>
              </a:spcBef>
              <a:buFont typeface="+mj-lt"/>
              <a:buAutoNum type="arabicPeriod"/>
            </a:pPr>
            <a:r>
              <a:rPr lang="ru-RU" sz="1500" dirty="0" smtClean="0">
                <a:latin typeface="Times New Roman" pitchFamily="18" charset="0"/>
                <a:cs typeface="Times New Roman" pitchFamily="18" charset="0"/>
              </a:rPr>
              <a:t>Создание образа жесткого диска на внешних носителях. </a:t>
            </a:r>
            <a:br>
              <a:rPr lang="ru-RU" sz="1500" dirty="0" smtClean="0">
                <a:latin typeface="Times New Roman" pitchFamily="18" charset="0"/>
                <a:cs typeface="Times New Roman" pitchFamily="18" charset="0"/>
              </a:rPr>
            </a:br>
            <a:r>
              <a:rPr lang="ru-RU" sz="1500" dirty="0" smtClean="0">
                <a:latin typeface="Times New Roman" pitchFamily="18" charset="0"/>
                <a:cs typeface="Times New Roman" pitchFamily="18" charset="0"/>
              </a:rPr>
              <a:t>В случае выхода из строя данных в системных областях жесткого диска сохраненный образ диска может позволить восстановить если не все данные, то, по крайней мере, их большую часть. Это же средство может защитить от утраты данных при аппаратных сбоях и при неаккуратном форматировании жесткого диска.</a:t>
            </a:r>
          </a:p>
          <a:p>
            <a:pPr marL="514350" lvl="0" indent="-514350">
              <a:spcBef>
                <a:spcPts val="1200"/>
              </a:spcBef>
              <a:buFont typeface="+mj-lt"/>
              <a:buAutoNum type="arabicPeriod"/>
            </a:pPr>
            <a:r>
              <a:rPr lang="ru-RU" sz="1500" dirty="0" smtClean="0">
                <a:latin typeface="Times New Roman" pitchFamily="18" charset="0"/>
                <a:cs typeface="Times New Roman" pitchFamily="18" charset="0"/>
              </a:rPr>
              <a:t>Регулярное сканирование жестких дисков в поисках компьютерных вирусов. Обычно выполняется автоматически при каждом включении компьютера и при размещении внешнего диска в считывающем устройстве. Антивирусная программа ищет вирус путем сравнения кода программы с кодами известных вирусов, хранящихся в базе данных. Для надежной работы надо регулярно обновлять базу данных.</a:t>
            </a:r>
          </a:p>
          <a:p>
            <a:pPr marL="514350" lvl="0" indent="-514350">
              <a:spcBef>
                <a:spcPts val="1200"/>
              </a:spcBef>
              <a:buFont typeface="+mj-lt"/>
              <a:buAutoNum type="arabicPeriod"/>
            </a:pPr>
            <a:r>
              <a:rPr lang="ru-RU" sz="1500" dirty="0" smtClean="0">
                <a:latin typeface="Times New Roman" pitchFamily="18" charset="0"/>
                <a:cs typeface="Times New Roman" pitchFamily="18" charset="0"/>
              </a:rPr>
              <a:t>Контроль за изменением размеров и других атрибутов файла. Поскольку некоторые компьютерные вирусы на этапе размножения изменяют параметры зараженных файлов, контролирующая программа может обнаружить их деятельность и предупредить пользователя.</a:t>
            </a:r>
          </a:p>
          <a:p>
            <a:pPr marL="514350" lvl="0" indent="-514350">
              <a:spcBef>
                <a:spcPts val="1200"/>
              </a:spcBef>
              <a:buFont typeface="+mj-lt"/>
              <a:buAutoNum type="arabicPeriod"/>
            </a:pPr>
            <a:r>
              <a:rPr lang="ru-RU" sz="1500" dirty="0" smtClean="0">
                <a:latin typeface="Times New Roman" pitchFamily="18" charset="0"/>
                <a:cs typeface="Times New Roman" pitchFamily="18" charset="0"/>
              </a:rPr>
              <a:t>Контроль за обращениями к жесткому диску. Поскольку наиболее опасные операции, связанные с работой компьютерных вирусов, обращены на модификацию данных, записанных на жестком диске, антивирусная программа может контролировать обращения к нему и предупреждать пользователя о подозрительной активности.</a:t>
            </a:r>
          </a:p>
          <a:p>
            <a:endParaRPr lang="ru-RU" sz="1500"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11</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274638"/>
            <a:ext cx="7500990" cy="1143000"/>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Два простых правила, соблюдая которые легко предотвратить потерю ценной информации на случай сбоя или заражения машины вирусом: </a:t>
            </a:r>
            <a:endParaRPr lang="ru-RU"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571472" y="1571612"/>
            <a:ext cx="8115328" cy="4554551"/>
          </a:xfrm>
        </p:spPr>
        <p:txBody>
          <a:bodyPr>
            <a:normAutofit lnSpcReduction="10000"/>
          </a:bodyPr>
          <a:lstStyle/>
          <a:p>
            <a:pPr marL="893763" indent="-893763">
              <a:buNone/>
            </a:pPr>
            <a:r>
              <a:rPr lang="ru-RU" dirty="0" smtClean="0">
                <a:latin typeface="Times New Roman" pitchFamily="18" charset="0"/>
                <a:cs typeface="Times New Roman" pitchFamily="18" charset="0"/>
              </a:rPr>
              <a:t>Правило 1. Создав любой новый файл (содержащий, например, текст, программу или рисунок), обязательно сразу скопируйте его на носитель.</a:t>
            </a:r>
          </a:p>
          <a:p>
            <a:pPr marL="893763" indent="-893763">
              <a:buNone/>
            </a:pPr>
            <a:endParaRPr lang="en-US" dirty="0" smtClean="0">
              <a:latin typeface="Times New Roman" pitchFamily="18" charset="0"/>
              <a:cs typeface="Times New Roman" pitchFamily="18" charset="0"/>
            </a:endParaRPr>
          </a:p>
          <a:p>
            <a:pPr marL="893763" indent="-893763">
              <a:buNone/>
            </a:pPr>
            <a:r>
              <a:rPr lang="ru-RU" dirty="0" smtClean="0">
                <a:latin typeface="Times New Roman" pitchFamily="18" charset="0"/>
                <a:cs typeface="Times New Roman" pitchFamily="18" charset="0"/>
              </a:rPr>
              <a:t>Правило 2. Любой носитель, побывавший в чужом ПК, обязательно проверьте антивирусными программами с обновленными антивирусными базами.</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12</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Контрольные вопросы:</a:t>
            </a:r>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idx="1"/>
          </p:nvPr>
        </p:nvSpPr>
        <p:spPr>
          <a:xfrm>
            <a:off x="642910" y="1428736"/>
            <a:ext cx="8043890" cy="4697427"/>
          </a:xfrm>
        </p:spPr>
        <p:txBody>
          <a:bodyPr>
            <a:normAutofit lnSpcReduction="10000"/>
          </a:bodyPr>
          <a:lstStyle/>
          <a:p>
            <a:pPr marL="514350" indent="-514350">
              <a:buFont typeface="+mj-lt"/>
              <a:buAutoNum type="arabicPeriod"/>
            </a:pPr>
            <a:r>
              <a:rPr lang="ru-RU" dirty="0" smtClean="0">
                <a:latin typeface="Times New Roman" pitchFamily="18" charset="0"/>
                <a:cs typeface="Times New Roman" pitchFamily="18" charset="0"/>
              </a:rPr>
              <a:t>Что такое компьютерный вирус ?</a:t>
            </a:r>
          </a:p>
          <a:p>
            <a:pPr marL="514350" indent="-514350">
              <a:buFont typeface="+mj-lt"/>
              <a:buAutoNum type="arabicPeriod"/>
            </a:pPr>
            <a:r>
              <a:rPr lang="ru-RU" dirty="0" smtClean="0">
                <a:latin typeface="Times New Roman" pitchFamily="18" charset="0"/>
                <a:cs typeface="Times New Roman" pitchFamily="18" charset="0"/>
              </a:rPr>
              <a:t>Укажите пути проникновения компьютерного вируса в компьютер.</a:t>
            </a:r>
          </a:p>
          <a:p>
            <a:pPr marL="514350" indent="-514350">
              <a:buFont typeface="+mj-lt"/>
              <a:buAutoNum type="arabicPeriod"/>
            </a:pPr>
            <a:r>
              <a:rPr lang="ru-RU" dirty="0" smtClean="0">
                <a:latin typeface="Times New Roman" pitchFamily="18" charset="0"/>
                <a:cs typeface="Times New Roman" pitchFamily="18" charset="0"/>
              </a:rPr>
              <a:t>Укажите основные признаки заражения компьютера.</a:t>
            </a:r>
          </a:p>
          <a:p>
            <a:pPr marL="514350" indent="-514350">
              <a:buFont typeface="+mj-lt"/>
              <a:buAutoNum type="arabicPeriod"/>
            </a:pPr>
            <a:r>
              <a:rPr lang="ru-RU" dirty="0" smtClean="0">
                <a:latin typeface="Times New Roman" pitchFamily="18" charset="0"/>
                <a:cs typeface="Times New Roman" pitchFamily="18" charset="0"/>
              </a:rPr>
              <a:t>Какие существуют методы борьбы с компьютерными вирусами?</a:t>
            </a:r>
          </a:p>
          <a:p>
            <a:pPr marL="514350" indent="-514350">
              <a:buFont typeface="+mj-lt"/>
              <a:buAutoNum type="arabicPeriod"/>
            </a:pPr>
            <a:r>
              <a:rPr lang="ru-RU" dirty="0" smtClean="0">
                <a:latin typeface="Times New Roman" pitchFamily="18" charset="0"/>
                <a:cs typeface="Times New Roman" pitchFamily="18" charset="0"/>
              </a:rPr>
              <a:t>Какие основные антивирусные программы Вы знаете?</a:t>
            </a: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13</a:t>
            </a:fld>
            <a:endParaRPr lang="ru-R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Благодарю за внимание</a:t>
            </a:r>
            <a:endParaRPr lang="ru-RU"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14</a:t>
            </a:fld>
            <a:endParaRPr lang="ru-RU"/>
          </a:p>
        </p:txBody>
      </p:sp>
      <p:sp>
        <p:nvSpPr>
          <p:cNvPr id="6" name="Подзаголовок 2"/>
          <p:cNvSpPr>
            <a:spLocks noGrp="1"/>
          </p:cNvSpPr>
          <p:nvPr>
            <p:ph type="subTitle" idx="1"/>
          </p:nvPr>
        </p:nvSpPr>
        <p:spPr>
          <a:xfrm>
            <a:off x="3929058" y="4500570"/>
            <a:ext cx="4643470" cy="1571636"/>
          </a:xfrm>
        </p:spPr>
        <p:txBody>
          <a:bodyPr>
            <a:normAutofit fontScale="62500" lnSpcReduction="20000"/>
          </a:bodyPr>
          <a:lstStyle/>
          <a:p>
            <a:pPr algn="r"/>
            <a:r>
              <a:rPr lang="ru-RU" dirty="0" smtClean="0">
                <a:solidFill>
                  <a:schemeClr val="tx1"/>
                </a:solidFill>
                <a:latin typeface="Century Schoolbook" pitchFamily="18" charset="0"/>
              </a:rPr>
              <a:t>Презентацию подготовила преподаватель ГБОУ СПО «</a:t>
            </a:r>
            <a:r>
              <a:rPr lang="ru-RU" dirty="0" err="1" smtClean="0">
                <a:solidFill>
                  <a:schemeClr val="tx1"/>
                </a:solidFill>
                <a:latin typeface="Century Schoolbook" pitchFamily="18" charset="0"/>
              </a:rPr>
              <a:t>Баймакский</a:t>
            </a:r>
            <a:r>
              <a:rPr lang="ru-RU" dirty="0" smtClean="0">
                <a:solidFill>
                  <a:schemeClr val="tx1"/>
                </a:solidFill>
                <a:latin typeface="Century Schoolbook" pitchFamily="18" charset="0"/>
              </a:rPr>
              <a:t> сельскохозяйственный техникум»</a:t>
            </a:r>
          </a:p>
          <a:p>
            <a:pPr algn="r"/>
            <a:r>
              <a:rPr lang="ru-RU" b="1" dirty="0" smtClean="0">
                <a:solidFill>
                  <a:schemeClr val="tx1"/>
                </a:solidFill>
                <a:latin typeface="Century Schoolbook" pitchFamily="18" charset="0"/>
              </a:rPr>
              <a:t>Мусина Ж.М.</a:t>
            </a:r>
            <a:endParaRPr lang="ru-RU" dirty="0" smtClean="0"/>
          </a:p>
          <a:p>
            <a:endParaRPr lang="ru-RU" dirty="0" smtClean="0"/>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1428737"/>
            <a:ext cx="8115328" cy="3429024"/>
          </a:xfrm>
        </p:spPr>
        <p:txBody>
          <a:bodyPr/>
          <a:lstStyle/>
          <a:p>
            <a:pPr marL="360363" indent="358775">
              <a:buNone/>
            </a:pPr>
            <a:r>
              <a:rPr lang="ru-RU" b="1" dirty="0" smtClean="0">
                <a:latin typeface="Times New Roman" pitchFamily="18" charset="0"/>
                <a:cs typeface="Times New Roman" pitchFamily="18" charset="0"/>
              </a:rPr>
              <a:t>Компьютерный вирус - </a:t>
            </a:r>
            <a:r>
              <a:rPr lang="ru-RU" dirty="0" smtClean="0">
                <a:latin typeface="Times New Roman" pitchFamily="18" charset="0"/>
                <a:cs typeface="Times New Roman" pitchFamily="18" charset="0"/>
              </a:rPr>
              <a:t>это специально написанная небольшая программа, которая может приписывать себя к другим программам (то есть заражать их), а также выполнять различные вредные действия на компьютере.</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a:t>
            </a:fld>
            <a:endParaRPr lang="ru-RU"/>
          </a:p>
        </p:txBody>
      </p:sp>
      <p:sp>
        <p:nvSpPr>
          <p:cNvPr id="5" name="Скругленный прямоугольник 4"/>
          <p:cNvSpPr/>
          <p:nvPr/>
        </p:nvSpPr>
        <p:spPr>
          <a:xfrm>
            <a:off x="5715008" y="5214950"/>
            <a:ext cx="2714644" cy="92869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smtClean="0">
                <a:solidFill>
                  <a:schemeClr val="bg1"/>
                </a:solidFill>
                <a:hlinkClick r:id="rId2" action="ppaction://hlinksldjump"/>
              </a:rPr>
              <a:t>дополнительное определение (понятие)</a:t>
            </a:r>
            <a:endParaRPr lang="ru-RU"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Дополнительное определение (понятие)</a:t>
            </a:r>
            <a:endParaRPr lang="ru-RU"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marL="169863" indent="361950">
              <a:buNone/>
            </a:pPr>
            <a:r>
              <a:rPr lang="ru-RU" b="1" dirty="0" smtClean="0">
                <a:latin typeface="Times New Roman" pitchFamily="18" charset="0"/>
                <a:cs typeface="Times New Roman" pitchFamily="18" charset="0"/>
              </a:rPr>
              <a:t>Компьютерный вирус </a:t>
            </a:r>
            <a:r>
              <a:rPr lang="ru-RU" dirty="0" smtClean="0">
                <a:latin typeface="Times New Roman" pitchFamily="18" charset="0"/>
                <a:cs typeface="Times New Roman" pitchFamily="18" charset="0"/>
              </a:rPr>
              <a:t>- это программный код, встроенный в другую программу, документ или в определенные области носителя данных и предназначенный для выполнения несанкционированных действий на компьютере.</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3</a:t>
            </a:fld>
            <a:endParaRPr lang="ru-RU"/>
          </a:p>
        </p:txBody>
      </p:sp>
      <p:sp>
        <p:nvSpPr>
          <p:cNvPr id="6" name="Управляющая кнопка: возврат 5">
            <a:hlinkClick r:id="" action="ppaction://hlinkshowjump?jump=lastslideviewed" highlightClick="1"/>
          </p:cNvPr>
          <p:cNvSpPr/>
          <p:nvPr/>
        </p:nvSpPr>
        <p:spPr>
          <a:xfrm>
            <a:off x="7429520" y="5786454"/>
            <a:ext cx="857256" cy="571504"/>
          </a:xfrm>
          <a:prstGeom prst="actionButtonRetur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74638"/>
            <a:ext cx="7643866" cy="11430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Компьютерные вирусы бывают следующих типов:</a:t>
            </a:r>
            <a:endParaRPr lang="ru-RU"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642910" y="1600200"/>
            <a:ext cx="8043890" cy="4525963"/>
          </a:xfrm>
        </p:spPr>
        <p:txBody>
          <a:bodyPr>
            <a:normAutofit/>
          </a:bodyPr>
          <a:lstStyle/>
          <a:p>
            <a:pPr marL="514350" lvl="0" indent="-514350">
              <a:buFont typeface="+mj-lt"/>
              <a:buAutoNum type="arabicPeriod"/>
            </a:pPr>
            <a:r>
              <a:rPr lang="ru-RU" dirty="0" smtClean="0">
                <a:latin typeface="Times New Roman" pitchFamily="18" charset="0"/>
                <a:cs typeface="Times New Roman" pitchFamily="18" charset="0"/>
              </a:rPr>
              <a:t>Файловые вирусы.</a:t>
            </a:r>
          </a:p>
          <a:p>
            <a:pPr marL="514350" lvl="0" indent="-514350">
              <a:buFont typeface="+mj-lt"/>
              <a:buAutoNum type="arabicPeriod"/>
            </a:pPr>
            <a:r>
              <a:rPr lang="ru-RU" dirty="0" smtClean="0">
                <a:latin typeface="Times New Roman" pitchFamily="18" charset="0"/>
                <a:cs typeface="Times New Roman" pitchFamily="18" charset="0"/>
              </a:rPr>
              <a:t>Загрузочные вирусы. </a:t>
            </a:r>
          </a:p>
          <a:p>
            <a:pPr marL="514350" lvl="0" indent="-514350">
              <a:buFont typeface="+mj-lt"/>
              <a:buAutoNum type="arabicPeriod"/>
            </a:pPr>
            <a:r>
              <a:rPr lang="ru-RU" dirty="0" smtClean="0">
                <a:latin typeface="Times New Roman" pitchFamily="18" charset="0"/>
                <a:cs typeface="Times New Roman" pitchFamily="18" charset="0"/>
              </a:rPr>
              <a:t>Вирусы, поражающие драйверы.</a:t>
            </a:r>
          </a:p>
          <a:p>
            <a:pPr marL="514350" lvl="0" indent="-514350">
              <a:buFont typeface="+mj-lt"/>
              <a:buAutoNum type="arabicPeriod"/>
            </a:pPr>
            <a:r>
              <a:rPr lang="ru-RU" dirty="0" smtClean="0">
                <a:latin typeface="Times New Roman" pitchFamily="18" charset="0"/>
                <a:cs typeface="Times New Roman" pitchFamily="18" charset="0"/>
              </a:rPr>
              <a:t>Невидимые или </a:t>
            </a:r>
            <a:r>
              <a:rPr lang="ru-RU" dirty="0" err="1" smtClean="0">
                <a:latin typeface="Times New Roman" pitchFamily="18" charset="0"/>
                <a:cs typeface="Times New Roman" pitchFamily="18" charset="0"/>
              </a:rPr>
              <a:t>стелс-вирусы</a:t>
            </a:r>
            <a:endParaRPr lang="ru-RU" dirty="0" smtClean="0">
              <a:latin typeface="Times New Roman" pitchFamily="18" charset="0"/>
              <a:cs typeface="Times New Roman" pitchFamily="18" charset="0"/>
            </a:endParaRPr>
          </a:p>
          <a:p>
            <a:pPr marL="514350" lvl="0" indent="-514350">
              <a:buFont typeface="+mj-lt"/>
              <a:buAutoNum type="arabicPeriod"/>
            </a:pPr>
            <a:r>
              <a:rPr lang="ru-RU" dirty="0" smtClean="0">
                <a:latin typeface="Times New Roman" pitchFamily="18" charset="0"/>
                <a:cs typeface="Times New Roman" pitchFamily="18" charset="0"/>
              </a:rPr>
              <a:t>Самомодифицирующиеся вирусы</a:t>
            </a:r>
          </a:p>
          <a:p>
            <a:pPr marL="514350" lvl="0" indent="-514350">
              <a:buFont typeface="+mj-lt"/>
              <a:buAutoNum type="arabicPeriod"/>
            </a:pPr>
            <a:r>
              <a:rPr lang="ru-RU" dirty="0" smtClean="0">
                <a:latin typeface="Times New Roman" pitchFamily="18" charset="0"/>
                <a:cs typeface="Times New Roman" pitchFamily="18" charset="0"/>
              </a:rPr>
              <a:t>Сетевые вирусы.</a:t>
            </a:r>
          </a:p>
          <a:p>
            <a:pPr marL="514350" indent="-514350">
              <a:buFont typeface="+mj-lt"/>
              <a:buAutoNum type="arabicPeriod"/>
            </a:pP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4</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10" y="1428737"/>
            <a:ext cx="8043890" cy="3714776"/>
          </a:xfrm>
        </p:spPr>
        <p:txBody>
          <a:bodyPr/>
          <a:lstStyle/>
          <a:p>
            <a:pPr marL="179388" indent="360363">
              <a:buNone/>
            </a:pPr>
            <a:r>
              <a:rPr lang="ru-RU" dirty="0" smtClean="0">
                <a:latin typeface="Times New Roman" pitchFamily="18" charset="0"/>
                <a:cs typeface="Times New Roman" pitchFamily="18" charset="0"/>
              </a:rPr>
              <a:t>Зараженными также оказываются носители информации с </a:t>
            </a:r>
            <a:r>
              <a:rPr lang="ru-RU" dirty="0" err="1" smtClean="0">
                <a:latin typeface="Times New Roman" pitchFamily="18" charset="0"/>
                <a:cs typeface="Times New Roman" pitchFamily="18" charset="0"/>
              </a:rPr>
              <a:t>завирусованного</a:t>
            </a:r>
            <a:r>
              <a:rPr lang="ru-RU" dirty="0" smtClean="0">
                <a:latin typeface="Times New Roman" pitchFamily="18" charset="0"/>
                <a:cs typeface="Times New Roman" pitchFamily="18" charset="0"/>
              </a:rPr>
              <a:t> компьютера, и компьютеры, связанные с ним по сети.</a:t>
            </a:r>
          </a:p>
          <a:p>
            <a:pPr marL="179388" indent="360363">
              <a:buNone/>
            </a:pPr>
            <a:r>
              <a:rPr lang="ru-RU" dirty="0" smtClean="0">
                <a:latin typeface="Times New Roman" pitchFamily="18" charset="0"/>
                <a:cs typeface="Times New Roman" pitchFamily="18" charset="0"/>
              </a:rPr>
              <a:t>Вирусы поражают прежде всего </a:t>
            </a:r>
            <a:r>
              <a:rPr lang="ru-RU" dirty="0" err="1" smtClean="0">
                <a:latin typeface="Times New Roman" pitchFamily="18" charset="0"/>
                <a:cs typeface="Times New Roman" pitchFamily="18" charset="0"/>
              </a:rPr>
              <a:t>exe</a:t>
            </a:r>
            <a:r>
              <a:rPr lang="ru-RU" dirty="0" smtClean="0">
                <a:latin typeface="Times New Roman" pitchFamily="18" charset="0"/>
                <a:cs typeface="Times New Roman" pitchFamily="18" charset="0"/>
              </a:rPr>
              <a:t> и </a:t>
            </a:r>
            <a:r>
              <a:rPr lang="ru-RU" dirty="0" err="1" smtClean="0">
                <a:latin typeface="Times New Roman" pitchFamily="18" charset="0"/>
                <a:cs typeface="Times New Roman" pitchFamily="18" charset="0"/>
              </a:rPr>
              <a:t>com</a:t>
            </a:r>
            <a:r>
              <a:rPr lang="ru-RU" dirty="0" smtClean="0">
                <a:latin typeface="Times New Roman" pitchFamily="18" charset="0"/>
                <a:cs typeface="Times New Roman" pitchFamily="18" charset="0"/>
              </a:rPr>
              <a:t> файлы программ и не поражают текстовые файлы DOS (</a:t>
            </a:r>
            <a:r>
              <a:rPr lang="ru-RU" dirty="0" err="1" smtClean="0">
                <a:latin typeface="Times New Roman" pitchFamily="18" charset="0"/>
                <a:cs typeface="Times New Roman" pitchFamily="18" charset="0"/>
              </a:rPr>
              <a:t>txt</a:t>
            </a:r>
            <a:r>
              <a:rPr lang="ru-RU" dirty="0" smtClean="0">
                <a:latin typeface="Times New Roman" pitchFamily="18" charset="0"/>
                <a:cs typeface="Times New Roman" pitchFamily="18" charset="0"/>
              </a:rPr>
              <a:t> файлы).</a:t>
            </a: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10" y="1428737"/>
            <a:ext cx="8043890" cy="3143271"/>
          </a:xfrm>
        </p:spPr>
        <p:txBody>
          <a:bodyPr>
            <a:normAutofit lnSpcReduction="10000"/>
          </a:bodyPr>
          <a:lstStyle/>
          <a:p>
            <a:pPr marL="0" indent="360363">
              <a:buNone/>
            </a:pPr>
            <a:r>
              <a:rPr lang="ru-RU" sz="2800" dirty="0" smtClean="0">
                <a:latin typeface="Times New Roman" pitchFamily="18" charset="0"/>
                <a:cs typeface="Times New Roman" pitchFamily="18" charset="0"/>
              </a:rPr>
              <a:t>Один из самых опасных из всех известных вирусов из Интернета - вирус "Чернобыль". Вирус активизируется 26 апреля, но модификации вируса могут принести вред и 26 числа каждого месяца.</a:t>
            </a:r>
            <a:endParaRPr lang="en-US" sz="2800" dirty="0" smtClean="0">
              <a:latin typeface="Times New Roman" pitchFamily="18" charset="0"/>
              <a:cs typeface="Times New Roman" pitchFamily="18" charset="0"/>
            </a:endParaRPr>
          </a:p>
          <a:p>
            <a:pPr marL="0" indent="360363">
              <a:buNone/>
            </a:pPr>
            <a:r>
              <a:rPr lang="ru-RU" sz="2800" dirty="0" smtClean="0">
                <a:latin typeface="Times New Roman" pitchFamily="18" charset="0"/>
                <a:cs typeface="Times New Roman" pitchFamily="18" charset="0"/>
              </a:rPr>
              <a:t>Кроме порчи информации на диске, он перепрограммирует BIOS (CMOS </a:t>
            </a:r>
            <a:r>
              <a:rPr lang="ru-RU" sz="2800" dirty="0" err="1" smtClean="0">
                <a:latin typeface="Times New Roman" pitchFamily="18" charset="0"/>
                <a:cs typeface="Times New Roman" pitchFamily="18" charset="0"/>
              </a:rPr>
              <a:t>Setup</a:t>
            </a:r>
            <a:r>
              <a:rPr lang="ru-RU" sz="2800" dirty="0" smtClean="0">
                <a:latin typeface="Times New Roman" pitchFamily="18" charset="0"/>
                <a:cs typeface="Times New Roman" pitchFamily="18" charset="0"/>
              </a:rPr>
              <a:t>) компьютера и компьютер перестает загружаться.</a:t>
            </a: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6</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1428736"/>
            <a:ext cx="8115328" cy="4643469"/>
          </a:xfrm>
        </p:spPr>
        <p:txBody>
          <a:bodyPr>
            <a:normAutofit fontScale="85000" lnSpcReduction="10000"/>
          </a:bodyPr>
          <a:lstStyle/>
          <a:p>
            <a:pPr marL="90488" indent="449263">
              <a:buNone/>
            </a:pPr>
            <a:r>
              <a:rPr lang="ru-RU" sz="2800" dirty="0" smtClean="0">
                <a:latin typeface="Times New Roman" pitchFamily="18" charset="0"/>
                <a:cs typeface="Times New Roman" pitchFamily="18" charset="0"/>
              </a:rPr>
              <a:t>Вирус ILOVEYOU филиппинского происхождения, распространялся по </a:t>
            </a:r>
            <a:r>
              <a:rPr lang="ru-RU" sz="2800" dirty="0" err="1" smtClean="0">
                <a:latin typeface="Times New Roman" pitchFamily="18" charset="0"/>
                <a:cs typeface="Times New Roman" pitchFamily="18" charset="0"/>
              </a:rPr>
              <a:t>E-mail</a:t>
            </a:r>
            <a:r>
              <a:rPr lang="ru-RU" sz="2800" dirty="0" smtClean="0">
                <a:latin typeface="Times New Roman" pitchFamily="18" charset="0"/>
                <a:cs typeface="Times New Roman" pitchFamily="18" charset="0"/>
              </a:rPr>
              <a:t>. Он вывел из строя 45 млн. компьютеров во всем мире, в том числе в Пентагоне, ЦРУ, ФБР в США, </a:t>
            </a:r>
            <a:r>
              <a:rPr lang="ru-RU" sz="2800" dirty="0" err="1" smtClean="0">
                <a:latin typeface="Times New Roman" pitchFamily="18" charset="0"/>
                <a:cs typeface="Times New Roman" pitchFamily="18" charset="0"/>
              </a:rPr>
              <a:t>Форин-офисе</a:t>
            </a:r>
            <a:r>
              <a:rPr lang="ru-RU" sz="2800" dirty="0" smtClean="0">
                <a:latin typeface="Times New Roman" pitchFamily="18" charset="0"/>
                <a:cs typeface="Times New Roman" pitchFamily="18" charset="0"/>
              </a:rPr>
              <a:t> Великобритании и в других крупнейших странах. Вскоре вирус </a:t>
            </a:r>
            <a:r>
              <a:rPr lang="ru-RU" sz="2800" dirty="0" err="1" smtClean="0">
                <a:latin typeface="Times New Roman" pitchFamily="18" charset="0"/>
                <a:cs typeface="Times New Roman" pitchFamily="18" charset="0"/>
              </a:rPr>
              <a:t>мутировал</a:t>
            </a:r>
            <a:r>
              <a:rPr lang="ru-RU" sz="2800" dirty="0" smtClean="0">
                <a:latin typeface="Times New Roman" pitchFamily="18" charset="0"/>
                <a:cs typeface="Times New Roman" pitchFamily="18" charset="0"/>
              </a:rPr>
              <a:t>, так как были созданы его разновидности, и нанес дополнительный ущерб.</a:t>
            </a:r>
          </a:p>
          <a:p>
            <a:pPr marL="90488" indent="449263">
              <a:buNone/>
            </a:pPr>
            <a:r>
              <a:rPr lang="ru-RU" sz="2800" dirty="0" smtClean="0">
                <a:latin typeface="Times New Roman" pitchFamily="18" charset="0"/>
                <a:cs typeface="Times New Roman" pitchFamily="18" charset="0"/>
              </a:rPr>
              <a:t>Основная вирусная атака произошла 4 мая 2000 г. Вирус уничтожал графические </a:t>
            </a:r>
            <a:r>
              <a:rPr lang="ru-RU" sz="2800" dirty="0" err="1" smtClean="0">
                <a:latin typeface="Times New Roman" pitchFamily="18" charset="0"/>
                <a:cs typeface="Times New Roman" pitchFamily="18" charset="0"/>
              </a:rPr>
              <a:t>jpg</a:t>
            </a:r>
            <a:r>
              <a:rPr lang="ru-RU" sz="2800" dirty="0" smtClean="0">
                <a:latin typeface="Times New Roman" pitchFamily="18" charset="0"/>
                <a:cs typeface="Times New Roman" pitchFamily="18" charset="0"/>
              </a:rPr>
              <a:t> и звуковые mp3 файлы. </a:t>
            </a:r>
          </a:p>
          <a:p>
            <a:pPr marL="90488" indent="449263">
              <a:buNone/>
            </a:pPr>
            <a:r>
              <a:rPr lang="ru-RU" sz="2800" dirty="0" smtClean="0">
                <a:latin typeface="Times New Roman" pitchFamily="18" charset="0"/>
                <a:cs typeface="Times New Roman" pitchFamily="18" charset="0"/>
              </a:rPr>
              <a:t>Материальный ущерб составил около 10 миллиардов $ (USD). </a:t>
            </a:r>
          </a:p>
          <a:p>
            <a:pPr marL="90488" indent="449263">
              <a:buNone/>
            </a:pPr>
            <a:r>
              <a:rPr lang="ru-RU" sz="2800" dirty="0" smtClean="0">
                <a:latin typeface="Times New Roman" pitchFamily="18" charset="0"/>
                <a:cs typeface="Times New Roman" pitchFamily="18" charset="0"/>
              </a:rPr>
              <a:t>В России ущерб был сравнительно невелик - около 1000 компьютеров.</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7</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500174"/>
            <a:ext cx="8115328" cy="4286280"/>
          </a:xfrm>
        </p:spPr>
        <p:txBody>
          <a:bodyPr>
            <a:normAutofit lnSpcReduction="10000"/>
          </a:bodyPr>
          <a:lstStyle/>
          <a:p>
            <a:pPr marL="0" indent="360363">
              <a:buNone/>
            </a:pPr>
            <a:r>
              <a:rPr lang="ru-RU" sz="2600" dirty="0" smtClean="0">
                <a:latin typeface="Times New Roman" pitchFamily="18" charset="0"/>
                <a:cs typeface="Times New Roman" pitchFamily="18" charset="0"/>
              </a:rPr>
              <a:t>Кроме вирусов, такими же свойствами обладают троянские программы. Если вирус проникает в компьютер незаметно, то троянскую программу пользователь сам записывает на диск, полагая, что это полезная программа. Но при определенных условиях она может начать свою разрушительную работу.</a:t>
            </a:r>
          </a:p>
          <a:p>
            <a:pPr marL="0" indent="360363" algn="ctr">
              <a:buNone/>
            </a:pPr>
            <a:r>
              <a:rPr lang="ru-RU" sz="2600" b="1" i="1" dirty="0" smtClean="0">
                <a:latin typeface="Times New Roman" pitchFamily="18" charset="0"/>
                <a:cs typeface="Times New Roman" pitchFamily="18" charset="0"/>
              </a:rPr>
              <a:t>Пути заражения компьютера вирусами:</a:t>
            </a:r>
          </a:p>
          <a:p>
            <a:pPr marL="449263" indent="-449263">
              <a:buFont typeface="+mj-lt"/>
              <a:buAutoNum type="arabicPeriod"/>
            </a:pPr>
            <a:r>
              <a:rPr lang="ru-RU" sz="2600" dirty="0" smtClean="0">
                <a:latin typeface="Times New Roman" pitchFamily="18" charset="0"/>
                <a:cs typeface="Times New Roman" pitchFamily="18" charset="0"/>
              </a:rPr>
              <a:t>Через зараженные носители информации (диски, </a:t>
            </a:r>
            <a:r>
              <a:rPr lang="ru-RU" sz="2600" dirty="0" err="1" smtClean="0">
                <a:latin typeface="Times New Roman" pitchFamily="18" charset="0"/>
                <a:cs typeface="Times New Roman" pitchFamily="18" charset="0"/>
              </a:rPr>
              <a:t>флеш</a:t>
            </a:r>
            <a:r>
              <a:rPr lang="ru-RU" sz="2600" dirty="0" smtClean="0">
                <a:latin typeface="Times New Roman" pitchFamily="18" charset="0"/>
                <a:cs typeface="Times New Roman" pitchFamily="18" charset="0"/>
              </a:rPr>
              <a:t> – карты и т.п.);</a:t>
            </a:r>
          </a:p>
          <a:p>
            <a:pPr marL="449263" indent="-449263">
              <a:buFont typeface="+mj-lt"/>
              <a:buAutoNum type="arabicPeriod"/>
            </a:pPr>
            <a:r>
              <a:rPr lang="ru-RU" sz="2600" dirty="0" smtClean="0">
                <a:latin typeface="Times New Roman" pitchFamily="18" charset="0"/>
                <a:cs typeface="Times New Roman" pitchFamily="18" charset="0"/>
              </a:rPr>
              <a:t>Через компьютерную сеть.</a:t>
            </a:r>
          </a:p>
        </p:txBody>
      </p:sp>
      <p:sp>
        <p:nvSpPr>
          <p:cNvPr id="4" name="Номер слайда 3"/>
          <p:cNvSpPr>
            <a:spLocks noGrp="1"/>
          </p:cNvSpPr>
          <p:nvPr>
            <p:ph type="sldNum" sz="quarter" idx="12"/>
          </p:nvPr>
        </p:nvSpPr>
        <p:spPr/>
        <p:txBody>
          <a:bodyPr/>
          <a:lstStyle/>
          <a:p>
            <a:fld id="{725C68B6-61C2-468F-89AB-4B9F7531AA68}" type="slidenum">
              <a:rPr lang="ru-RU" smtClean="0"/>
              <a:pPr/>
              <a:t>8</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Признаки заражения компьютера:</a:t>
            </a:r>
            <a:endParaRPr lang="ru-RU"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idx="1"/>
          </p:nvPr>
        </p:nvSpPr>
        <p:spPr/>
        <p:txBody>
          <a:bodyPr>
            <a:normAutofit fontScale="70000" lnSpcReduction="20000"/>
          </a:bodyPr>
          <a:lstStyle/>
          <a:p>
            <a:pPr marL="514350" lvl="0" indent="-514350">
              <a:spcBef>
                <a:spcPts val="1200"/>
              </a:spcBef>
              <a:buFont typeface="+mj-lt"/>
              <a:buAutoNum type="arabicPeriod"/>
            </a:pPr>
            <a:r>
              <a:rPr lang="ru-RU" dirty="0" smtClean="0">
                <a:latin typeface="Times New Roman" pitchFamily="18" charset="0"/>
                <a:cs typeface="Times New Roman" pitchFamily="18" charset="0"/>
              </a:rPr>
              <a:t>Некоторые программы перестают работать или работают с ошибками;</a:t>
            </a:r>
          </a:p>
          <a:p>
            <a:pPr marL="514350" lvl="0" indent="-514350">
              <a:spcBef>
                <a:spcPts val="1200"/>
              </a:spcBef>
              <a:buFont typeface="+mj-lt"/>
              <a:buAutoNum type="arabicPeriod"/>
            </a:pPr>
            <a:r>
              <a:rPr lang="ru-RU" dirty="0" smtClean="0">
                <a:latin typeface="Times New Roman" pitchFamily="18" charset="0"/>
                <a:cs typeface="Times New Roman" pitchFamily="18" charset="0"/>
              </a:rPr>
              <a:t>Размер некоторых исполнимых файлов и время их создания изменяются. В первую очередь это происходит с командным процессором, его размер увеличивается на величину размера вируса;</a:t>
            </a:r>
          </a:p>
          <a:p>
            <a:pPr marL="514350" lvl="0" indent="-514350">
              <a:spcBef>
                <a:spcPts val="1200"/>
              </a:spcBef>
              <a:buFont typeface="+mj-lt"/>
              <a:buAutoNum type="arabicPeriod"/>
            </a:pPr>
            <a:r>
              <a:rPr lang="ru-RU" dirty="0" smtClean="0">
                <a:latin typeface="Times New Roman" pitchFamily="18" charset="0"/>
                <a:cs typeface="Times New Roman" pitchFamily="18" charset="0"/>
              </a:rPr>
              <a:t>На экран выводятся посторонние символы и сообщения, появляются странные видео и звуковые эффекты;</a:t>
            </a:r>
          </a:p>
          <a:p>
            <a:pPr marL="514350" lvl="0" indent="-514350">
              <a:spcBef>
                <a:spcPts val="1200"/>
              </a:spcBef>
              <a:buFont typeface="+mj-lt"/>
              <a:buAutoNum type="arabicPeriod"/>
            </a:pPr>
            <a:r>
              <a:rPr lang="ru-RU" dirty="0" smtClean="0">
                <a:latin typeface="Times New Roman" pitchFamily="18" charset="0"/>
                <a:cs typeface="Times New Roman" pitchFamily="18" charset="0"/>
              </a:rPr>
              <a:t>Работа компьютера замедляется и уменьшается размер свободной оперативной памяти;</a:t>
            </a:r>
          </a:p>
          <a:p>
            <a:pPr marL="514350" lvl="0" indent="-514350">
              <a:spcBef>
                <a:spcPts val="1200"/>
              </a:spcBef>
              <a:buFont typeface="+mj-lt"/>
              <a:buAutoNum type="arabicPeriod"/>
            </a:pPr>
            <a:r>
              <a:rPr lang="ru-RU" dirty="0" smtClean="0">
                <a:latin typeface="Times New Roman" pitchFamily="18" charset="0"/>
                <a:cs typeface="Times New Roman" pitchFamily="18" charset="0"/>
              </a:rPr>
              <a:t>Некоторые файлы и диски оказываются испорченными (иногда необратимо, если вирус отформатирует диск);</a:t>
            </a:r>
          </a:p>
          <a:p>
            <a:pPr marL="514350" lvl="0" indent="-514350">
              <a:spcBef>
                <a:spcPts val="1200"/>
              </a:spcBef>
              <a:buFont typeface="+mj-lt"/>
              <a:buAutoNum type="arabicPeriod"/>
            </a:pPr>
            <a:r>
              <a:rPr lang="ru-RU" dirty="0" smtClean="0">
                <a:latin typeface="Times New Roman" pitchFamily="18" charset="0"/>
                <a:cs typeface="Times New Roman" pitchFamily="18" charset="0"/>
              </a:rPr>
              <a:t>Компьютер перестает загружаться с жесткого диска.</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9</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1215</Words>
  <PresentationFormat>Экран (4:3)</PresentationFormat>
  <Paragraphs>87</Paragraphs>
  <Slides>14</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Методы защиты от компьютерных вирусов</vt:lpstr>
      <vt:lpstr>Слайд 2</vt:lpstr>
      <vt:lpstr>Дополнительное определение (понятие)</vt:lpstr>
      <vt:lpstr>Компьютерные вирусы бывают следующих типов:</vt:lpstr>
      <vt:lpstr>Слайд 5</vt:lpstr>
      <vt:lpstr>Слайд 6</vt:lpstr>
      <vt:lpstr>Слайд 7</vt:lpstr>
      <vt:lpstr>Слайд 8</vt:lpstr>
      <vt:lpstr>Признаки заражения компьютера:</vt:lpstr>
      <vt:lpstr>Методы борьбы с компьютерными вирусами:</vt:lpstr>
      <vt:lpstr>Существует много программных средств антивирусной защиты. Они предоставляют следующие возможности:</vt:lpstr>
      <vt:lpstr>Два простых правила, соблюдая которые легко предотвратить потерю ценной информации на случай сбоя или заражения машины вирусом: </vt:lpstr>
      <vt:lpstr>Контрольные вопросы:</vt:lpstr>
      <vt:lpstr>Благодарю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Методы защиты от компьютерных вирусов</dc:title>
  <dc:creator>Амир</dc:creator>
  <cp:lastModifiedBy>Мусина Жанна</cp:lastModifiedBy>
  <cp:revision>13</cp:revision>
  <dcterms:created xsi:type="dcterms:W3CDTF">2012-11-06T14:26:15Z</dcterms:created>
  <dcterms:modified xsi:type="dcterms:W3CDTF">2013-11-19T09:47:38Z</dcterms:modified>
</cp:coreProperties>
</file>