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5" d="100"/>
          <a:sy n="75" d="100"/>
        </p:scale>
        <p:origin x="-36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24107DA-142C-4339-A7F3-90A9B636D790}" type="datetimeFigureOut">
              <a:rPr lang="ru-RU"/>
              <a:pPr>
                <a:defRPr/>
              </a:pPr>
              <a:t>30.06.2011</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4948F11-80F7-4152-A3F4-7596F9FA1E58}"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89CCE72-9754-4088-AC50-00B977E27DAC}" type="datetimeFigureOut">
              <a:rPr lang="ru-RU"/>
              <a:pPr>
                <a:defRPr/>
              </a:pPr>
              <a:t>30.06.2011</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58E12E9-4838-4607-8B8D-44687C9F909E}"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3A29A8A-D91D-4CFF-A04C-32613C41BACD}" type="datetimeFigureOut">
              <a:rPr lang="ru-RU"/>
              <a:pPr>
                <a:defRPr/>
              </a:pPr>
              <a:t>30.06.2011</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D3E1C6C-E17D-452F-8BC2-1D2FDDBC944E}"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D2FCB97-A414-4BBA-B672-2DED9DC3B5EE}" type="datetimeFigureOut">
              <a:rPr lang="ru-RU"/>
              <a:pPr>
                <a:defRPr/>
              </a:pPr>
              <a:t>30.06.2011</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D120C78-D53A-4A2F-847E-5A331BCF10B4}"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5ABD98FF-9A5C-4ADD-B9A5-6D9BB6ACF370}" type="datetimeFigureOut">
              <a:rPr lang="ru-RU"/>
              <a:pPr>
                <a:defRPr/>
              </a:pPr>
              <a:t>30.06.2011</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765D443-4276-4B72-8615-17F10322FC43}"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F06D326-5701-4523-8810-FAB5E374D817}" type="datetimeFigureOut">
              <a:rPr lang="ru-RU"/>
              <a:pPr>
                <a:defRPr/>
              </a:pPr>
              <a:t>30.06.2011</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668FF65-1D2D-450A-8EF8-76D46EE804DB}"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0DE8092-ED5F-481D-9C22-F0DEEF7FD87D}" type="datetimeFigureOut">
              <a:rPr lang="ru-RU"/>
              <a:pPr>
                <a:defRPr/>
              </a:pPr>
              <a:t>30.06.2011</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9B9FDCF-0A99-414D-895F-C5BAA9334F75}"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19EE562-8739-4AC3-9089-A63C8D5AFC61}" type="datetimeFigureOut">
              <a:rPr lang="ru-RU"/>
              <a:pPr>
                <a:defRPr/>
              </a:pPr>
              <a:t>30.06.2011</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6064706-102D-4AE3-B6B1-DEE9521E73AC}"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06602DE-BD68-4118-9AC0-CE9194BC8A2A}" type="datetimeFigureOut">
              <a:rPr lang="ru-RU"/>
              <a:pPr>
                <a:defRPr/>
              </a:pPr>
              <a:t>30.06.2011</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BB2B72F-868F-47CA-8CB4-EA9DFD5C5D79}"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B4998C8-D7C2-497D-B897-5C53B3965B4A}" type="datetimeFigureOut">
              <a:rPr lang="ru-RU"/>
              <a:pPr>
                <a:defRPr/>
              </a:pPr>
              <a:t>30.06.2011</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B072948-A40A-4377-AADD-24B7F1FA4F30}"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FD156F5-A57C-4D12-8782-0EE07BB9DE38}" type="datetimeFigureOut">
              <a:rPr lang="ru-RU"/>
              <a:pPr>
                <a:defRPr/>
              </a:pPr>
              <a:t>30.06.2011</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0662CD1-7164-4570-AD71-93B9E7603285}"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117AC08-ED78-4B9B-A511-BA974B26A32A}" type="datetimeFigureOut">
              <a:rPr lang="ru-RU"/>
              <a:pPr>
                <a:defRPr/>
              </a:pPr>
              <a:t>30.06.2011</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1A6893A-00B2-4017-B705-B9E080CA68DA}"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Рисунок 8" descr="0231009.jpg"/>
          <p:cNvPicPr>
            <a:picLocks noChangeAspect="1"/>
          </p:cNvPicPr>
          <p:nvPr/>
        </p:nvPicPr>
        <p:blipFill>
          <a:blip r:embed="rId2"/>
          <a:srcRect/>
          <a:stretch>
            <a:fillRect/>
          </a:stretch>
        </p:blipFill>
        <p:spPr bwMode="auto">
          <a:xfrm>
            <a:off x="0" y="0"/>
            <a:ext cx="9144000" cy="6864350"/>
          </a:xfrm>
          <a:prstGeom prst="rect">
            <a:avLst/>
          </a:prstGeom>
          <a:noFill/>
          <a:ln w="9525">
            <a:noFill/>
            <a:miter lim="800000"/>
            <a:headEnd/>
            <a:tailEnd/>
          </a:ln>
        </p:spPr>
      </p:pic>
      <p:sp>
        <p:nvSpPr>
          <p:cNvPr id="8" name="Подзаголовок 7"/>
          <p:cNvSpPr>
            <a:spLocks noGrp="1"/>
          </p:cNvSpPr>
          <p:nvPr>
            <p:ph type="subTitle" idx="1"/>
          </p:nvPr>
        </p:nvSpPr>
        <p:spPr>
          <a:xfrm>
            <a:off x="0" y="0"/>
            <a:ext cx="7643813" cy="2071688"/>
          </a:xfrm>
          <a:ln>
            <a:solidFill>
              <a:srgbClr val="FFFF00"/>
            </a:solidFill>
          </a:ln>
        </p:spPr>
        <p:txBody>
          <a:bodyPr/>
          <a:lstStyle/>
          <a:p>
            <a:pPr eaLnBrk="1" hangingPunct="1"/>
            <a:r>
              <a:rPr lang="en-US" sz="4000" smtClean="0">
                <a:solidFill>
                  <a:srgbClr val="FFFF00"/>
                </a:solidFill>
                <a:latin typeface="Comic Sans MS" pitchFamily="66" charset="0"/>
              </a:rPr>
              <a:t>Ecology is one of the most important sciences nowadays.</a:t>
            </a:r>
            <a:endParaRPr lang="ru-RU" sz="4000" smtClean="0">
              <a:solidFill>
                <a:srgbClr val="FFFF00"/>
              </a:solidFill>
              <a:latin typeface="Comic Sans MS" pitchFamily="66" charset="0"/>
            </a:endParaRPr>
          </a:p>
        </p:txBody>
      </p:sp>
      <p:sp>
        <p:nvSpPr>
          <p:cNvPr id="11" name="Пятно 1 10"/>
          <p:cNvSpPr/>
          <p:nvPr/>
        </p:nvSpPr>
        <p:spPr>
          <a:xfrm>
            <a:off x="1000125" y="1571625"/>
            <a:ext cx="2428875" cy="1928813"/>
          </a:xfrm>
          <a:prstGeom prst="irregularSeal1">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iterate type="lt">
                                    <p:tmPct val="0"/>
                                  </p:iterate>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amond(in)">
                                      <p:cBhvr>
                                        <p:cTn id="7" dur="1000"/>
                                        <p:tgtEl>
                                          <p:spTgt spid="8">
                                            <p:txEl>
                                              <p:pRg st="0" end="0"/>
                                            </p:txEl>
                                          </p:spTgt>
                                        </p:tgtEl>
                                      </p:cBhvr>
                                    </p:animEffect>
                                  </p:childTnLst>
                                </p:cTn>
                              </p:par>
                              <p:par>
                                <p:cTn id="8" presetID="14" presetClass="emph" presetSubtype="0" fill="hold" grpId="0" nodeType="withEffect">
                                  <p:stCondLst>
                                    <p:cond delay="0"/>
                                  </p:stCondLst>
                                  <p:childTnLst>
                                    <p:animClr clrSpc="rgb" dir="cw">
                                      <p:cBhvr override="childStyle">
                                        <p:cTn id="9" dur="1900" fill="hold">
                                          <p:stCondLst>
                                            <p:cond delay="100"/>
                                          </p:stCondLst>
                                        </p:cTn>
                                        <p:tgtEl>
                                          <p:spTgt spid="11"/>
                                        </p:tgtEl>
                                        <p:attrNameLst>
                                          <p:attrName>style.color</p:attrName>
                                        </p:attrNameLst>
                                      </p:cBhvr>
                                      <p:to>
                                        <a:schemeClr val="accent2"/>
                                      </p:to>
                                    </p:animClr>
                                    <p:animClr clrSpc="rgb" dir="cw">
                                      <p:cBhvr>
                                        <p:cTn id="10" dur="1900" fill="hold">
                                          <p:stCondLst>
                                            <p:cond delay="100"/>
                                          </p:stCondLst>
                                        </p:cTn>
                                        <p:tgtEl>
                                          <p:spTgt spid="11"/>
                                        </p:tgtEl>
                                        <p:attrNameLst>
                                          <p:attrName>fillColor</p:attrName>
                                        </p:attrNameLst>
                                      </p:cBhvr>
                                      <p:to>
                                        <a:schemeClr val="accent2"/>
                                      </p:to>
                                    </p:animClr>
                                    <p:set>
                                      <p:cBhvr>
                                        <p:cTn id="11" dur="1900" fill="hold">
                                          <p:stCondLst>
                                            <p:cond delay="100"/>
                                          </p:stCondLst>
                                        </p:cTn>
                                        <p:tgtEl>
                                          <p:spTgt spid="11"/>
                                        </p:tgtEl>
                                        <p:attrNameLst>
                                          <p:attrName>fill.type</p:attrName>
                                        </p:attrNameLst>
                                      </p:cBhvr>
                                      <p:to>
                                        <p:strVal val="solid"/>
                                      </p:to>
                                    </p:set>
                                    <p:set>
                                      <p:cBhvr>
                                        <p:cTn id="12" dur="1900" fill="hold">
                                          <p:stCondLst>
                                            <p:cond delay="100"/>
                                          </p:stCondLst>
                                        </p:cTn>
                                        <p:tgtEl>
                                          <p:spTgt spid="11"/>
                                        </p:tgtEl>
                                        <p:attrNameLst>
                                          <p:attrName>fill.on</p:attrName>
                                        </p:attrNameLst>
                                      </p:cBhvr>
                                      <p:to>
                                        <p:strVal val="true"/>
                                      </p:to>
                                    </p:set>
                                    <p:animScale>
                                      <p:cBhvr>
                                        <p:cTn id="13" dur="200" fill="hold">
                                          <p:stCondLst>
                                            <p:cond delay="0"/>
                                          </p:stCondLst>
                                        </p:cTn>
                                        <p:tgtEl>
                                          <p:spTgt spid="11"/>
                                        </p:tgtEl>
                                      </p:cBhvr>
                                      <p:from x="100000" y="100000"/>
                                      <p:to x="100000" y="5000"/>
                                    </p:animScale>
                                    <p:animScale>
                                      <p:cBhvr>
                                        <p:cTn id="14" dur="200" fill="hold">
                                          <p:stCondLst>
                                            <p:cond delay="200"/>
                                          </p:stCondLst>
                                        </p:cTn>
                                        <p:tgtEl>
                                          <p:spTgt spid="11"/>
                                        </p:tgtEl>
                                      </p:cBhvr>
                                      <p:from x="100000" y="5000"/>
                                      <p:to x="120000" y="150000"/>
                                    </p:animScale>
                                    <p:animScale>
                                      <p:cBhvr>
                                        <p:cTn id="15" dur="600" fill="hold">
                                          <p:stCondLst>
                                            <p:cond delay="1400"/>
                                          </p:stCondLst>
                                        </p:cTn>
                                        <p:tgtEl>
                                          <p:spTgt spid="11"/>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Рисунок 3" descr="wwf-logo.jpg"/>
          <p:cNvPicPr>
            <a:picLocks noChangeAspect="1"/>
          </p:cNvPicPr>
          <p:nvPr/>
        </p:nvPicPr>
        <p:blipFill>
          <a:blip r:embed="rId2"/>
          <a:srcRect/>
          <a:stretch>
            <a:fillRect/>
          </a:stretch>
        </p:blipFill>
        <p:spPr bwMode="auto">
          <a:xfrm>
            <a:off x="0" y="0"/>
            <a:ext cx="4143375" cy="6858000"/>
          </a:xfrm>
          <a:prstGeom prst="rect">
            <a:avLst/>
          </a:prstGeom>
          <a:noFill/>
          <a:ln w="9525">
            <a:noFill/>
            <a:miter lim="800000"/>
            <a:headEnd/>
            <a:tailEnd/>
          </a:ln>
        </p:spPr>
      </p:pic>
      <p:sp>
        <p:nvSpPr>
          <p:cNvPr id="2" name="Заголовок 1"/>
          <p:cNvSpPr>
            <a:spLocks noGrp="1"/>
          </p:cNvSpPr>
          <p:nvPr>
            <p:ph type="title"/>
          </p:nvPr>
        </p:nvSpPr>
        <p:spPr>
          <a:xfrm>
            <a:off x="4714875" y="274638"/>
            <a:ext cx="3971925" cy="5797550"/>
          </a:xfrm>
        </p:spPr>
        <p:txBody>
          <a:bodyPr/>
          <a:lstStyle/>
          <a:p>
            <a:pPr algn="l" eaLnBrk="1" hangingPunct="1"/>
            <a:r>
              <a:rPr lang="en-US" sz="2800" i="1" u="sng" smtClean="0">
                <a:solidFill>
                  <a:srgbClr val="00B0F0"/>
                </a:solidFill>
              </a:rPr>
              <a:t>They help endangered animals. For example, if the population of some species is very small, it means they can become extinct. Ecologists protect them and try to make their population larger…..</a:t>
            </a:r>
            <a:endParaRPr lang="ru-RU" sz="2800" i="1" u="sng" smtClean="0">
              <a:solidFill>
                <a:srgbClr val="00B0F0"/>
              </a:solidFill>
            </a:endParaRPr>
          </a:p>
        </p:txBody>
      </p:sp>
    </p:spTree>
  </p:cSld>
  <p:clrMapOvr>
    <a:masterClrMapping/>
  </p:clrMapOvr>
  <p:transition advClick="0" advTm="1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afterEffect">
                                  <p:stCondLst>
                                    <p:cond delay="0"/>
                                  </p:stCondLst>
                                  <p:childTnLst>
                                    <p:animClr clrSpc="hsl" dir="cw">
                                      <p:cBhvr override="childStyle">
                                        <p:cTn id="6" dur="5000" fill="hold"/>
                                        <p:tgtEl>
                                          <p:spTgt spid="2"/>
                                        </p:tgtEl>
                                        <p:attrNameLst>
                                          <p:attrName>style.color</p:attrName>
                                        </p:attrNameLst>
                                      </p:cBhvr>
                                      <p:by>
                                        <p:hsl h="-7200000" s="0" l="0"/>
                                      </p:by>
                                    </p:animClr>
                                    <p:animClr clrSpc="hsl" dir="cw">
                                      <p:cBhvr>
                                        <p:cTn id="7" dur="5000" fill="hold"/>
                                        <p:tgtEl>
                                          <p:spTgt spid="2"/>
                                        </p:tgtEl>
                                        <p:attrNameLst>
                                          <p:attrName>fillcolor</p:attrName>
                                        </p:attrNameLst>
                                      </p:cBhvr>
                                      <p:by>
                                        <p:hsl h="-7200000" s="0" l="0"/>
                                      </p:by>
                                    </p:animClr>
                                    <p:animClr clrSpc="hsl" dir="cw">
                                      <p:cBhvr>
                                        <p:cTn id="8" dur="5000" fill="hold"/>
                                        <p:tgtEl>
                                          <p:spTgt spid="2"/>
                                        </p:tgtEl>
                                        <p:attrNameLst>
                                          <p:attrName>stroke.color</p:attrName>
                                        </p:attrNameLst>
                                      </p:cBhvr>
                                      <p:by>
                                        <p:hsl h="-7200000" s="0" l="0"/>
                                      </p:by>
                                    </p:animClr>
                                    <p:set>
                                      <p:cBhvr>
                                        <p:cTn id="9" dur="5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Рисунок 3" descr="img1.gif"/>
          <p:cNvPicPr>
            <a:picLocks noChangeAspect="1"/>
          </p:cNvPicPr>
          <p:nvPr/>
        </p:nvPicPr>
        <p:blipFill>
          <a:blip r:embed="rId2"/>
          <a:srcRect/>
          <a:stretch>
            <a:fillRect/>
          </a:stretch>
        </p:blipFill>
        <p:spPr bwMode="auto">
          <a:xfrm>
            <a:off x="0" y="0"/>
            <a:ext cx="4762500" cy="6858000"/>
          </a:xfrm>
          <a:prstGeom prst="rect">
            <a:avLst/>
          </a:prstGeom>
          <a:noFill/>
          <a:ln w="9525">
            <a:noFill/>
            <a:miter lim="800000"/>
            <a:headEnd/>
            <a:tailEnd/>
          </a:ln>
        </p:spPr>
      </p:pic>
      <p:sp>
        <p:nvSpPr>
          <p:cNvPr id="2" name="Заголовок 1"/>
          <p:cNvSpPr>
            <a:spLocks noGrp="1"/>
          </p:cNvSpPr>
          <p:nvPr>
            <p:ph type="title"/>
          </p:nvPr>
        </p:nvSpPr>
        <p:spPr>
          <a:xfrm>
            <a:off x="5500688" y="0"/>
            <a:ext cx="3186112" cy="4143375"/>
          </a:xfrm>
        </p:spPr>
        <p:txBody>
          <a:bodyPr/>
          <a:lstStyle/>
          <a:p>
            <a:pPr algn="l" eaLnBrk="1" hangingPunct="1"/>
            <a:r>
              <a:rPr lang="en-US" sz="3200" i="1" u="sng" smtClean="0">
                <a:solidFill>
                  <a:srgbClr val="92D050"/>
                </a:solidFill>
              </a:rPr>
              <a:t>They stop those people who kill endangered animals and destroy their habitats.</a:t>
            </a:r>
            <a:endParaRPr lang="ru-RU" sz="3200" i="1" u="sng" smtClean="0">
              <a:solidFill>
                <a:srgbClr val="92D050"/>
              </a:solidFill>
            </a:endParaRPr>
          </a:p>
        </p:txBody>
      </p:sp>
      <p:pic>
        <p:nvPicPr>
          <p:cNvPr id="5" name="Рисунок 4" descr="0_a035_23e4a6b1_XL.jpg"/>
          <p:cNvPicPr>
            <a:picLocks noChangeAspect="1"/>
          </p:cNvPicPr>
          <p:nvPr/>
        </p:nvPicPr>
        <p:blipFill>
          <a:blip r:embed="rId3"/>
          <a:srcRect/>
          <a:stretch>
            <a:fillRect/>
          </a:stretch>
        </p:blipFill>
        <p:spPr bwMode="auto">
          <a:xfrm>
            <a:off x="5357813" y="4071938"/>
            <a:ext cx="3143250" cy="2093912"/>
          </a:xfrm>
          <a:prstGeom prst="rect">
            <a:avLst/>
          </a:prstGeom>
          <a:noFill/>
          <a:ln w="9525">
            <a:noFill/>
            <a:miter lim="800000"/>
            <a:headEnd/>
            <a:tailEnd/>
          </a:ln>
        </p:spPr>
      </p:pic>
      <p:sp>
        <p:nvSpPr>
          <p:cNvPr id="6" name="Умножение 5"/>
          <p:cNvSpPr/>
          <p:nvPr/>
        </p:nvSpPr>
        <p:spPr>
          <a:xfrm>
            <a:off x="4429125" y="2857500"/>
            <a:ext cx="5143500" cy="4214813"/>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1800" decel="100000" fill="hold"/>
                                        <p:tgtEl>
                                          <p:spTgt spid="2"/>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2" presetClass="entr" presetSubtype="4"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par>
                          <p:cTn id="16" fill="hold">
                            <p:stCondLst>
                              <p:cond delay="2500"/>
                            </p:stCondLst>
                            <p:childTnLst>
                              <p:par>
                                <p:cTn id="17" presetID="7"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ppt_x"/>
                                          </p:val>
                                        </p:tav>
                                        <p:tav tm="100000">
                                          <p:val>
                                            <p:strVal val="#ppt_x"/>
                                          </p:val>
                                        </p:tav>
                                      </p:tavLst>
                                    </p:anim>
                                    <p:anim calcmode="lin" valueType="num">
                                      <p:cBhvr additive="base">
                                        <p:cTn id="20"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Рисунок 5" descr="wales1.jpg"/>
          <p:cNvPicPr>
            <a:picLocks noChangeAspect="1"/>
          </p:cNvPicPr>
          <p:nvPr/>
        </p:nvPicPr>
        <p:blipFill>
          <a:blip r:embed="rId2"/>
          <a:srcRect/>
          <a:stretch>
            <a:fillRect/>
          </a:stretch>
        </p:blipFill>
        <p:spPr bwMode="auto">
          <a:xfrm>
            <a:off x="0" y="3357563"/>
            <a:ext cx="9144000" cy="3500437"/>
          </a:xfrm>
          <a:prstGeom prst="rect">
            <a:avLst/>
          </a:prstGeom>
          <a:noFill/>
          <a:ln w="9525">
            <a:noFill/>
            <a:miter lim="800000"/>
            <a:headEnd/>
            <a:tailEnd/>
          </a:ln>
        </p:spPr>
      </p:pic>
      <p:pic>
        <p:nvPicPr>
          <p:cNvPr id="24578" name="Рисунок 4" descr="13415.jpg"/>
          <p:cNvPicPr>
            <a:picLocks noChangeAspect="1"/>
          </p:cNvPicPr>
          <p:nvPr/>
        </p:nvPicPr>
        <p:blipFill>
          <a:blip r:embed="rId3"/>
          <a:srcRect/>
          <a:stretch>
            <a:fillRect/>
          </a:stretch>
        </p:blipFill>
        <p:spPr bwMode="auto">
          <a:xfrm>
            <a:off x="4286250" y="0"/>
            <a:ext cx="4857750" cy="3486150"/>
          </a:xfrm>
          <a:prstGeom prst="rect">
            <a:avLst/>
          </a:prstGeom>
          <a:noFill/>
          <a:ln w="9525">
            <a:noFill/>
            <a:miter lim="800000"/>
            <a:headEnd/>
            <a:tailEnd/>
          </a:ln>
        </p:spPr>
      </p:pic>
      <p:pic>
        <p:nvPicPr>
          <p:cNvPr id="24579" name="Рисунок 3" descr="1_1276765736.jpg"/>
          <p:cNvPicPr>
            <a:picLocks noChangeAspect="1"/>
          </p:cNvPicPr>
          <p:nvPr/>
        </p:nvPicPr>
        <p:blipFill>
          <a:blip r:embed="rId4"/>
          <a:srcRect/>
          <a:stretch>
            <a:fillRect/>
          </a:stretch>
        </p:blipFill>
        <p:spPr bwMode="auto">
          <a:xfrm>
            <a:off x="0" y="0"/>
            <a:ext cx="5357813" cy="3902075"/>
          </a:xfrm>
          <a:prstGeom prst="rect">
            <a:avLst/>
          </a:prstGeom>
          <a:noFill/>
          <a:ln w="9525">
            <a:noFill/>
            <a:miter lim="800000"/>
            <a:headEnd/>
            <a:tailEnd/>
          </a:ln>
        </p:spPr>
      </p:pic>
      <p:sp>
        <p:nvSpPr>
          <p:cNvPr id="2" name="Заголовок 1"/>
          <p:cNvSpPr>
            <a:spLocks noGrp="1"/>
          </p:cNvSpPr>
          <p:nvPr>
            <p:ph type="title"/>
          </p:nvPr>
        </p:nvSpPr>
        <p:spPr>
          <a:xfrm>
            <a:off x="2571750" y="142875"/>
            <a:ext cx="4286250" cy="5500688"/>
          </a:xfrm>
        </p:spPr>
        <p:txBody>
          <a:bodyPr/>
          <a:lstStyle/>
          <a:p>
            <a:pPr algn="l" eaLnBrk="1" hangingPunct="1"/>
            <a:r>
              <a:rPr lang="en-US" sz="2900" smtClean="0">
                <a:solidFill>
                  <a:srgbClr val="002060"/>
                </a:solidFill>
                <a:latin typeface="Hobo Std" pitchFamily="50" charset="0"/>
              </a:rPr>
              <a:t> </a:t>
            </a:r>
            <a:r>
              <a:rPr lang="ru-RU" sz="2900" smtClean="0">
                <a:solidFill>
                  <a:srgbClr val="002060"/>
                </a:solidFill>
                <a:latin typeface="Arial" charset="0"/>
              </a:rPr>
              <a:t>С</a:t>
            </a:r>
            <a:r>
              <a:rPr lang="en-US" sz="2900" smtClean="0">
                <a:solidFill>
                  <a:srgbClr val="002060"/>
                </a:solidFill>
                <a:latin typeface="Hobo Std" pitchFamily="50" charset="0"/>
              </a:rPr>
              <a:t>ountries can open national parks. They are big and usually very beautiful places without buildings. They are homes for animals living freely and also for birds, trees and flowers.</a:t>
            </a:r>
            <a:endParaRPr lang="ru-RU" sz="2900" smtClean="0">
              <a:solidFill>
                <a:srgbClr val="002060"/>
              </a:solidFill>
            </a:endParaRPr>
          </a:p>
        </p:txBody>
      </p:sp>
    </p:spTree>
  </p:cSld>
  <p:clrMapOvr>
    <a:masterClrMapping/>
  </p:clrMapOvr>
  <p:transition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Рисунок 3" descr="0_a354_607a73a9_XL.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500063" y="1214438"/>
            <a:ext cx="8229600" cy="4511675"/>
          </a:xfrm>
        </p:spPr>
        <p:txBody>
          <a:bodyPr/>
          <a:lstStyle/>
          <a:p>
            <a:pPr eaLnBrk="1" hangingPunct="1"/>
            <a:r>
              <a:rPr lang="en-US" b="1" i="1" smtClean="0">
                <a:solidFill>
                  <a:srgbClr val="FF0000"/>
                </a:solidFill>
                <a:latin typeface="Comic Sans MS" pitchFamily="66" charset="0"/>
              </a:rPr>
              <a:t>WE ALL MUST WORK TOGETHER TO MAKE OUR PLANET A SAFE AND BEAUTIFUL PLACE TO LIVE!!!</a:t>
            </a:r>
            <a:endParaRPr lang="ru-RU" b="1" i="1" smtClean="0">
              <a:solidFill>
                <a:srgbClr val="FF0000"/>
              </a:solidFill>
              <a:latin typeface="Comic Sans MS" pitchFamily="66" charset="0"/>
            </a:endParaRPr>
          </a:p>
        </p:txBody>
      </p:sp>
      <p:sp>
        <p:nvSpPr>
          <p:cNvPr id="5" name="Солнце 4"/>
          <p:cNvSpPr/>
          <p:nvPr/>
        </p:nvSpPr>
        <p:spPr>
          <a:xfrm>
            <a:off x="571500" y="0"/>
            <a:ext cx="2214563" cy="1928813"/>
          </a:xfrm>
          <a:prstGeom prst="sun">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hold" grpId="0" nodeType="withEffect">
                                  <p:stCondLst>
                                    <p:cond delay="0"/>
                                  </p:stCondLst>
                                  <p:childTnLst>
                                    <p:animClr clrSpc="rgb" dir="cw">
                                      <p:cBhvr override="childStyle">
                                        <p:cTn id="6" dur="1000" autoRev="1" fill="hold"/>
                                        <p:tgtEl>
                                          <p:spTgt spid="5"/>
                                        </p:tgtEl>
                                        <p:attrNameLst>
                                          <p:attrName>style.color</p:attrName>
                                        </p:attrNameLst>
                                      </p:cBhvr>
                                      <p:to>
                                        <a:srgbClr val="F63D18"/>
                                      </p:to>
                                    </p:animClr>
                                    <p:animClr clrSpc="rgb" dir="cw">
                                      <p:cBhvr>
                                        <p:cTn id="7" dur="1000" autoRev="1" fill="hold"/>
                                        <p:tgtEl>
                                          <p:spTgt spid="5"/>
                                        </p:tgtEl>
                                        <p:attrNameLst>
                                          <p:attrName>fillcolor</p:attrName>
                                        </p:attrNameLst>
                                      </p:cBhvr>
                                      <p:to>
                                        <a:srgbClr val="F63D18"/>
                                      </p:to>
                                    </p:animClr>
                                    <p:set>
                                      <p:cBhvr>
                                        <p:cTn id="8" dur="1000" autoRev="1" fill="hold"/>
                                        <p:tgtEl>
                                          <p:spTgt spid="5"/>
                                        </p:tgtEl>
                                        <p:attrNameLst>
                                          <p:attrName>fill.type</p:attrName>
                                        </p:attrNameLst>
                                      </p:cBhvr>
                                      <p:to>
                                        <p:strVal val="solid"/>
                                      </p:to>
                                    </p:set>
                                    <p:set>
                                      <p:cBhvr>
                                        <p:cTn id="9" dur="1000" autoRev="1" fill="hold"/>
                                        <p:tgtEl>
                                          <p:spTgt spid="5"/>
                                        </p:tgtEl>
                                        <p:attrNameLst>
                                          <p:attrName>fill.on</p:attrName>
                                        </p:attrNameLst>
                                      </p:cBhvr>
                                      <p:to>
                                        <p:strVal val="true"/>
                                      </p:to>
                                    </p:set>
                                  </p:childTnLst>
                                </p:cTn>
                              </p:par>
                            </p:childTnLst>
                          </p:cTn>
                        </p:par>
                        <p:par>
                          <p:cTn id="10" fill="hold">
                            <p:stCondLst>
                              <p:cond delay="2000"/>
                            </p:stCondLst>
                            <p:childTnLst>
                              <p:par>
                                <p:cTn id="11" presetID="27" presetClass="emph" presetSubtype="0" fill="hold" grpId="1" nodeType="afterEffect">
                                  <p:stCondLst>
                                    <p:cond delay="0"/>
                                  </p:stCondLst>
                                  <p:childTnLst>
                                    <p:animClr clrSpc="rgb" dir="cw">
                                      <p:cBhvr override="childStyle">
                                        <p:cTn id="12" dur="500" autoRev="1" fill="hold"/>
                                        <p:tgtEl>
                                          <p:spTgt spid="5"/>
                                        </p:tgtEl>
                                        <p:attrNameLst>
                                          <p:attrName>style.color</p:attrName>
                                        </p:attrNameLst>
                                      </p:cBhvr>
                                      <p:to>
                                        <a:srgbClr val="F63D18"/>
                                      </p:to>
                                    </p:animClr>
                                    <p:animClr clrSpc="rgb" dir="cw">
                                      <p:cBhvr>
                                        <p:cTn id="13" dur="500" autoRev="1" fill="hold"/>
                                        <p:tgtEl>
                                          <p:spTgt spid="5"/>
                                        </p:tgtEl>
                                        <p:attrNameLst>
                                          <p:attrName>fillcolor</p:attrName>
                                        </p:attrNameLst>
                                      </p:cBhvr>
                                      <p:to>
                                        <a:srgbClr val="F63D18"/>
                                      </p:to>
                                    </p:animClr>
                                    <p:set>
                                      <p:cBhvr>
                                        <p:cTn id="14" dur="500" autoRev="1" fill="hold"/>
                                        <p:tgtEl>
                                          <p:spTgt spid="5"/>
                                        </p:tgtEl>
                                        <p:attrNameLst>
                                          <p:attrName>fill.type</p:attrName>
                                        </p:attrNameLst>
                                      </p:cBhvr>
                                      <p:to>
                                        <p:strVal val="solid"/>
                                      </p:to>
                                    </p:set>
                                    <p:set>
                                      <p:cBhvr>
                                        <p:cTn id="15" dur="500" autoRev="1" fill="hold"/>
                                        <p:tgtEl>
                                          <p:spTgt spid="5"/>
                                        </p:tgtEl>
                                        <p:attrNameLst>
                                          <p:attrName>fill.on</p:attrName>
                                        </p:attrNameLst>
                                      </p:cBhvr>
                                      <p:to>
                                        <p:strVal val="true"/>
                                      </p:to>
                                    </p:set>
                                  </p:childTnLst>
                                </p:cTn>
                              </p:par>
                              <p:par>
                                <p:cTn id="16" presetID="7"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3000" fill="hold"/>
                                        <p:tgtEl>
                                          <p:spTgt spid="2"/>
                                        </p:tgtEl>
                                        <p:attrNameLst>
                                          <p:attrName>ppt_x</p:attrName>
                                        </p:attrNameLst>
                                      </p:cBhvr>
                                      <p:tavLst>
                                        <p:tav tm="0">
                                          <p:val>
                                            <p:strVal val="#ppt_x"/>
                                          </p:val>
                                        </p:tav>
                                        <p:tav tm="100000">
                                          <p:val>
                                            <p:strVal val="#ppt_x"/>
                                          </p:val>
                                        </p:tav>
                                      </p:tavLst>
                                    </p:anim>
                                    <p:anim calcmode="lin" valueType="num">
                                      <p:cBhvr additive="base">
                                        <p:cTn id="19"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Рисунок 3" descr="Gold_tortoise_20.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a:lstStyle/>
          <a:p>
            <a:pPr eaLnBrk="1" hangingPunct="1"/>
            <a:r>
              <a:rPr lang="en-US" sz="3200" smtClean="0">
                <a:solidFill>
                  <a:srgbClr val="F2F2F2"/>
                </a:solidFill>
              </a:rPr>
              <a:t>People have been polluting the planet on which they live for many years. The result is very sad. </a:t>
            </a:r>
            <a:endParaRPr lang="ru-RU" sz="3200" smtClean="0">
              <a:solidFill>
                <a:srgbClr val="FFC000"/>
              </a:solidFill>
            </a:endParaRPr>
          </a:p>
        </p:txBody>
      </p:sp>
    </p:spTree>
  </p:cSld>
  <p:clrMapOvr>
    <a:masterClrMapping/>
  </p:clrMapOvr>
  <p:transition advClick="0" advTm="1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8" presetClass="emph" presetSubtype="0" fill="hold" grpId="1" nodeType="afterEffect">
                                  <p:stCondLst>
                                    <p:cond delay="0"/>
                                  </p:stCondLst>
                                  <p:iterate type="lt">
                                    <p:tmPct val="10000"/>
                                  </p:iterate>
                                  <p:childTnLst>
                                    <p:animClr clrSpc="rgb" dir="cw">
                                      <p:cBhvr override="childStyle">
                                        <p:cTn id="12" dur="500" fill="hold"/>
                                        <p:tgtEl>
                                          <p:spTgt spid="2"/>
                                        </p:tgtEl>
                                        <p:attrNameLst>
                                          <p:attrName>style.color</p:attrName>
                                        </p:attrNameLst>
                                      </p:cBhvr>
                                      <p:to>
                                        <a:schemeClr val="accent2"/>
                                      </p:to>
                                    </p:animClr>
                                    <p:animClr clrSpc="rgb" dir="cw">
                                      <p:cBhvr>
                                        <p:cTn id="13" dur="500" fill="hold"/>
                                        <p:tgtEl>
                                          <p:spTgt spid="2"/>
                                        </p:tgtEl>
                                        <p:attrNameLst>
                                          <p:attrName>fillcolor</p:attrName>
                                        </p:attrNameLst>
                                      </p:cBhvr>
                                      <p:to>
                                        <a:schemeClr val="accent2"/>
                                      </p:to>
                                    </p:animClr>
                                    <p:set>
                                      <p:cBhvr>
                                        <p:cTn id="14" dur="500" fill="hold"/>
                                        <p:tgtEl>
                                          <p:spTgt spid="2"/>
                                        </p:tgtEl>
                                        <p:attrNameLst>
                                          <p:attrName>fill.type</p:attrName>
                                        </p:attrNameLst>
                                      </p:cBhvr>
                                      <p:to>
                                        <p:strVal val="solid"/>
                                      </p:to>
                                    </p:set>
                                    <p:anim to="1.5" calcmode="lin" valueType="num">
                                      <p:cBhvr override="childStyle">
                                        <p:cTn id="15" dur="500" fill="hold"/>
                                        <p:tgtEl>
                                          <p:spTgt spid="2"/>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Рисунок 6" descr="0_21abe_d10a2544_XL.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rtlCol="0">
            <a:normAutofit/>
          </a:bodyPr>
          <a:lstStyle/>
          <a:p>
            <a:pPr algn="l" eaLnBrk="1" fontAlgn="auto" hangingPunct="1">
              <a:spcAft>
                <a:spcPts val="0"/>
              </a:spcAft>
              <a:defRPr/>
            </a:pPr>
            <a:r>
              <a:rPr lang="en-US" sz="3200" dirty="0" smtClean="0">
                <a:solidFill>
                  <a:schemeClr val="tx1">
                    <a:lumMod val="95000"/>
                    <a:lumOff val="5000"/>
                  </a:schemeClr>
                </a:solidFill>
              </a:rPr>
              <a:t>The world is our home and we want to see it clean and beautiful!</a:t>
            </a:r>
            <a:endParaRPr lang="ru-RU" sz="3200" dirty="0">
              <a:solidFill>
                <a:schemeClr val="tx1">
                  <a:lumMod val="95000"/>
                  <a:lumOff val="5000"/>
                </a:schemeClr>
              </a:solidFill>
            </a:endParaRPr>
          </a:p>
        </p:txBody>
      </p:sp>
      <p:sp>
        <p:nvSpPr>
          <p:cNvPr id="8" name="Заголовок 1"/>
          <p:cNvSpPr txBox="1">
            <a:spLocks/>
          </p:cNvSpPr>
          <p:nvPr/>
        </p:nvSpPr>
        <p:spPr>
          <a:xfrm>
            <a:off x="285750" y="4714875"/>
            <a:ext cx="8229600" cy="1143000"/>
          </a:xfrm>
          <a:prstGeom prst="rect">
            <a:avLst/>
          </a:prstGeom>
        </p:spPr>
        <p:txBody>
          <a:bodyPr anchor="ctr"/>
          <a:lstStyle/>
          <a:p>
            <a:pPr algn="r" fontAlgn="auto">
              <a:spcAft>
                <a:spcPts val="0"/>
              </a:spcAft>
              <a:defRPr/>
            </a:pPr>
            <a:r>
              <a:rPr lang="en-US" sz="3600" b="1" dirty="0">
                <a:solidFill>
                  <a:schemeClr val="tx1">
                    <a:lumMod val="95000"/>
                    <a:lumOff val="5000"/>
                  </a:schemeClr>
                </a:solidFill>
                <a:latin typeface="+mj-lt"/>
                <a:ea typeface="+mj-ea"/>
                <a:cs typeface="+mj-cs"/>
              </a:rPr>
              <a:t>At the same time we take from nature as we can….</a:t>
            </a:r>
            <a:endParaRPr lang="ru-RU" sz="3600" b="1" dirty="0">
              <a:solidFill>
                <a:schemeClr val="tx1">
                  <a:lumMod val="95000"/>
                  <a:lumOff val="5000"/>
                </a:schemeClr>
              </a:solidFill>
              <a:latin typeface="+mj-lt"/>
              <a:ea typeface="+mj-ea"/>
              <a:cs typeface="+mj-cs"/>
            </a:endParaRPr>
          </a:p>
        </p:txBody>
      </p:sp>
    </p:spTree>
  </p:cSld>
  <p:clrMapOvr>
    <a:masterClrMapping/>
  </p:clrMapOvr>
  <p:transition advClick="0" advTm="1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500"/>
                                        <p:tgtEl>
                                          <p:spTgt spid="2"/>
                                        </p:tgtEl>
                                      </p:cBhvr>
                                    </p:animEffect>
                                  </p:childTnLst>
                                </p:cTn>
                              </p:par>
                              <p:par>
                                <p:cTn id="8" presetID="7" presetClass="entr" presetSubtype="4"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 calcmode="lin" valueType="num">
                                      <p:cBhvr additive="base">
                                        <p:cTn id="1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Рисунок 4" descr="134630_01.jpg"/>
          <p:cNvPicPr>
            <a:picLocks noChangeAspect="1"/>
          </p:cNvPicPr>
          <p:nvPr/>
        </p:nvPicPr>
        <p:blipFill>
          <a:blip r:embed="rId2"/>
          <a:srcRect/>
          <a:stretch>
            <a:fillRect/>
          </a:stretch>
        </p:blipFill>
        <p:spPr bwMode="auto">
          <a:xfrm>
            <a:off x="-46038" y="0"/>
            <a:ext cx="9190038" cy="6824663"/>
          </a:xfrm>
          <a:prstGeom prst="rect">
            <a:avLst/>
          </a:prstGeom>
          <a:noFill/>
          <a:ln w="9525">
            <a:noFill/>
            <a:miter lim="800000"/>
            <a:headEnd/>
            <a:tailEnd/>
          </a:ln>
        </p:spPr>
      </p:pic>
      <p:sp>
        <p:nvSpPr>
          <p:cNvPr id="2" name="Заголовок 1"/>
          <p:cNvSpPr>
            <a:spLocks noGrp="1"/>
          </p:cNvSpPr>
          <p:nvPr>
            <p:ph type="title"/>
          </p:nvPr>
        </p:nvSpPr>
        <p:spPr/>
        <p:txBody>
          <a:bodyPr/>
          <a:lstStyle/>
          <a:p>
            <a:pPr algn="l" eaLnBrk="1" hangingPunct="1"/>
            <a:r>
              <a:rPr lang="en-US" sz="3200" smtClean="0">
                <a:solidFill>
                  <a:srgbClr val="FF0000"/>
                </a:solidFill>
              </a:rPr>
              <a:t>We cut down forests and build farms, houses, roads and factories on the land.</a:t>
            </a:r>
            <a:endParaRPr lang="ru-RU" sz="3200" smtClean="0">
              <a:solidFill>
                <a:srgbClr val="FF0000"/>
              </a:solidFill>
            </a:endParaRPr>
          </a:p>
        </p:txBody>
      </p:sp>
      <p:pic>
        <p:nvPicPr>
          <p:cNvPr id="6" name="Рисунок 5" descr="7816_1.jpg"/>
          <p:cNvPicPr>
            <a:picLocks noChangeAspect="1"/>
          </p:cNvPicPr>
          <p:nvPr/>
        </p:nvPicPr>
        <p:blipFill>
          <a:blip r:embed="rId3" cstate="print"/>
          <a:stretch>
            <a:fillRect/>
          </a:stretch>
        </p:blipFill>
        <p:spPr>
          <a:xfrm>
            <a:off x="0" y="1500174"/>
            <a:ext cx="3857628" cy="38576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descr="lafet_ph1.jpg"/>
          <p:cNvPicPr>
            <a:picLocks noChangeAspect="1"/>
          </p:cNvPicPr>
          <p:nvPr/>
        </p:nvPicPr>
        <p:blipFill>
          <a:blip r:embed="rId4" cstate="print"/>
          <a:stretch>
            <a:fillRect/>
          </a:stretch>
        </p:blipFill>
        <p:spPr>
          <a:xfrm>
            <a:off x="5000628" y="3714752"/>
            <a:ext cx="3929070" cy="29468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500"/>
                                        <p:tgtEl>
                                          <p:spTgt spid="7"/>
                                        </p:tgtEl>
                                      </p:cBhvr>
                                    </p:animEffect>
                                  </p:childTnLst>
                                </p:cTn>
                              </p:par>
                              <p:par>
                                <p:cTn id="12" presetID="8" presetClass="emph" presetSubtype="0" fill="hold" grpId="0" nodeType="withEffect">
                                  <p:stCondLst>
                                    <p:cond delay="0"/>
                                  </p:stCondLst>
                                  <p:childTnLst>
                                    <p:animRot by="21600000">
                                      <p:cBhvr>
                                        <p:cTn id="13" dur="5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Рисунок 3" descr="0003ry20.jpg"/>
          <p:cNvPicPr>
            <a:picLocks noChangeAspect="1"/>
          </p:cNvPicPr>
          <p:nvPr/>
        </p:nvPicPr>
        <p:blipFill>
          <a:blip r:embed="rId2"/>
          <a:srcRect/>
          <a:stretch>
            <a:fillRect/>
          </a:stretch>
        </p:blipFill>
        <p:spPr bwMode="auto">
          <a:xfrm>
            <a:off x="-44450" y="0"/>
            <a:ext cx="9188450" cy="6858000"/>
          </a:xfrm>
          <a:prstGeom prst="rect">
            <a:avLst/>
          </a:prstGeom>
          <a:noFill/>
          <a:ln w="9525">
            <a:noFill/>
            <a:miter lim="800000"/>
            <a:headEnd/>
            <a:tailEnd/>
          </a:ln>
        </p:spPr>
      </p:pic>
      <p:sp>
        <p:nvSpPr>
          <p:cNvPr id="2" name="Заголовок 1"/>
          <p:cNvSpPr>
            <a:spLocks noGrp="1"/>
          </p:cNvSpPr>
          <p:nvPr>
            <p:ph type="title"/>
          </p:nvPr>
        </p:nvSpPr>
        <p:spPr/>
        <p:txBody>
          <a:bodyPr/>
          <a:lstStyle/>
          <a:p>
            <a:pPr algn="r" eaLnBrk="1" hangingPunct="1"/>
            <a:r>
              <a:rPr lang="en-US" sz="3200" i="1" smtClean="0">
                <a:solidFill>
                  <a:schemeClr val="bg1"/>
                </a:solidFill>
              </a:rPr>
              <a:t>We make a lot of waste some of which is toxic.</a:t>
            </a:r>
            <a:endParaRPr lang="ru-RU" sz="3200" i="1" smtClean="0">
              <a:solidFill>
                <a:schemeClr val="bg1"/>
              </a:solidFill>
            </a:endParaRPr>
          </a:p>
        </p:txBody>
      </p:sp>
      <p:sp>
        <p:nvSpPr>
          <p:cNvPr id="5" name="Заголовок 1"/>
          <p:cNvSpPr txBox="1">
            <a:spLocks/>
          </p:cNvSpPr>
          <p:nvPr/>
        </p:nvSpPr>
        <p:spPr>
          <a:xfrm>
            <a:off x="428625" y="3429000"/>
            <a:ext cx="8229600" cy="1143000"/>
          </a:xfrm>
          <a:prstGeom prst="rect">
            <a:avLst/>
          </a:prstGeom>
        </p:spPr>
        <p:txBody>
          <a:bodyPr anchor="ctr"/>
          <a:lstStyle/>
          <a:p>
            <a:pPr fontAlgn="auto">
              <a:spcAft>
                <a:spcPts val="0"/>
              </a:spcAft>
              <a:defRPr/>
            </a:pPr>
            <a:r>
              <a:rPr lang="en-US" sz="3200" i="1" dirty="0">
                <a:solidFill>
                  <a:schemeClr val="bg1"/>
                </a:solidFill>
                <a:latin typeface="+mj-lt"/>
                <a:ea typeface="+mj-ea"/>
                <a:cs typeface="+mj-cs"/>
              </a:rPr>
              <a:t>We dump domestic and industrial waste in the country and pour toxic waste into our rivers, seas and oceans.</a:t>
            </a:r>
            <a:endParaRPr lang="ru-RU" sz="3200" i="1" dirty="0">
              <a:solidFill>
                <a:schemeClr val="bg1"/>
              </a:solidFill>
              <a:latin typeface="+mj-lt"/>
              <a:ea typeface="+mj-ea"/>
              <a:cs typeface="+mj-cs"/>
            </a:endParaRPr>
          </a:p>
        </p:txBody>
      </p:sp>
    </p:spTree>
  </p:cSld>
  <p:clrMapOvr>
    <a:masterClrMapping/>
  </p:clrMapOvr>
  <p:transition advClick="0"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500"/>
                                        <p:tgtEl>
                                          <p:spTgt spid="2"/>
                                        </p:tgtEl>
                                      </p:cBhvr>
                                    </p:animEffect>
                                  </p:childTnLst>
                                </p:cTn>
                              </p:par>
                              <p:par>
                                <p:cTn id="8" presetID="32" presetClass="emph" presetSubtype="0" fill="hold" nodeType="withEffect">
                                  <p:stCondLst>
                                    <p:cond delay="0"/>
                                  </p:stCondLst>
                                  <p:childTnLst>
                                    <p:animClr clrSpc="rgb" dir="cw">
                                      <p:cBhvr override="childStyle">
                                        <p:cTn id="9" dur="100" fill="hold"/>
                                        <p:tgtEl>
                                          <p:spTgt spid="5">
                                            <p:txEl>
                                              <p:pRg st="0" end="0"/>
                                            </p:txEl>
                                          </p:spTgt>
                                        </p:tgtEl>
                                        <p:attrNameLst>
                                          <p:attrName>style.color</p:attrName>
                                        </p:attrNameLst>
                                      </p:cBhvr>
                                      <p:to>
                                        <a:schemeClr val="bg1"/>
                                      </p:to>
                                    </p:animClr>
                                    <p:animClr clrSpc="rgb" dir="cw">
                                      <p:cBhvr>
                                        <p:cTn id="10" dur="100" fill="hold"/>
                                        <p:tgtEl>
                                          <p:spTgt spid="5">
                                            <p:txEl>
                                              <p:pRg st="0" end="0"/>
                                            </p:txEl>
                                          </p:spTgt>
                                        </p:tgtEl>
                                        <p:attrNameLst>
                                          <p:attrName>fillcolor</p:attrName>
                                        </p:attrNameLst>
                                      </p:cBhvr>
                                      <p:to>
                                        <a:schemeClr val="bg1"/>
                                      </p:to>
                                    </p:animClr>
                                    <p:set>
                                      <p:cBhvr>
                                        <p:cTn id="11" dur="100" fill="hold"/>
                                        <p:tgtEl>
                                          <p:spTgt spid="5">
                                            <p:txEl>
                                              <p:pRg st="0" end="0"/>
                                            </p:txEl>
                                          </p:spTgt>
                                        </p:tgtEl>
                                        <p:attrNameLst>
                                          <p:attrName>fill.type</p:attrName>
                                        </p:attrNameLst>
                                      </p:cBhvr>
                                      <p:to>
                                        <p:strVal val="solid"/>
                                      </p:to>
                                    </p:set>
                                    <p:set>
                                      <p:cBhvr>
                                        <p:cTn id="12" dur="100" fill="hold"/>
                                        <p:tgtEl>
                                          <p:spTgt spid="5">
                                            <p:txEl>
                                              <p:pRg st="0" end="0"/>
                                            </p:txEl>
                                          </p:spTgt>
                                        </p:tgtEl>
                                        <p:attrNameLst>
                                          <p:attrName>fill.on</p:attrName>
                                        </p:attrNameLst>
                                      </p:cBhvr>
                                      <p:to>
                                        <p:strVal val="true"/>
                                      </p:to>
                                    </p:set>
                                    <p:animRot by="120000">
                                      <p:cBhvr>
                                        <p:cTn id="13" dur="100" fill="hold">
                                          <p:stCondLst>
                                            <p:cond delay="0"/>
                                          </p:stCondLst>
                                        </p:cTn>
                                        <p:tgtEl>
                                          <p:spTgt spid="5">
                                            <p:txEl>
                                              <p:pRg st="0" end="0"/>
                                            </p:txEl>
                                          </p:spTgt>
                                        </p:tgtEl>
                                        <p:attrNameLst>
                                          <p:attrName>r</p:attrName>
                                        </p:attrNameLst>
                                      </p:cBhvr>
                                    </p:animRot>
                                    <p:animRot by="-240000">
                                      <p:cBhvr>
                                        <p:cTn id="14" dur="200" fill="hold">
                                          <p:stCondLst>
                                            <p:cond delay="200"/>
                                          </p:stCondLst>
                                        </p:cTn>
                                        <p:tgtEl>
                                          <p:spTgt spid="5">
                                            <p:txEl>
                                              <p:pRg st="0" end="0"/>
                                            </p:txEl>
                                          </p:spTgt>
                                        </p:tgtEl>
                                        <p:attrNameLst>
                                          <p:attrName>r</p:attrName>
                                        </p:attrNameLst>
                                      </p:cBhvr>
                                    </p:animRot>
                                    <p:animRot by="240000">
                                      <p:cBhvr>
                                        <p:cTn id="15" dur="200" fill="hold">
                                          <p:stCondLst>
                                            <p:cond delay="400"/>
                                          </p:stCondLst>
                                        </p:cTn>
                                        <p:tgtEl>
                                          <p:spTgt spid="5">
                                            <p:txEl>
                                              <p:pRg st="0" end="0"/>
                                            </p:txEl>
                                          </p:spTgt>
                                        </p:tgtEl>
                                        <p:attrNameLst>
                                          <p:attrName>r</p:attrName>
                                        </p:attrNameLst>
                                      </p:cBhvr>
                                    </p:animRot>
                                    <p:animRot by="-240000">
                                      <p:cBhvr>
                                        <p:cTn id="16" dur="200" fill="hold">
                                          <p:stCondLst>
                                            <p:cond delay="600"/>
                                          </p:stCondLst>
                                        </p:cTn>
                                        <p:tgtEl>
                                          <p:spTgt spid="5">
                                            <p:txEl>
                                              <p:pRg st="0" end="0"/>
                                            </p:txEl>
                                          </p:spTgt>
                                        </p:tgtEl>
                                        <p:attrNameLst>
                                          <p:attrName>r</p:attrName>
                                        </p:attrNameLst>
                                      </p:cBhvr>
                                    </p:animRot>
                                    <p:animRot by="120000">
                                      <p:cBhvr>
                                        <p:cTn id="17" dur="200" fill="hold">
                                          <p:stCondLst>
                                            <p:cond delay="800"/>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Рисунок 3" descr="contaminacion.jpg"/>
          <p:cNvPicPr>
            <a:picLocks noChangeAspect="1"/>
          </p:cNvPicPr>
          <p:nvPr/>
        </p:nvPicPr>
        <p:blipFill>
          <a:blip r:embed="rId2"/>
          <a:srcRect/>
          <a:stretch>
            <a:fillRect/>
          </a:stretch>
        </p:blipFill>
        <p:spPr bwMode="auto">
          <a:xfrm>
            <a:off x="0" y="0"/>
            <a:ext cx="9164638" cy="6858000"/>
          </a:xfrm>
          <a:prstGeom prst="rect">
            <a:avLst/>
          </a:prstGeom>
          <a:noFill/>
          <a:ln w="9525">
            <a:noFill/>
            <a:miter lim="800000"/>
            <a:headEnd/>
            <a:tailEnd/>
          </a:ln>
        </p:spPr>
      </p:pic>
      <p:sp>
        <p:nvSpPr>
          <p:cNvPr id="2" name="Заголовок 1"/>
          <p:cNvSpPr>
            <a:spLocks noGrp="1"/>
          </p:cNvSpPr>
          <p:nvPr>
            <p:ph type="title"/>
          </p:nvPr>
        </p:nvSpPr>
        <p:spPr>
          <a:xfrm>
            <a:off x="214313" y="3786188"/>
            <a:ext cx="8229600" cy="1143000"/>
          </a:xfrm>
        </p:spPr>
        <p:txBody>
          <a:bodyPr rtlCol="0">
            <a:normAutofit fontScale="90000"/>
          </a:bodyPr>
          <a:lstStyle/>
          <a:p>
            <a:pPr algn="l" eaLnBrk="1" fontAlgn="auto" hangingPunct="1">
              <a:spcAft>
                <a:spcPts val="0"/>
              </a:spcAft>
              <a:defRPr/>
            </a:pPr>
            <a:r>
              <a:rPr lang="en-US" sz="3200" b="1" i="1" dirty="0" smtClean="0">
                <a:solidFill>
                  <a:srgbClr val="FFFF00"/>
                </a:solidFill>
                <a:latin typeface="Comic Sans MS" pitchFamily="66" charset="0"/>
              </a:rPr>
              <a:t>Cars and factories, plants and power stations pollute the air and make it dangerous to breathe…</a:t>
            </a:r>
            <a:endParaRPr lang="ru-RU" sz="3200" b="1" i="1" dirty="0">
              <a:solidFill>
                <a:srgbClr val="FFFF00"/>
              </a:solidFill>
              <a:latin typeface="Comic Sans MS" pitchFamily="66" charset="0"/>
            </a:endParaRPr>
          </a:p>
        </p:txBody>
      </p:sp>
    </p:spTree>
  </p:cSld>
  <p:clrMapOvr>
    <a:masterClrMapping/>
  </p:clrMapOvr>
  <p:transition advClick="0"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xit" presetSubtype="0" fill="hold" grpId="0" nodeType="afterEffect">
                                  <p:stCondLst>
                                    <p:cond delay="0"/>
                                  </p:stCondLst>
                                  <p:childTnLst>
                                    <p:animEffect transition="out" filter="wipe(down)">
                                      <p:cBhvr>
                                        <p:cTn id="6" dur="270" accel="50000">
                                          <p:stCondLst>
                                            <p:cond delay="2730"/>
                                          </p:stCondLst>
                                        </p:cTn>
                                        <p:tgtEl>
                                          <p:spTgt spid="2"/>
                                        </p:tgtEl>
                                      </p:cBhvr>
                                    </p:animEffect>
                                    <p:anim calcmode="lin" valueType="num">
                                      <p:cBhvr>
                                        <p:cTn id="7" dur="2733"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8" dur="267">
                                          <p:stCondLst>
                                            <p:cond delay="2733"/>
                                          </p:stCondLst>
                                        </p:cTn>
                                        <p:tgtEl>
                                          <p:spTgt spid="2"/>
                                        </p:tgtEl>
                                        <p:attrNameLst>
                                          <p:attrName>ppt_x</p:attrName>
                                        </p:attrNameLst>
                                      </p:cBhvr>
                                      <p:tavLst>
                                        <p:tav tm="0">
                                          <p:val>
                                            <p:strVal val="ppt_x"/>
                                          </p:val>
                                        </p:tav>
                                        <p:tav tm="100000">
                                          <p:val>
                                            <p:strVal val="ppt_x"/>
                                          </p:val>
                                        </p:tav>
                                      </p:tavLst>
                                    </p:anim>
                                    <p:anim calcmode="lin" valueType="num">
                                      <p:cBhvr>
                                        <p:cTn id="9" dur="996"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996" tmFilter="0, 0; 0.125,0.2665; 0.25,0.4; 0.375,0.465; 0.5,0.5;  0.625,0.535; 0.75,0.6; 0.875,0.7335; 1,1">
                                          <p:stCondLst>
                                            <p:cond delay="996"/>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498" tmFilter="0, 0; 0.125,0.2665; 0.25,0.4; 0.375,0.465; 0.5,0.5;  0.625,0.535; 0.75,0.6; 0.875,0.7335; 1,1">
                                          <p:stCondLst>
                                            <p:cond delay="1986"/>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246" tmFilter="0, 0; 0.125,0.2665; 0.25,0.4; 0.375,0.465; 0.5,0.5;  0.625,0.535; 0.75,0.6; 0.875,0.7335; 1,1">
                                          <p:stCondLst>
                                            <p:cond delay="2484"/>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270" accel="50000">
                                          <p:stCondLst>
                                            <p:cond delay="2730"/>
                                          </p:stCondLst>
                                        </p:cTn>
                                        <p:tgtEl>
                                          <p:spTgt spid="2"/>
                                        </p:tgtEl>
                                        <p:attrNameLst>
                                          <p:attrName>ppt_y</p:attrName>
                                        </p:attrNameLst>
                                      </p:cBhvr>
                                      <p:tavLst>
                                        <p:tav tm="0">
                                          <p:val>
                                            <p:strVal val="ppt_y"/>
                                          </p:val>
                                        </p:tav>
                                        <p:tav tm="100000">
                                          <p:val>
                                            <p:strVal val="ppt_y+ppt_h"/>
                                          </p:val>
                                        </p:tav>
                                      </p:tavLst>
                                    </p:anim>
                                    <p:animScale>
                                      <p:cBhvr>
                                        <p:cTn id="14" dur="39">
                                          <p:stCondLst>
                                            <p:cond delay="930"/>
                                          </p:stCondLst>
                                        </p:cTn>
                                        <p:tgtEl>
                                          <p:spTgt spid="2"/>
                                        </p:tgtEl>
                                      </p:cBhvr>
                                      <p:to x="100000" y="60000"/>
                                    </p:animScale>
                                    <p:animScale>
                                      <p:cBhvr>
                                        <p:cTn id="15" dur="249" decel="50000">
                                          <p:stCondLst>
                                            <p:cond delay="969"/>
                                          </p:stCondLst>
                                        </p:cTn>
                                        <p:tgtEl>
                                          <p:spTgt spid="2"/>
                                        </p:tgtEl>
                                      </p:cBhvr>
                                      <p:to x="100000" y="100000"/>
                                    </p:animScale>
                                    <p:animScale>
                                      <p:cBhvr>
                                        <p:cTn id="16" dur="39">
                                          <p:stCondLst>
                                            <p:cond delay="1968"/>
                                          </p:stCondLst>
                                        </p:cTn>
                                        <p:tgtEl>
                                          <p:spTgt spid="2"/>
                                        </p:tgtEl>
                                      </p:cBhvr>
                                      <p:to x="100000" y="80000"/>
                                    </p:animScale>
                                    <p:animScale>
                                      <p:cBhvr>
                                        <p:cTn id="17" dur="249" decel="50000">
                                          <p:stCondLst>
                                            <p:cond delay="2007"/>
                                          </p:stCondLst>
                                        </p:cTn>
                                        <p:tgtEl>
                                          <p:spTgt spid="2"/>
                                        </p:tgtEl>
                                      </p:cBhvr>
                                      <p:to x="100000" y="100000"/>
                                    </p:animScale>
                                    <p:animScale>
                                      <p:cBhvr>
                                        <p:cTn id="18" dur="39">
                                          <p:stCondLst>
                                            <p:cond delay="2463"/>
                                          </p:stCondLst>
                                        </p:cTn>
                                        <p:tgtEl>
                                          <p:spTgt spid="2"/>
                                        </p:tgtEl>
                                      </p:cBhvr>
                                      <p:to x="100000" y="90000"/>
                                    </p:animScale>
                                    <p:animScale>
                                      <p:cBhvr>
                                        <p:cTn id="19" dur="249" decel="50000">
                                          <p:stCondLst>
                                            <p:cond delay="2502"/>
                                          </p:stCondLst>
                                        </p:cTn>
                                        <p:tgtEl>
                                          <p:spTgt spid="2"/>
                                        </p:tgtEl>
                                      </p:cBhvr>
                                      <p:to x="100000" y="100000"/>
                                    </p:animScale>
                                    <p:animScale>
                                      <p:cBhvr>
                                        <p:cTn id="20" dur="39">
                                          <p:stCondLst>
                                            <p:cond delay="2712"/>
                                          </p:stCondLst>
                                        </p:cTn>
                                        <p:tgtEl>
                                          <p:spTgt spid="2"/>
                                        </p:tgtEl>
                                      </p:cBhvr>
                                      <p:to x="100000" y="95000"/>
                                    </p:animScale>
                                    <p:animScale>
                                      <p:cBhvr>
                                        <p:cTn id="21" dur="249" decel="50000">
                                          <p:stCondLst>
                                            <p:cond delay="2751"/>
                                          </p:stCondLst>
                                        </p:cTn>
                                        <p:tgtEl>
                                          <p:spTgt spid="2"/>
                                        </p:tgtEl>
                                      </p:cBhvr>
                                      <p:to x="100000" y="100000"/>
                                    </p:animScale>
                                    <p:set>
                                      <p:cBhvr>
                                        <p:cTn id="22" dur="1" fill="hold">
                                          <p:stCondLst>
                                            <p:cond delay="2999"/>
                                          </p:stCondLst>
                                        </p:cTn>
                                        <p:tgtEl>
                                          <p:spTgt spid="2"/>
                                        </p:tgtEl>
                                        <p:attrNameLst>
                                          <p:attrName>style.visibility</p:attrName>
                                        </p:attrNameLst>
                                      </p:cBhvr>
                                      <p:to>
                                        <p:strVal val="hidden"/>
                                      </p:to>
                                    </p:set>
                                  </p:childTnLst>
                                </p:cTn>
                              </p:par>
                            </p:childTnLst>
                          </p:cTn>
                        </p:par>
                        <p:par>
                          <p:cTn id="23" fill="hold">
                            <p:stCondLst>
                              <p:cond delay="3000"/>
                            </p:stCondLst>
                            <p:childTnLst>
                              <p:par>
                                <p:cTn id="24" presetID="2" presetClass="entr" presetSubtype="4" fill="hold" grpId="1"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Рисунок 3" descr="0_65f5_9b2900da_XL.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5572125" y="0"/>
            <a:ext cx="3571875" cy="5500688"/>
          </a:xfrm>
        </p:spPr>
        <p:txBody>
          <a:bodyPr/>
          <a:lstStyle/>
          <a:p>
            <a:pPr algn="l" eaLnBrk="1" hangingPunct="1"/>
            <a:r>
              <a:rPr lang="en-US" sz="3200" b="1" smtClean="0">
                <a:solidFill>
                  <a:srgbClr val="92D050"/>
                </a:solidFill>
                <a:latin typeface="Bookman Old Style" pitchFamily="18" charset="0"/>
              </a:rPr>
              <a:t>People have to think about all these ecological problems if they want to survive.</a:t>
            </a:r>
            <a:endParaRPr lang="ru-RU" sz="3200" b="1" smtClean="0">
              <a:solidFill>
                <a:srgbClr val="92D050"/>
              </a:solidFill>
              <a:latin typeface="Bookman Old Style" pitchFamily="18" charset="0"/>
            </a:endParaRPr>
          </a:p>
        </p:txBody>
      </p:sp>
    </p:spTree>
  </p:cSld>
  <p:clrMapOvr>
    <a:masterClrMapping/>
  </p:clrMapOvr>
  <p:transition advClick="0" advTm="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7.22222E-6 -5.18519E-6 C -0.00296 0.0199 0.0019 0.03309 -0.01285 0.04305 C -0.01546 0.05277 -0.01771 0.05601 -0.02414 0.06249 C -0.02726 0.07059 -0.02848 0.07846 -0.0323 0.0861 C -0.03455 0.09536 -0.03768 0.10439 -0.04358 0.10971 C -0.05053 0.12869 -0.04167 0.10902 -0.0533 0.12268 C -0.06303 0.13402 -0.05921 0.14004 -0.07101 0.1442 C -0.07535 0.15323 -0.07917 0.15323 -0.08542 0.15925 C -0.08872 0.16249 -0.09653 0.1743 -0.10001 0.17638 C -0.10296 0.17823 -0.1066 0.17754 -0.10973 0.17846 C -0.11407 0.17962 -0.11858 0.18032 -0.12257 0.18286 C -0.1323 0.18911 -0.14063 0.19143 -0.15157 0.19351 C -0.16997 0.20184 -0.18386 0.20069 -0.20487 0.20207 C -0.22848 0.20138 -0.25226 0.20115 -0.27587 0.19999 C -0.28837 0.1993 -0.30504 0.19305 -0.31615 0.18494 C -0.3231 0.17985 -0.32813 0.17082 -0.33542 0.16782 C -0.34341 0.15207 -0.33195 0.17129 -0.34844 0.15925 C -0.35087 0.15763 -0.35122 0.153 -0.3533 0.15069 C -0.35695 0.14652 -0.36511 0.14513 -0.36928 0.14189 C -0.38195 0.1317 -0.39428 0.12175 -0.40487 0.10763 C -0.40973 0.0942 -0.41632 0.08147 -0.42414 0.07106 C -0.42848 0.05485 -0.42223 0.07638 -0.43056 0.05601 C -0.43195 0.05254 -0.43282 0.04883 -0.43386 0.04513 C -0.43438 0.04305 -0.43473 0.04073 -0.43542 0.03865 C -0.4382 0.03147 -0.43959 0.0324 -0.44358 0.02592 C -0.44723 0.02013 -0.44844 0.01272 -0.45157 0.00647 C -0.45678 -0.0507 -0.45556 -0.01783 -0.45157 -0.09237 C -0.45573 -0.10788 -0.45157 -0.08843 -0.45157 -0.10742 C -0.45157 -0.11181 -0.45278 -0.11598 -0.4533 -0.12038 C -0.45001 -0.14908 -0.44636 -0.16806 -0.43056 -0.18913 C -0.42691 -0.20394 -0.4323 -0.18635 -0.42257 -0.20209 C -0.41615 -0.21251 -0.42709 -0.20603 -0.41615 -0.21066 C -0.41146 -0.22293 -0.40244 -0.23311 -0.39358 -0.24075 C -0.38959 -0.24862 -0.38646 -0.25487 -0.38056 -0.26019 C -0.37622 -0.272 -0.37379 -0.28496 -0.36928 -0.29677 C -0.36355 -0.31181 -0.36823 -0.29492 -0.36459 -0.30973 C -0.36615 -0.32408 -0.36945 -0.33265 -0.37257 -0.34631 C -0.37292 -0.34769 -0.37466 -0.3595 -0.37587 -0.36135 C -0.38195 -0.37084 -0.39098 -0.37756 -0.40001 -0.38056 C -0.40209 -0.37987 -0.40435 -0.37964 -0.40643 -0.37848 C -0.40816 -0.37756 -0.40938 -0.37478 -0.41129 -0.37408 C -0.41546 -0.37246 -0.4198 -0.37269 -0.42414 -0.372 C -0.43646 -0.36668 -0.44671 -0.35695 -0.45973 -0.35487 C -0.46876 -0.35348 -0.47796 -0.35325 -0.48716 -0.35256 C -0.48872 -0.35186 -0.49028 -0.35093 -0.49202 -0.35047 C -0.49619 -0.34955 -0.5007 -0.35001 -0.50487 -0.34839 C -0.50834 -0.347 -0.51112 -0.3433 -0.51459 -0.34191 C -0.52535 -0.32732 -0.53542 -0.31459 -0.54028 -0.29468 C -0.54167 -0.28913 -0.54254 -0.28311 -0.54358 -0.27732 C -0.54445 -0.27293 -0.54671 -0.26459 -0.54671 -0.26459 C -0.54723 -0.24955 -0.54757 -0.23427 -0.54844 -0.21922 C -0.54948 -0.20325 -0.55955 -0.19376 -0.56459 -0.18056 C -0.56337 -0.14237 -0.56424 -0.12871 -0.5533 -0.09885 C -0.55087 -0.07756 -0.54514 -0.06019 -0.5323 -0.04723 C -0.52969 -0.03728 -0.52587 -0.03751 -0.51928 -0.03218 C -0.51007 -0.02478 -0.50851 -0.02293 -0.49844 -0.01922 C -0.48959 -0.01158 -0.49376 -0.0139 -0.47744 -0.01297 C -0.45435 -0.01181 -0.43108 -0.01135 -0.40799 -0.01066 C -0.39566 -0.00881 -0.39115 -0.00718 -0.38056 -0.00209 C -0.37535 0.00045 -0.36945 0.00069 -0.36459 0.00439 C -0.35001 0.0155 -0.36025 0.01087 -0.34671 0.01735 C -0.34358 0.01897 -0.34011 0.01944 -0.33716 0.02152 C -0.3349 0.02291 -0.33282 0.02476 -0.33056 0.02592 C -0.32639 0.02823 -0.31771 0.0324 -0.31771 0.0324 C -0.30903 0.04143 -0.3007 0.0493 -0.29202 0.05809 C -0.28733 0.07337 -0.28108 0.08957 -0.27414 0.10323 C -0.2724 0.1155 -0.26806 0.12731 -0.26285 0.13772 C -0.26233 0.14212 -0.26198 0.14652 -0.26129 0.15069 C -0.26042 0.15647 -0.25799 0.16782 -0.25799 0.16782 C -0.2566 0.19467 -0.25504 0.2074 -0.25799 0.23448 C -0.25869 0.24119 -0.26164 0.24721 -0.26285 0.25369 C -0.26407 0.26782 -0.26355 0.28078 -0.26928 0.29258 C -0.27153 0.30369 -0.27362 0.31457 -0.2823 0.31828 C -0.29011 0.32545 -0.29896 0.32823 -0.30799 0.33124 C -0.31233 0.33471 -0.31667 0.33842 -0.32101 0.34189 C -0.32344 0.34397 -0.33577 0.34582 -0.33716 0.34629 C -0.34532 0.3486 -0.35296 0.35115 -0.36129 0.35277 C -0.38542 0.35138 -0.40452 0.35115 -0.42587 0.33772 C -0.43438 0.32638 -0.44323 0.31596 -0.45487 0.3118 C -0.4632 0.30346 -0.47362 0.29582 -0.48386 0.29258 C -0.49723 0.28194 -0.5106 0.26735 -0.52587 0.26249 C -0.52796 0.2611 -0.53039 0.25994 -0.5323 0.25809 C -0.53421 0.25624 -0.53507 0.253 -0.53716 0.25161 C -0.54011 0.24953 -0.54671 0.24744 -0.54671 0.24744 C -0.55903 0.23633 -0.57257 0.22407 -0.58716 0.21944 C -0.59566 0.20485 -0.5981 0.19999 -0.61129 0.19999 " pathEditMode="relative" ptsTypes="fffffffffffffffffffffffffffffffffffffffffffffffffffffffffffffffffffffffffffffffffffffA">
                                      <p:cBhvr>
                                        <p:cTn id="6" dur="5000" spd="-100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3" descr="434a8c96a363t.jpg"/>
          <p:cNvPicPr>
            <a:picLocks noChangeAspect="1"/>
          </p:cNvPicPr>
          <p:nvPr/>
        </p:nvPicPr>
        <p:blipFill>
          <a:blip r:embed="rId2"/>
          <a:srcRect/>
          <a:stretch>
            <a:fillRect/>
          </a:stretch>
        </p:blipFill>
        <p:spPr bwMode="auto">
          <a:xfrm>
            <a:off x="-80963" y="0"/>
            <a:ext cx="9224963" cy="6858000"/>
          </a:xfrm>
          <a:prstGeom prst="rect">
            <a:avLst/>
          </a:prstGeom>
          <a:noFill/>
          <a:ln w="9525">
            <a:noFill/>
            <a:miter lim="800000"/>
            <a:headEnd/>
            <a:tailEnd/>
          </a:ln>
        </p:spPr>
      </p:pic>
      <p:sp>
        <p:nvSpPr>
          <p:cNvPr id="2" name="Заголовок 1"/>
          <p:cNvSpPr>
            <a:spLocks noGrp="1"/>
          </p:cNvSpPr>
          <p:nvPr>
            <p:ph type="title"/>
          </p:nvPr>
        </p:nvSpPr>
        <p:spPr>
          <a:xfrm>
            <a:off x="468313" y="260350"/>
            <a:ext cx="8229600" cy="1143000"/>
          </a:xfrm>
        </p:spPr>
        <p:txBody>
          <a:bodyPr/>
          <a:lstStyle/>
          <a:p>
            <a:pPr algn="l" eaLnBrk="1" hangingPunct="1"/>
            <a:endParaRPr lang="ru-RU" sz="3200" b="1" smtClean="0"/>
          </a:p>
        </p:txBody>
      </p:sp>
      <p:sp>
        <p:nvSpPr>
          <p:cNvPr id="5" name="Заголовок 1"/>
          <p:cNvSpPr txBox="1">
            <a:spLocks/>
          </p:cNvSpPr>
          <p:nvPr/>
        </p:nvSpPr>
        <p:spPr bwMode="auto">
          <a:xfrm>
            <a:off x="714375" y="4714875"/>
            <a:ext cx="8229600" cy="1143000"/>
          </a:xfrm>
          <a:prstGeom prst="rect">
            <a:avLst/>
          </a:prstGeom>
          <a:noFill/>
          <a:ln w="9525">
            <a:noFill/>
            <a:miter lim="800000"/>
            <a:headEnd/>
            <a:tailEnd/>
          </a:ln>
        </p:spPr>
        <p:txBody>
          <a:bodyPr anchor="ctr"/>
          <a:lstStyle/>
          <a:p>
            <a:r>
              <a:rPr lang="en-US" sz="3100" b="1">
                <a:latin typeface="Calibri" pitchFamily="34" charset="0"/>
              </a:rPr>
              <a:t>There are some ecological organizations nowadays.</a:t>
            </a:r>
            <a:endParaRPr lang="ru-RU" sz="3100" b="1">
              <a:latin typeface="Calibri" pitchFamily="34" charset="0"/>
            </a:endParaRPr>
          </a:p>
        </p:txBody>
      </p:sp>
    </p:spTree>
  </p:cSld>
  <p:clrMapOvr>
    <a:masterClrMapping/>
  </p:clrMapOvr>
  <p:transition advClick="0" advTm="1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par>
                          <p:cTn id="8" fill="hold">
                            <p:stCondLst>
                              <p:cond delay="1000"/>
                            </p:stCondLst>
                            <p:childTnLst>
                              <p:par>
                                <p:cTn id="9" presetID="4" presetClass="entr" presetSubtype="16"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ox(in)">
                                      <p:cBhvr>
                                        <p:cTn id="11"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img1.gif"/>
          <p:cNvPicPr>
            <a:picLocks noChangeAspect="1"/>
          </p:cNvPicPr>
          <p:nvPr/>
        </p:nvPicPr>
        <p:blipFill>
          <a:blip r:embed="rId2"/>
          <a:srcRect/>
          <a:stretch>
            <a:fillRect/>
          </a:stretch>
        </p:blipFill>
        <p:spPr bwMode="auto">
          <a:xfrm>
            <a:off x="4786313" y="0"/>
            <a:ext cx="4357687" cy="3987800"/>
          </a:xfrm>
          <a:prstGeom prst="rect">
            <a:avLst/>
          </a:prstGeom>
          <a:noFill/>
          <a:ln w="9525">
            <a:noFill/>
            <a:miter lim="800000"/>
            <a:headEnd/>
            <a:tailEnd/>
          </a:ln>
        </p:spPr>
      </p:pic>
      <p:pic>
        <p:nvPicPr>
          <p:cNvPr id="7" name="Рисунок 6" descr="haie.png"/>
          <p:cNvPicPr>
            <a:picLocks noChangeAspect="1"/>
          </p:cNvPicPr>
          <p:nvPr/>
        </p:nvPicPr>
        <p:blipFill>
          <a:blip r:embed="rId3"/>
          <a:srcRect/>
          <a:stretch>
            <a:fillRect/>
          </a:stretch>
        </p:blipFill>
        <p:spPr bwMode="auto">
          <a:xfrm>
            <a:off x="0" y="0"/>
            <a:ext cx="4000500" cy="4062413"/>
          </a:xfrm>
          <a:prstGeom prst="rect">
            <a:avLst/>
          </a:prstGeom>
          <a:noFill/>
          <a:ln w="9525">
            <a:noFill/>
            <a:miter lim="800000"/>
            <a:headEnd/>
            <a:tailEnd/>
          </a:ln>
        </p:spPr>
      </p:pic>
      <p:pic>
        <p:nvPicPr>
          <p:cNvPr id="9" name="Рисунок 8" descr="wwf-logo.jpg"/>
          <p:cNvPicPr>
            <a:picLocks noChangeAspect="1"/>
          </p:cNvPicPr>
          <p:nvPr/>
        </p:nvPicPr>
        <p:blipFill>
          <a:blip r:embed="rId4"/>
          <a:srcRect/>
          <a:stretch>
            <a:fillRect/>
          </a:stretch>
        </p:blipFill>
        <p:spPr bwMode="auto">
          <a:xfrm>
            <a:off x="285750" y="3028950"/>
            <a:ext cx="3643313" cy="3829050"/>
          </a:xfrm>
          <a:prstGeom prst="rect">
            <a:avLst/>
          </a:prstGeom>
          <a:noFill/>
          <a:ln w="9525">
            <a:noFill/>
            <a:miter lim="800000"/>
            <a:headEnd/>
            <a:tailEnd/>
          </a:ln>
        </p:spPr>
      </p:pic>
      <p:sp>
        <p:nvSpPr>
          <p:cNvPr id="21508" name="Заголовок 1"/>
          <p:cNvSpPr>
            <a:spLocks noGrp="1"/>
          </p:cNvSpPr>
          <p:nvPr>
            <p:ph type="title"/>
          </p:nvPr>
        </p:nvSpPr>
        <p:spPr>
          <a:xfrm>
            <a:off x="4643438" y="4000500"/>
            <a:ext cx="3943350" cy="2857500"/>
          </a:xfrm>
        </p:spPr>
        <p:txBody>
          <a:bodyPr/>
          <a:lstStyle/>
          <a:p>
            <a:pPr algn="l" eaLnBrk="1" hangingPunct="1"/>
            <a:r>
              <a:rPr lang="en-US" sz="3200" b="1" smtClean="0">
                <a:latin typeface="Georgia" pitchFamily="18" charset="0"/>
              </a:rPr>
              <a:t>WWF and Greenpeace-are some of such organizations.</a:t>
            </a:r>
            <a:endParaRPr lang="ru-RU" sz="3200" b="1" smtClean="0">
              <a:latin typeface="Georgia" pitchFamily="18" charset="0"/>
            </a:endParaRPr>
          </a:p>
        </p:txBody>
      </p:sp>
    </p:spTree>
  </p:cSld>
  <p:clrMapOvr>
    <a:masterClrMapping/>
  </p:clrMapOvr>
  <p:transition advClick="0" advTm="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228</Words>
  <Application>Microsoft Office PowerPoint</Application>
  <PresentationFormat>Экран (4:3)</PresentationFormat>
  <Paragraphs>15</Paragraphs>
  <Slides>13</Slides>
  <Notes>0</Notes>
  <HiddenSlides>0</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1</vt:i4>
      </vt:variant>
      <vt:variant>
        <vt:lpstr>Заголовки слайдов</vt:lpstr>
      </vt:variant>
      <vt:variant>
        <vt:i4>13</vt:i4>
      </vt:variant>
    </vt:vector>
  </HeadingPairs>
  <TitlesOfParts>
    <vt:vector size="20" baseType="lpstr">
      <vt:lpstr>Arial</vt:lpstr>
      <vt:lpstr>Calibri</vt:lpstr>
      <vt:lpstr>Comic Sans MS</vt:lpstr>
      <vt:lpstr>Bookman Old Style</vt:lpstr>
      <vt:lpstr>Georgia</vt:lpstr>
      <vt:lpstr>Hobo Std</vt:lpstr>
      <vt:lpstr>Тема Office</vt:lpstr>
      <vt:lpstr>Слайд 1</vt:lpstr>
      <vt:lpstr>People have been polluting the planet on which they live for many years. The result is very sad. </vt:lpstr>
      <vt:lpstr>The world is our home and we want to see it clean and beautiful!</vt:lpstr>
      <vt:lpstr>We cut down forests and build farms, houses, roads and factories on the land.</vt:lpstr>
      <vt:lpstr>We make a lot of waste some of which is toxic.</vt:lpstr>
      <vt:lpstr>Cars and factories, plants and power stations pollute the air and make it dangerous to breathe…</vt:lpstr>
      <vt:lpstr>People have to think about all these ecological problems if they want to survive.</vt:lpstr>
      <vt:lpstr>Слайд 8</vt:lpstr>
      <vt:lpstr>WWF and Greenpeace-are some of such organizations.</vt:lpstr>
      <vt:lpstr>They help endangered animals. For example, if the population of some species is very small, it means they can become extinct. Ecologists protect them and try to make their population larger…..</vt:lpstr>
      <vt:lpstr>They stop those people who kill endangered animals and destroy their habitats.</vt:lpstr>
      <vt:lpstr> Сountries can open national parks. They are big and usually very beautiful places without buildings. They are homes for animals living freely and also for birds, trees and flowers.</vt:lpstr>
      <vt:lpstr>WE ALL MUST WORK TOGETHER TO MAKE OUR PLANET A SAFE AND BEAUTIFUL PLACE TO LIVE!!!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16</cp:revision>
  <dcterms:created xsi:type="dcterms:W3CDTF">2011-03-14T14:52:44Z</dcterms:created>
  <dcterms:modified xsi:type="dcterms:W3CDTF">2011-06-30T09:59:20Z</dcterms:modified>
</cp:coreProperties>
</file>