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0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94660"/>
  </p:normalViewPr>
  <p:slideViewPr>
    <p:cSldViewPr>
      <p:cViewPr varScale="1">
        <p:scale>
          <a:sx n="66" d="100"/>
          <a:sy n="66" d="100"/>
        </p:scale>
        <p:origin x="-96"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13F4C91-0712-4D6C-B7A1-FD92FAD9820C}" type="datetimeFigureOut">
              <a:rPr lang="ru-RU" smtClean="0"/>
              <a:t>07.03.2011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B5A4F54-C29F-4309-961C-6482AF07F12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13F4C91-0712-4D6C-B7A1-FD92FAD9820C}" type="datetimeFigureOut">
              <a:rPr lang="ru-RU" smtClean="0"/>
              <a:t>07.03.2011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5A4F54-C29F-4309-961C-6482AF07F12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13F4C91-0712-4D6C-B7A1-FD92FAD9820C}" type="datetimeFigureOut">
              <a:rPr lang="ru-RU" smtClean="0"/>
              <a:t>07.03.2011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5A4F54-C29F-4309-961C-6482AF07F12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13F4C91-0712-4D6C-B7A1-FD92FAD9820C}" type="datetimeFigureOut">
              <a:rPr lang="ru-RU" smtClean="0"/>
              <a:t>07.03.2011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5A4F54-C29F-4309-961C-6482AF07F12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13F4C91-0712-4D6C-B7A1-FD92FAD9820C}" type="datetimeFigureOut">
              <a:rPr lang="ru-RU" smtClean="0"/>
              <a:t>07.03.2011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5A4F54-C29F-4309-961C-6482AF07F12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13F4C91-0712-4D6C-B7A1-FD92FAD9820C}" type="datetimeFigureOut">
              <a:rPr lang="ru-RU" smtClean="0"/>
              <a:t>07.03.2011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5A4F54-C29F-4309-961C-6482AF07F12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13F4C91-0712-4D6C-B7A1-FD92FAD9820C}" type="datetimeFigureOut">
              <a:rPr lang="ru-RU" smtClean="0"/>
              <a:t>07.03.2011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B5A4F54-C29F-4309-961C-6482AF07F12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13F4C91-0712-4D6C-B7A1-FD92FAD9820C}" type="datetimeFigureOut">
              <a:rPr lang="ru-RU" smtClean="0"/>
              <a:t>07.03.2011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B5A4F54-C29F-4309-961C-6482AF07F12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3F4C91-0712-4D6C-B7A1-FD92FAD9820C}" type="datetimeFigureOut">
              <a:rPr lang="ru-RU" smtClean="0"/>
              <a:t>07.03.2011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B5A4F54-C29F-4309-961C-6482AF07F12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13F4C91-0712-4D6C-B7A1-FD92FAD9820C}" type="datetimeFigureOut">
              <a:rPr lang="ru-RU" smtClean="0"/>
              <a:t>07.03.2011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5A4F54-C29F-4309-961C-6482AF07F12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13F4C91-0712-4D6C-B7A1-FD92FAD9820C}" type="datetimeFigureOut">
              <a:rPr lang="ru-RU" smtClean="0"/>
              <a:t>07.03.2011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FB5A4F54-C29F-4309-961C-6482AF07F12E}"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3F4C91-0712-4D6C-B7A1-FD92FAD9820C}" type="datetimeFigureOut">
              <a:rPr lang="ru-RU" smtClean="0"/>
              <a:t>07.03.2011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B5A4F54-C29F-4309-961C-6482AF07F12E}"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980728"/>
            <a:ext cx="8404448" cy="1368152"/>
          </a:xfrm>
        </p:spPr>
        <p:txBody>
          <a:bodyPr>
            <a:normAutofit/>
          </a:bodyPr>
          <a:lstStyle/>
          <a:p>
            <a:pPr algn="l"/>
            <a:r>
              <a:rPr lang="en-US" sz="6000" dirty="0" smtClean="0">
                <a:effectLst/>
                <a:latin typeface="Times New Roman" pitchFamily="18" charset="0"/>
                <a:cs typeface="Times New Roman" pitchFamily="18" charset="0"/>
              </a:rPr>
              <a:t>  </a:t>
            </a:r>
            <a:r>
              <a:rPr lang="en-US" sz="6600" dirty="0" smtClean="0">
                <a:solidFill>
                  <a:srgbClr val="C00000"/>
                </a:solidFill>
                <a:effectLst/>
                <a:latin typeface="Times New Roman" pitchFamily="18" charset="0"/>
                <a:cs typeface="Times New Roman" pitchFamily="18" charset="0"/>
              </a:rPr>
              <a:t>Ecological  problems.</a:t>
            </a:r>
            <a:endParaRPr lang="ru-RU" sz="6600" dirty="0">
              <a:solidFill>
                <a:srgbClr val="C00000"/>
              </a:solidFill>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95536" y="4149080"/>
            <a:ext cx="8062912" cy="1752600"/>
          </a:xfrm>
        </p:spPr>
        <p:txBody>
          <a:bodyPr/>
          <a:lstStyle/>
          <a:p>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1403648" y="2636912"/>
            <a:ext cx="6120680" cy="4080453"/>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par>
                          <p:cTn id="15" fill="hold">
                            <p:stCondLst>
                              <p:cond delay="2000"/>
                            </p:stCondLst>
                            <p:childTnLst>
                              <p:par>
                                <p:cTn id="16" presetID="25"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p:cTn id="18" dur="10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1027"/>
                                        </p:tgtEl>
                                        <p:attrNameLst>
                                          <p:attrName>ppt_w</p:attrName>
                                        </p:attrNameLst>
                                      </p:cBhvr>
                                      <p:tavLst>
                                        <p:tav tm="0">
                                          <p:val>
                                            <p:strVal val="#ppt_w*.05"/>
                                          </p:val>
                                        </p:tav>
                                        <p:tav tm="100000">
                                          <p:val>
                                            <p:strVal val="#ppt_w"/>
                                          </p:val>
                                        </p:tav>
                                      </p:tavLst>
                                    </p:anim>
                                    <p:anim calcmode="lin" valueType="num">
                                      <p:cBhvr>
                                        <p:cTn id="21" dur="2000" fill="hold"/>
                                        <p:tgtEl>
                                          <p:spTgt spid="1027"/>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1027"/>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143000"/>
          </a:xfrm>
        </p:spPr>
        <p:txBody>
          <a:bodyPr>
            <a:normAutofit fontScale="90000"/>
          </a:bodyPr>
          <a:lstStyle/>
          <a:p>
            <a:r>
              <a:rPr lang="en-US" sz="6600" dirty="0" smtClean="0">
                <a:solidFill>
                  <a:srgbClr val="C00000"/>
                </a:solidFill>
                <a:latin typeface="Times New Roman" pitchFamily="18" charset="0"/>
                <a:cs typeface="Times New Roman" pitchFamily="18" charset="0"/>
              </a:rPr>
              <a:t>  </a:t>
            </a:r>
            <a:r>
              <a:rPr lang="en-US" sz="7200" b="1" dirty="0" smtClean="0">
                <a:solidFill>
                  <a:srgbClr val="C00000"/>
                </a:solidFill>
                <a:latin typeface="Times New Roman" pitchFamily="18" charset="0"/>
                <a:cs typeface="Times New Roman" pitchFamily="18" charset="0"/>
              </a:rPr>
              <a:t>Ecological  problems.</a:t>
            </a:r>
            <a:endParaRPr lang="ru-RU" sz="7200" b="1" dirty="0">
              <a:solidFill>
                <a:srgbClr val="C00000"/>
              </a:solidFill>
            </a:endParaRPr>
          </a:p>
        </p:txBody>
      </p:sp>
      <p:sp>
        <p:nvSpPr>
          <p:cNvPr id="3" name="Содержимое 2"/>
          <p:cNvSpPr>
            <a:spLocks noGrp="1"/>
          </p:cNvSpPr>
          <p:nvPr>
            <p:ph idx="1"/>
          </p:nvPr>
        </p:nvSpPr>
        <p:spPr>
          <a:xfrm>
            <a:off x="457200" y="2204864"/>
            <a:ext cx="8229600" cy="4119736"/>
          </a:xfrm>
        </p:spPr>
        <p:txBody>
          <a:bodyPr>
            <a:normAutofit/>
          </a:bodyPr>
          <a:lstStyle/>
          <a:p>
            <a:pPr marL="514350" indent="-514350">
              <a:buNone/>
            </a:pPr>
            <a:r>
              <a:rPr lang="en-US" sz="6000" dirty="0" smtClean="0">
                <a:solidFill>
                  <a:srgbClr val="C00000"/>
                </a:solidFill>
                <a:latin typeface="Times New Roman" pitchFamily="18" charset="0"/>
                <a:cs typeface="Times New Roman" pitchFamily="18" charset="0"/>
              </a:rPr>
              <a:t>1. Water pollution.</a:t>
            </a:r>
          </a:p>
          <a:p>
            <a:pPr marL="514350" indent="-514350">
              <a:buNone/>
            </a:pPr>
            <a:r>
              <a:rPr lang="en-US" sz="6000" dirty="0" smtClean="0">
                <a:solidFill>
                  <a:srgbClr val="C00000"/>
                </a:solidFill>
                <a:latin typeface="Times New Roman" pitchFamily="18" charset="0"/>
                <a:cs typeface="Times New Roman" pitchFamily="18" charset="0"/>
              </a:rPr>
              <a:t>2. Air pollution.</a:t>
            </a:r>
          </a:p>
          <a:p>
            <a:pPr marL="514350" indent="-514350">
              <a:buNone/>
            </a:pPr>
            <a:r>
              <a:rPr lang="en-US" sz="6000" dirty="0" smtClean="0">
                <a:solidFill>
                  <a:srgbClr val="C00000"/>
                </a:solidFill>
                <a:latin typeface="Times New Roman" pitchFamily="18" charset="0"/>
                <a:cs typeface="Times New Roman" pitchFamily="18" charset="0"/>
              </a:rPr>
              <a:t>3. Soil pollution.</a:t>
            </a:r>
            <a:endParaRPr lang="ru-RU" sz="6000" dirty="0">
              <a:solidFill>
                <a:srgbClr val="C00000"/>
              </a:solidFill>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600" b="1" dirty="0" smtClean="0">
                <a:solidFill>
                  <a:srgbClr val="C00000"/>
                </a:solidFill>
                <a:latin typeface="Times New Roman" pitchFamily="18" charset="0"/>
                <a:cs typeface="Times New Roman" pitchFamily="18" charset="0"/>
              </a:rPr>
              <a:t>    Water pollution.</a:t>
            </a:r>
            <a:endParaRPr lang="ru-RU" sz="6600" b="1" dirty="0"/>
          </a:p>
        </p:txBody>
      </p:sp>
      <p:sp>
        <p:nvSpPr>
          <p:cNvPr id="3" name="Содержимое 2"/>
          <p:cNvSpPr>
            <a:spLocks noGrp="1"/>
          </p:cNvSpPr>
          <p:nvPr>
            <p:ph sz="half" idx="1"/>
          </p:nvPr>
        </p:nvSpPr>
        <p:spPr/>
        <p:txBody>
          <a:bodyPr>
            <a:normAutofit lnSpcReduction="10000"/>
          </a:bodyPr>
          <a:lstStyle/>
          <a:p>
            <a:r>
              <a:rPr lang="en-US" sz="3200" dirty="0" smtClean="0">
                <a:solidFill>
                  <a:srgbClr val="C00000"/>
                </a:solidFill>
                <a:latin typeface="Times New Roman" pitchFamily="18" charset="0"/>
                <a:cs typeface="Times New Roman" pitchFamily="18" charset="0"/>
              </a:rPr>
              <a:t>We make a lot оf waste some of which is toxic. We dump domestic and industrial waste in the country and pour toxic waste into our rivers, seas and oceans.</a:t>
            </a:r>
          </a:p>
          <a:p>
            <a:endParaRPr lang="ru-RU"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355976" y="1988840"/>
            <a:ext cx="4639052" cy="4104456"/>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0" end="0"/>
                                            </p:txEl>
                                          </p:spTgt>
                                        </p:tgtEl>
                                        <p:attrNameLst>
                                          <p:attrName>fill.type</p:attrName>
                                        </p:attrNameLst>
                                      </p:cBhvr>
                                      <p:to>
                                        <p:strVal val="solid"/>
                                      </p:to>
                                    </p:set>
                                  </p:childTnLst>
                                </p:cTn>
                              </p:par>
                            </p:childTnLst>
                          </p:cTn>
                        </p:par>
                        <p:par>
                          <p:cTn id="14" fill="hold">
                            <p:stCondLst>
                              <p:cond delay="7040"/>
                            </p:stCondLst>
                            <p:childTnLst>
                              <p:par>
                                <p:cTn id="15" presetID="55"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strVal val="#ppt_w*0.70"/>
                                          </p:val>
                                        </p:tav>
                                        <p:tav tm="100000">
                                          <p:val>
                                            <p:strVal val="#ppt_w"/>
                                          </p:val>
                                        </p:tav>
                                      </p:tavLst>
                                    </p:anim>
                                    <p:anim calcmode="lin" valueType="num">
                                      <p:cBhvr>
                                        <p:cTn id="18" dur="1000" fill="hold"/>
                                        <p:tgtEl>
                                          <p:spTgt spid="2050"/>
                                        </p:tgtEl>
                                        <p:attrNameLst>
                                          <p:attrName>ppt_h</p:attrName>
                                        </p:attrNameLst>
                                      </p:cBhvr>
                                      <p:tavLst>
                                        <p:tav tm="0">
                                          <p:val>
                                            <p:strVal val="#ppt_h"/>
                                          </p:val>
                                        </p:tav>
                                        <p:tav tm="100000">
                                          <p:val>
                                            <p:strVal val="#ppt_h"/>
                                          </p:val>
                                        </p:tav>
                                      </p:tavLst>
                                    </p:anim>
                                    <p:animEffect transition="in" filter="fad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3456384"/>
          </a:xfrm>
        </p:spPr>
        <p:txBody>
          <a:bodyPr>
            <a:normAutofit/>
          </a:bodyPr>
          <a:lstStyle/>
          <a:p>
            <a:r>
              <a:rPr lang="en-US" sz="2800" dirty="0" smtClean="0">
                <a:solidFill>
                  <a:srgbClr val="C00000"/>
                </a:solidFill>
                <a:latin typeface="Times New Roman" pitchFamily="18" charset="0"/>
                <a:cs typeface="Times New Roman" pitchFamily="18" charset="0"/>
              </a:rPr>
              <a:t>The water in the oceans, seas, and rivers has become polluted in many places. If people drink this water, they can get ill or even die. People use oceans and seas as big dumps and pour industrial and domestic waste into them. And so fish become toxic. It is very dangerous for people to eat such fish. Water birds leave places with toxic water. A lot of trees on the coast die, too.</a:t>
            </a:r>
            <a:endParaRPr lang="ru-RU" sz="28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5733256"/>
            <a:ext cx="8229600" cy="758957"/>
          </a:xfrm>
        </p:spPr>
        <p:txBody>
          <a:bodyPr>
            <a:normAutofit/>
          </a:bodyPr>
          <a:lstStyle/>
          <a:p>
            <a:endParaRPr lang="ru-RU" sz="2800" dirty="0">
              <a:solidFill>
                <a:srgbClr val="C0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971600" y="3844702"/>
            <a:ext cx="3719465" cy="301329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44008" y="3861048"/>
            <a:ext cx="3672408" cy="315645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2440"/>
                            </p:stCondLst>
                            <p:childTnLst>
                              <p:par>
                                <p:cTn id="11" presetID="55"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strVal val="#ppt_w*0.70"/>
                                          </p:val>
                                        </p:tav>
                                        <p:tav tm="100000">
                                          <p:val>
                                            <p:strVal val="#ppt_w"/>
                                          </p:val>
                                        </p:tav>
                                      </p:tavLst>
                                    </p:anim>
                                    <p:anim calcmode="lin" valueType="num">
                                      <p:cBhvr>
                                        <p:cTn id="14" dur="1000" fill="hold"/>
                                        <p:tgtEl>
                                          <p:spTgt spid="3074"/>
                                        </p:tgtEl>
                                        <p:attrNameLst>
                                          <p:attrName>ppt_h</p:attrName>
                                        </p:attrNameLst>
                                      </p:cBhvr>
                                      <p:tavLst>
                                        <p:tav tm="0">
                                          <p:val>
                                            <p:strVal val="#ppt_h"/>
                                          </p:val>
                                        </p:tav>
                                        <p:tav tm="100000">
                                          <p:val>
                                            <p:strVal val="#ppt_h"/>
                                          </p:val>
                                        </p:tav>
                                      </p:tavLst>
                                    </p:anim>
                                    <p:animEffect transition="in" filter="fade">
                                      <p:cBhvr>
                                        <p:cTn id="15" dur="1000"/>
                                        <p:tgtEl>
                                          <p:spTgt spid="3074"/>
                                        </p:tgtEl>
                                      </p:cBhvr>
                                    </p:animEffect>
                                  </p:childTnLst>
                                </p:cTn>
                              </p:par>
                            </p:childTnLst>
                          </p:cTn>
                        </p:par>
                        <p:par>
                          <p:cTn id="16" fill="hold">
                            <p:stCondLst>
                              <p:cond delay="13440"/>
                            </p:stCondLst>
                            <p:childTnLst>
                              <p:par>
                                <p:cTn id="17" presetID="55" presetClass="entr" presetSubtype="0" fill="hold" nodeType="after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ppt_w</p:attrName>
                                        </p:attrNameLst>
                                      </p:cBhvr>
                                      <p:tavLst>
                                        <p:tav tm="0">
                                          <p:val>
                                            <p:strVal val="#ppt_w*0.70"/>
                                          </p:val>
                                        </p:tav>
                                        <p:tav tm="100000">
                                          <p:val>
                                            <p:strVal val="#ppt_w"/>
                                          </p:val>
                                        </p:tav>
                                      </p:tavLst>
                                    </p:anim>
                                    <p:anim calcmode="lin" valueType="num">
                                      <p:cBhvr>
                                        <p:cTn id="20" dur="1000" fill="hold"/>
                                        <p:tgtEl>
                                          <p:spTgt spid="3075"/>
                                        </p:tgtEl>
                                        <p:attrNameLst>
                                          <p:attrName>ppt_h</p:attrName>
                                        </p:attrNameLst>
                                      </p:cBhvr>
                                      <p:tavLst>
                                        <p:tav tm="0">
                                          <p:val>
                                            <p:strVal val="#ppt_h"/>
                                          </p:val>
                                        </p:tav>
                                        <p:tav tm="100000">
                                          <p:val>
                                            <p:strVal val="#ppt_h"/>
                                          </p:val>
                                        </p:tav>
                                      </p:tavLst>
                                    </p:anim>
                                    <p:animEffect transition="in" filter="fade">
                                      <p:cBhvr>
                                        <p:cTn id="21"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normAutofit/>
          </a:bodyPr>
          <a:lstStyle/>
          <a:p>
            <a:r>
              <a:rPr lang="en-US" sz="6600" dirty="0" smtClean="0">
                <a:solidFill>
                  <a:srgbClr val="C00000"/>
                </a:solidFill>
                <a:latin typeface="Times New Roman" pitchFamily="18" charset="0"/>
                <a:cs typeface="Times New Roman" pitchFamily="18" charset="0"/>
              </a:rPr>
              <a:t>       </a:t>
            </a:r>
            <a:r>
              <a:rPr lang="en-US" sz="6600" b="1" dirty="0" smtClean="0">
                <a:solidFill>
                  <a:srgbClr val="C00000"/>
                </a:solidFill>
                <a:latin typeface="Times New Roman" pitchFamily="18" charset="0"/>
                <a:cs typeface="Times New Roman" pitchFamily="18" charset="0"/>
              </a:rPr>
              <a:t>Air </a:t>
            </a:r>
            <a:r>
              <a:rPr lang="en-US" sz="6600" b="1" dirty="0" smtClean="0">
                <a:solidFill>
                  <a:srgbClr val="C00000"/>
                </a:solidFill>
                <a:latin typeface="Times New Roman" pitchFamily="18" charset="0"/>
                <a:cs typeface="Times New Roman" pitchFamily="18" charset="0"/>
              </a:rPr>
              <a:t>pollution.</a:t>
            </a:r>
            <a:endParaRPr lang="ru-RU" sz="6600"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920084"/>
            <a:ext cx="4038600" cy="4605259"/>
          </a:xfrm>
        </p:spPr>
        <p:txBody>
          <a:bodyPr>
            <a:normAutofit fontScale="92500" lnSpcReduction="10000"/>
          </a:bodyPr>
          <a:lstStyle/>
          <a:p>
            <a:r>
              <a:rPr lang="en-US" sz="2800" dirty="0" smtClean="0">
                <a:solidFill>
                  <a:srgbClr val="C00000"/>
                </a:solidFill>
                <a:latin typeface="Times New Roman" pitchFamily="18" charset="0"/>
                <a:cs typeface="Times New Roman" pitchFamily="18" charset="0"/>
              </a:rPr>
              <a:t>Nowadays people feel that it is more difficult to breathe: in big cities the air has become badly polluted. Cars and factories, plants and power stations pollute the air and make it dangerous to breathe</a:t>
            </a:r>
            <a:r>
              <a:rPr lang="en-US" sz="2800" dirty="0" smtClean="0">
                <a:solidFill>
                  <a:srgbClr val="C00000"/>
                </a:solidFill>
                <a:latin typeface="Times New Roman" pitchFamily="18" charset="0"/>
                <a:cs typeface="Times New Roman" pitchFamily="18" charset="0"/>
              </a:rPr>
              <a:t>. Old </a:t>
            </a:r>
            <a:r>
              <a:rPr lang="en-US" sz="2800" dirty="0" smtClean="0">
                <a:solidFill>
                  <a:srgbClr val="C00000"/>
                </a:solidFill>
                <a:latin typeface="Times New Roman" pitchFamily="18" charset="0"/>
                <a:cs typeface="Times New Roman" pitchFamily="18" charset="0"/>
              </a:rPr>
              <a:t>people and little children feel bad and get ill because of the polluted air. </a:t>
            </a:r>
          </a:p>
          <a:p>
            <a:endParaRPr lang="ru-RU"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860032" y="2204864"/>
            <a:ext cx="3831181" cy="396044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0" end="0"/>
                                            </p:txEl>
                                          </p:spTgt>
                                        </p:tgtEl>
                                        <p:attrNameLst>
                                          <p:attrName>fill.type</p:attrName>
                                        </p:attrNameLst>
                                      </p:cBhvr>
                                      <p:to>
                                        <p:strVal val="solid"/>
                                      </p:to>
                                    </p:set>
                                  </p:childTnLst>
                                </p:cTn>
                              </p:par>
                            </p:childTnLst>
                          </p:cTn>
                        </p:par>
                        <p:par>
                          <p:cTn id="14" fill="hold">
                            <p:stCondLst>
                              <p:cond delay="11440"/>
                            </p:stCondLst>
                            <p:childTnLst>
                              <p:par>
                                <p:cTn id="15" presetID="55" presetClass="entr" presetSubtype="0"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strVal val="#ppt_w*0.70"/>
                                          </p:val>
                                        </p:tav>
                                        <p:tav tm="100000">
                                          <p:val>
                                            <p:strVal val="#ppt_w"/>
                                          </p:val>
                                        </p:tav>
                                      </p:tavLst>
                                    </p:anim>
                                    <p:anim calcmode="lin" valueType="num">
                                      <p:cBhvr>
                                        <p:cTn id="18" dur="1000" fill="hold"/>
                                        <p:tgtEl>
                                          <p:spTgt spid="4098"/>
                                        </p:tgtEl>
                                        <p:attrNameLst>
                                          <p:attrName>ppt_h</p:attrName>
                                        </p:attrNameLst>
                                      </p:cBhvr>
                                      <p:tavLst>
                                        <p:tav tm="0">
                                          <p:val>
                                            <p:strVal val="#ppt_h"/>
                                          </p:val>
                                        </p:tav>
                                        <p:tav tm="100000">
                                          <p:val>
                                            <p:strVal val="#ppt_h"/>
                                          </p:val>
                                        </p:tav>
                                      </p:tavLst>
                                    </p:anim>
                                    <p:animEffect transition="in" filter="fade">
                                      <p:cBhvr>
                                        <p:cTn id="1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b="1" dirty="0" smtClean="0">
                <a:solidFill>
                  <a:srgbClr val="C00000"/>
                </a:solidFill>
                <a:latin typeface="Times New Roman" pitchFamily="18" charset="0"/>
                <a:cs typeface="Times New Roman" pitchFamily="18" charset="0"/>
              </a:rPr>
              <a:t>     What </a:t>
            </a:r>
            <a:r>
              <a:rPr lang="en-US" sz="5400" b="1" dirty="0" smtClean="0">
                <a:solidFill>
                  <a:srgbClr val="C00000"/>
                </a:solidFill>
                <a:latin typeface="Times New Roman" pitchFamily="18" charset="0"/>
                <a:cs typeface="Times New Roman" pitchFamily="18" charset="0"/>
              </a:rPr>
              <a:t>to do to survive?</a:t>
            </a:r>
            <a:endParaRPr lang="ru-RU" sz="54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dirty="0" smtClean="0">
                <a:solidFill>
                  <a:srgbClr val="C00000"/>
                </a:solidFill>
                <a:latin typeface="Times New Roman" pitchFamily="18" charset="0"/>
                <a:cs typeface="Times New Roman" pitchFamily="18" charset="0"/>
              </a:rPr>
              <a:t>First of all countries should have strong laws to control pollution, to protect animals and plants. Governments should be responsible for protecting nature. Countries can open national parks. Politicians can think of ways to stop hunting. Governments should also find ways to recycle things we have used: paper bags and plastic bags, plastic bottles and cans, glass and metal things. They should build recycling factories. Governments must control and if necessary, close dangerous plants and factories.</a:t>
            </a:r>
          </a:p>
          <a:p>
            <a:pPr>
              <a:buNone/>
            </a:pPr>
            <a:r>
              <a:rPr lang="en-US" dirty="0" smtClean="0">
                <a:solidFill>
                  <a:srgbClr val="C00000"/>
                </a:solidFill>
                <a:latin typeface="Times New Roman" pitchFamily="18" charset="0"/>
                <a:cs typeface="Times New Roman" pitchFamily="18" charset="0"/>
              </a:rPr>
              <a:t>   </a:t>
            </a:r>
            <a:endParaRPr lang="ru-RU" dirty="0">
              <a:solidFill>
                <a:srgbClr val="C00000"/>
              </a:solidFill>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1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305800" cy="2580896"/>
          </a:xfrm>
        </p:spPr>
        <p:txBody>
          <a:bodyPr>
            <a:normAutofit/>
          </a:bodyPr>
          <a:lstStyle/>
          <a:p>
            <a:r>
              <a:rPr lang="en-US" sz="5400" b="1" dirty="0" smtClean="0">
                <a:solidFill>
                  <a:srgbClr val="C00000"/>
                </a:solidFill>
                <a:latin typeface="Times New Roman" pitchFamily="18" charset="0"/>
                <a:cs typeface="Times New Roman" pitchFamily="18" charset="0"/>
              </a:rPr>
              <a:t>We all must work together to make our planet a safe and beautiful place to live.</a:t>
            </a:r>
            <a:endParaRPr lang="ru-RU" sz="5400" b="1" dirty="0"/>
          </a:p>
        </p:txBody>
      </p:sp>
      <p:pic>
        <p:nvPicPr>
          <p:cNvPr id="5122" name="Picture 2"/>
          <p:cNvPicPr>
            <a:picLocks noChangeAspect="1" noChangeArrowheads="1"/>
          </p:cNvPicPr>
          <p:nvPr/>
        </p:nvPicPr>
        <p:blipFill>
          <a:blip r:embed="rId2" cstate="print"/>
          <a:srcRect/>
          <a:stretch>
            <a:fillRect/>
          </a:stretch>
        </p:blipFill>
        <p:spPr bwMode="auto">
          <a:xfrm>
            <a:off x="1259632" y="3356992"/>
            <a:ext cx="6408712" cy="3359274"/>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2640"/>
                            </p:stCondLst>
                            <p:childTnLst>
                              <p:par>
                                <p:cTn id="11" presetID="15" presetClass="entr" presetSubtype="0"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p:cTn id="13" dur="1000" fill="hold"/>
                                        <p:tgtEl>
                                          <p:spTgt spid="5122"/>
                                        </p:tgtEl>
                                        <p:attrNameLst>
                                          <p:attrName>ppt_w</p:attrName>
                                        </p:attrNameLst>
                                      </p:cBhvr>
                                      <p:tavLst>
                                        <p:tav tm="0">
                                          <p:val>
                                            <p:fltVal val="0"/>
                                          </p:val>
                                        </p:tav>
                                        <p:tav tm="100000">
                                          <p:val>
                                            <p:strVal val="#ppt_w"/>
                                          </p:val>
                                        </p:tav>
                                      </p:tavLst>
                                    </p:anim>
                                    <p:anim calcmode="lin" valueType="num">
                                      <p:cBhvr>
                                        <p:cTn id="14" dur="1000" fill="hold"/>
                                        <p:tgtEl>
                                          <p:spTgt spid="5122"/>
                                        </p:tgtEl>
                                        <p:attrNameLst>
                                          <p:attrName>ppt_h</p:attrName>
                                        </p:attrNameLst>
                                      </p:cBhvr>
                                      <p:tavLst>
                                        <p:tav tm="0">
                                          <p:val>
                                            <p:fltVal val="0"/>
                                          </p:val>
                                        </p:tav>
                                        <p:tav tm="100000">
                                          <p:val>
                                            <p:strVal val="#ppt_h"/>
                                          </p:val>
                                        </p:tav>
                                      </p:tavLst>
                                    </p:anim>
                                    <p:anim calcmode="lin" valueType="num">
                                      <p:cBhvr>
                                        <p:cTn id="15"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rgbClr val="92D050"/>
      </a:dk1>
      <a:lt1>
        <a:srgbClr val="00B050"/>
      </a:lt1>
      <a:dk2>
        <a:srgbClr val="0C7227"/>
      </a:dk2>
      <a:lt2>
        <a:srgbClr val="92D050"/>
      </a:lt2>
      <a:accent1>
        <a:srgbClr val="A9FD21"/>
      </a:accent1>
      <a:accent2>
        <a:srgbClr val="18EC08"/>
      </a:accent2>
      <a:accent3>
        <a:srgbClr val="92D050"/>
      </a:accent3>
      <a:accent4>
        <a:srgbClr val="18EC08"/>
      </a:accent4>
      <a:accent5>
        <a:srgbClr val="00B050"/>
      </a:accent5>
      <a:accent6>
        <a:srgbClr val="C17529"/>
      </a:accent6>
      <a:hlink>
        <a:srgbClr val="A9FD21"/>
      </a:hlink>
      <a:folHlink>
        <a:srgbClr val="0C7227"/>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TotalTime>
  <Words>316</Words>
  <Application>Microsoft Office PowerPoint</Application>
  <PresentationFormat>Экран (4:3)</PresentationFormat>
  <Paragraphs>14</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Поток</vt:lpstr>
      <vt:lpstr>  Ecological  problems.</vt:lpstr>
      <vt:lpstr>  Ecological  problems.</vt:lpstr>
      <vt:lpstr>    Water pollution.</vt:lpstr>
      <vt:lpstr>The water in the oceans, seas, and rivers has become polluted in many places. If people drink this water, they can get ill or even die. People use oceans and seas as big dumps and pour industrial and domestic waste into them. And so fish become toxic. It is very dangerous for people to eat such fish. Water birds leave places with toxic water. A lot of trees on the coast die, too.</vt:lpstr>
      <vt:lpstr>       Air pollution.</vt:lpstr>
      <vt:lpstr>     What to do to survive?</vt:lpstr>
      <vt:lpstr>We all must work together to make our planet a safe and beautiful place to live.</vt:lpstr>
    </vt:vector>
  </TitlesOfParts>
  <Company>DreamLair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problems.</dc:title>
  <dc:creator>Админ</dc:creator>
  <cp:lastModifiedBy>Админ</cp:lastModifiedBy>
  <cp:revision>9</cp:revision>
  <dcterms:created xsi:type="dcterms:W3CDTF">2011-03-07T07:28:27Z</dcterms:created>
  <dcterms:modified xsi:type="dcterms:W3CDTF">2011-03-07T08:53:42Z</dcterms:modified>
</cp:coreProperties>
</file>