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14" r:id="rId2"/>
    <p:sldMasterId id="2147483768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DDDDDD"/>
    <a:srgbClr val="808080"/>
    <a:srgbClr val="07EDBC"/>
    <a:srgbClr val="279D9A"/>
    <a:srgbClr val="00D5D0"/>
    <a:srgbClr val="FFA5FF"/>
    <a:srgbClr val="FFDFFF"/>
    <a:srgbClr val="FFEB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36" autoAdjust="0"/>
    <p:restoredTop sz="94664" autoAdjust="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0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DAF47F-68DB-42CC-8FCA-ECDC78A6D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A6708-185B-4F28-8B27-6F36BBBED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80168-5592-4B21-9B7A-4602EFFF2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36759-B8A1-4745-8873-A9AB90136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FFD2C-D456-4C57-B837-EB744FCBF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4C297-7CE3-4CC3-A114-DCD48D622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89B59-A458-41C9-A26C-E3049AD77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3269B-15B0-4178-A13E-F86A38289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0EA9F-48FA-4CDC-8D19-CD45DD2A3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04430-1A98-49A3-A55C-69CE8D454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E8157-DCB2-4308-90D9-AB60CD46D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DB32F-2F5D-4135-9CFE-74763D803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4AA79-5DC8-4491-B23A-3FE98F7EF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FB69A-A87C-4C6B-A33B-E4C6D6B06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A285E-1205-4C83-B245-C8E34582F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3F603-94B7-476A-97B2-81DE37824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4AA86-A978-4A16-90BC-C8957E5FB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49ACB-7B7E-437A-8B21-47A74E1F5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0C9CB-CCEC-4DC3-B223-BA434EE1D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90B95-27FA-48A9-92D6-5E4FD6D08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BB595-CB36-4FD3-AB30-7A8626583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3F0C3-6B99-41B3-B047-4A17C2DA0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090BC-37F9-43CA-995D-89D5D450F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0914B-EDB1-4CC1-AA57-744D7FE40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37A72-A704-4DFE-8590-1283A15DD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48713-61BE-45F7-9A96-03FAC6C86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4CFB-F1CD-4D1A-8F7D-E67D818FA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81DC-552C-4938-B746-A5C2E4DA2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59F42-F76F-485E-A436-41D8EAB30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8BAE4-AA72-4BB0-AB33-FC5713472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24BFF-E06E-4858-89D8-85C6A3C4D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061E0-4757-48CA-81E1-B85A01F89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D45AC-5406-4B14-895F-65A4B6AB8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110D4-CE64-4287-9990-ED9AF173E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D32A-1E88-4BD1-94C6-D354F8051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3270A0EE-4F3D-438B-A979-4EBA4B4A0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8397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397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5" r:id="rId1"/>
    <p:sldLayoutId id="2147484786" r:id="rId2"/>
    <p:sldLayoutId id="2147484787" r:id="rId3"/>
    <p:sldLayoutId id="2147484788" r:id="rId4"/>
    <p:sldLayoutId id="2147484789" r:id="rId5"/>
    <p:sldLayoutId id="2147484790" r:id="rId6"/>
    <p:sldLayoutId id="2147484791" r:id="rId7"/>
    <p:sldLayoutId id="2147484792" r:id="rId8"/>
    <p:sldLayoutId id="2147484793" r:id="rId9"/>
    <p:sldLayoutId id="2147484794" r:id="rId10"/>
    <p:sldLayoutId id="2147484795" r:id="rId11"/>
  </p:sldLayoutIdLst>
  <p:transition spd="med">
    <p:cover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23665FC-AFCE-4F6B-A520-A14EEAB9F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6" r:id="rId1"/>
    <p:sldLayoutId id="2147484714" r:id="rId2"/>
    <p:sldLayoutId id="2147484715" r:id="rId3"/>
    <p:sldLayoutId id="2147484716" r:id="rId4"/>
    <p:sldLayoutId id="2147484717" r:id="rId5"/>
    <p:sldLayoutId id="2147484718" r:id="rId6"/>
    <p:sldLayoutId id="2147484719" r:id="rId7"/>
    <p:sldLayoutId id="2147484720" r:id="rId8"/>
    <p:sldLayoutId id="2147484721" r:id="rId9"/>
    <p:sldLayoutId id="2147484722" r:id="rId10"/>
    <p:sldLayoutId id="2147484723" r:id="rId11"/>
    <p:sldLayoutId id="2147484724" r:id="rId12"/>
  </p:sldLayoutIdLst>
  <p:transition spd="med">
    <p:cover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2170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1CDD83A-0394-4C5D-9684-CEC6777A6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709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709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170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18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18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1711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1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1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1711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11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11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618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1711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1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1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2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2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2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2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2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615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1712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2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15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15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1713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616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1713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7" y="323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7" y="173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6" y="888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7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6" y="133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21714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0" r:id="rId1"/>
    <p:sldLayoutId id="2147484755" r:id="rId2"/>
    <p:sldLayoutId id="2147484756" r:id="rId3"/>
    <p:sldLayoutId id="2147484757" r:id="rId4"/>
    <p:sldLayoutId id="2147484758" r:id="rId5"/>
    <p:sldLayoutId id="2147484759" r:id="rId6"/>
    <p:sldLayoutId id="2147484760" r:id="rId7"/>
    <p:sldLayoutId id="2147484761" r:id="rId8"/>
    <p:sldLayoutId id="2147484762" r:id="rId9"/>
    <p:sldLayoutId id="2147484763" r:id="rId10"/>
    <p:sldLayoutId id="2147484764" r:id="rId11"/>
  </p:sldLayoutIdLst>
  <p:transition spd="med">
    <p:cover dir="r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196752"/>
            <a:ext cx="7772400" cy="2952750"/>
          </a:xfrm>
        </p:spPr>
        <p:txBody>
          <a:bodyPr/>
          <a:lstStyle/>
          <a:p>
            <a:r>
              <a:rPr lang="ru-RU" sz="3700" b="1" dirty="0" smtClean="0">
                <a:latin typeface="Bookman Old Style" pitchFamily="18" charset="0"/>
              </a:rPr>
              <a:t>«</a:t>
            </a:r>
            <a:r>
              <a:rPr lang="ru-RU" sz="4000" b="1" dirty="0" smtClean="0"/>
              <a:t>Построение графиков в табличном редакторе </a:t>
            </a:r>
            <a:br>
              <a:rPr lang="ru-RU" sz="4000" b="1" dirty="0" smtClean="0"/>
            </a:br>
            <a:r>
              <a:rPr lang="en-US" sz="4000" dirty="0" smtClean="0"/>
              <a:t>MS EXCEL</a:t>
            </a:r>
            <a:r>
              <a:rPr lang="ru-RU" sz="3700" b="1" dirty="0" smtClean="0">
                <a:latin typeface="Bookman Old Style" pitchFamily="18" charset="0"/>
              </a:rPr>
              <a:t>»</a:t>
            </a:r>
            <a:endParaRPr lang="ru-RU" sz="3700" b="1" dirty="0" smtClean="0">
              <a:latin typeface="Bookman Old Style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9872" y="4509120"/>
            <a:ext cx="54102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ru-RU" sz="2900" dirty="0" smtClean="0">
                <a:solidFill>
                  <a:schemeClr val="accent5">
                    <a:lumMod val="10000"/>
                  </a:schemeClr>
                </a:solidFill>
              </a:rPr>
              <a:t>учитель информатики        МБОУ «СОШ №2» 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ru-RU" sz="2900" dirty="0" smtClean="0">
                <a:solidFill>
                  <a:schemeClr val="accent5">
                    <a:lumMod val="10000"/>
                  </a:schemeClr>
                </a:solidFill>
              </a:rPr>
              <a:t>г. Новокузнецка</a:t>
            </a:r>
            <a:endParaRPr lang="ru-RU" sz="29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ru-RU" sz="2900" dirty="0" smtClean="0">
                <a:solidFill>
                  <a:schemeClr val="accent5">
                    <a:lumMod val="10000"/>
                  </a:schemeClr>
                </a:solidFill>
              </a:rPr>
              <a:t>Семенова Ирина Викторовна</a:t>
            </a:r>
            <a:endParaRPr lang="ru-RU" sz="2900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1"/>
            <a:ext cx="7696200" cy="591343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FFFF00"/>
                </a:solidFill>
              </a:rPr>
              <a:t>Цели урока: </a:t>
            </a:r>
            <a:endParaRPr lang="ru-RU" sz="2900" dirty="0" smtClean="0">
              <a:solidFill>
                <a:srgbClr val="FFFF00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9512" y="1268760"/>
            <a:ext cx="8784976" cy="4824536"/>
          </a:xfrm>
        </p:spPr>
        <p:txBody>
          <a:bodyPr/>
          <a:lstStyle/>
          <a:p>
            <a:pPr>
              <a:buNone/>
            </a:pPr>
            <a:r>
              <a:rPr lang="ru-RU" sz="2200" b="1" dirty="0" smtClean="0">
                <a:solidFill>
                  <a:schemeClr val="accent3"/>
                </a:solidFill>
              </a:rPr>
              <a:t>Образовательные</a:t>
            </a:r>
            <a:endParaRPr lang="ru-RU" sz="2200" b="1" dirty="0" smtClean="0">
              <a:solidFill>
                <a:schemeClr val="accent3"/>
              </a:solidFill>
            </a:endParaRPr>
          </a:p>
          <a:p>
            <a:pPr lvl="0">
              <a:buNone/>
            </a:pPr>
            <a:r>
              <a:rPr lang="ru-RU" sz="2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Знание </a:t>
            </a:r>
            <a:r>
              <a:rPr lang="ru-RU" sz="2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общих принципов работы табличного процессора </a:t>
            </a:r>
            <a:r>
              <a:rPr lang="ru-RU" sz="22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Excel</a:t>
            </a:r>
            <a:r>
              <a:rPr lang="ru-RU" sz="2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; </a:t>
            </a:r>
            <a:endParaRPr lang="ru-RU" sz="22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0">
              <a:buNone/>
            </a:pPr>
            <a:r>
              <a:rPr lang="ru-RU" sz="2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Умение составить программу для решения конкретной задачи; </a:t>
            </a:r>
          </a:p>
          <a:p>
            <a:pPr lvl="0">
              <a:buNone/>
            </a:pPr>
            <a:r>
              <a:rPr lang="ru-RU" sz="2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Приобретение навыков в составлении таблиц разного </a:t>
            </a:r>
            <a:r>
              <a:rPr lang="ru-RU" sz="2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типа;</a:t>
            </a:r>
            <a:endParaRPr lang="ru-RU" sz="22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0">
              <a:buNone/>
            </a:pPr>
            <a:r>
              <a:rPr lang="ru-RU" sz="2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Построение графиков алгебраических функций.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3"/>
                </a:solidFill>
              </a:rPr>
              <a:t>Развивающие</a:t>
            </a:r>
            <a:endParaRPr lang="ru-RU" sz="2200" dirty="0" smtClean="0">
              <a:solidFill>
                <a:schemeClr val="accent3"/>
              </a:solidFill>
            </a:endParaRPr>
          </a:p>
          <a:p>
            <a:pPr lvl="0">
              <a:buNone/>
            </a:pPr>
            <a:r>
              <a:rPr lang="ru-RU" sz="2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Развитие исследовательской и познавательной </a:t>
            </a:r>
            <a:r>
              <a:rPr lang="ru-RU" sz="2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деятельности;</a:t>
            </a:r>
            <a:endParaRPr lang="ru-RU" sz="22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0">
              <a:buNone/>
            </a:pPr>
            <a:r>
              <a:rPr lang="ru-RU" sz="2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Воспитание творческого подхода к работе.</a:t>
            </a:r>
            <a:endParaRPr lang="ru-RU" sz="22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ru-RU" sz="2200" b="1" dirty="0" smtClean="0">
                <a:solidFill>
                  <a:schemeClr val="accent3"/>
                </a:solidFill>
              </a:rPr>
              <a:t>Воспитательные</a:t>
            </a:r>
            <a:endParaRPr lang="ru-RU" sz="2200" dirty="0" smtClean="0">
              <a:solidFill>
                <a:schemeClr val="accent3"/>
              </a:solidFill>
            </a:endParaRPr>
          </a:p>
          <a:p>
            <a:pPr marL="0" lvl="0" indent="0">
              <a:buNone/>
            </a:pPr>
            <a:r>
              <a:rPr lang="ru-RU" sz="2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Умение </a:t>
            </a:r>
            <a:r>
              <a:rPr lang="ru-RU" sz="2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выбрать наиболее оптимальную структуру таблицы, создать ее и оформить.</a:t>
            </a:r>
          </a:p>
          <a:p>
            <a:pPr lvl="0">
              <a:buNone/>
            </a:pPr>
            <a:r>
              <a:rPr lang="ru-RU" sz="2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Умение применять знания для решения различного рода задач.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endParaRPr lang="ru-RU" sz="2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ru-RU" sz="2700" dirty="0" smtClean="0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0" y="6286520"/>
            <a:ext cx="571472" cy="57148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50"/>
                            </p:stCondLst>
                            <p:childTnLst>
                              <p:par>
                                <p:cTn id="1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950"/>
                            </p:stCondLst>
                            <p:childTnLst>
                              <p:par>
                                <p:cTn id="2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950"/>
                            </p:stCondLst>
                            <p:childTnLst>
                              <p:par>
                                <p:cTn id="3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950"/>
                            </p:stCondLst>
                            <p:childTnLst>
                              <p:par>
                                <p:cTn id="4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950"/>
                            </p:stCondLst>
                            <p:childTnLst>
                              <p:par>
                                <p:cTn id="5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950"/>
                            </p:stCondLst>
                            <p:childTnLst>
                              <p:par>
                                <p:cTn id="5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950"/>
                            </p:stCondLst>
                            <p:childTnLst>
                              <p:par>
                                <p:cTn id="6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950"/>
                            </p:stCondLst>
                            <p:childTnLst>
                              <p:par>
                                <p:cTn id="7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950"/>
                            </p:stCondLst>
                            <p:childTnLst>
                              <p:par>
                                <p:cTn id="8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950"/>
                            </p:stCondLst>
                            <p:childTnLst>
                              <p:par>
                                <p:cTn id="9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8064896" cy="4248472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FFFF00"/>
                </a:solidFill>
              </a:rPr>
              <a:t>Квадратичной функцией </a:t>
            </a:r>
            <a:r>
              <a:rPr lang="ru-RU" sz="3600" dirty="0" smtClean="0"/>
              <a:t>называется функция, которую можно задать формулой вида </a:t>
            </a:r>
            <a:r>
              <a:rPr lang="en-US" sz="3600" dirty="0" smtClean="0">
                <a:solidFill>
                  <a:srgbClr val="FFFF00"/>
                </a:solidFill>
              </a:rPr>
              <a:t>y=ax²</a:t>
            </a:r>
            <a:r>
              <a:rPr lang="ru-RU" sz="3600" dirty="0" smtClean="0">
                <a:solidFill>
                  <a:srgbClr val="FFFF00"/>
                </a:solidFill>
              </a:rPr>
              <a:t>+</a:t>
            </a:r>
            <a:r>
              <a:rPr lang="en-US" sz="3600" dirty="0" err="1" smtClean="0">
                <a:solidFill>
                  <a:srgbClr val="FFFF00"/>
                </a:solidFill>
              </a:rPr>
              <a:t>bx+c</a:t>
            </a:r>
            <a:r>
              <a:rPr lang="ru-RU" sz="3600" dirty="0" smtClean="0"/>
              <a:t>,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где  </a:t>
            </a:r>
            <a:r>
              <a:rPr lang="ru-RU" sz="3600" dirty="0" err="1" smtClean="0"/>
              <a:t>х</a:t>
            </a:r>
            <a:r>
              <a:rPr lang="ru-RU" sz="3600" dirty="0" smtClean="0"/>
              <a:t> - независимая переменная</a:t>
            </a:r>
            <a:r>
              <a:rPr lang="ru-RU" sz="3600" dirty="0" smtClean="0"/>
              <a:t>,</a:t>
            </a:r>
            <a:br>
              <a:rPr lang="ru-RU" sz="3600" dirty="0" smtClean="0"/>
            </a:br>
            <a:r>
              <a:rPr lang="en-US" sz="3600" dirty="0" smtClean="0"/>
              <a:t>a</a:t>
            </a:r>
            <a:r>
              <a:rPr lang="en-US" sz="3600" dirty="0" smtClean="0"/>
              <a:t>, b </a:t>
            </a:r>
            <a:r>
              <a:rPr lang="ru-RU" sz="3600" dirty="0" smtClean="0"/>
              <a:t>и с -некоторые числа (причём а≠0). </a:t>
            </a:r>
            <a:endParaRPr lang="en-US" sz="3600" dirty="0" smtClean="0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066856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300" dirty="0" smtClean="0"/>
          </a:p>
          <a:p>
            <a:pPr eaLnBrk="1" hangingPunct="1">
              <a:lnSpc>
                <a:spcPct val="80000"/>
              </a:lnSpc>
            </a:pPr>
            <a:endParaRPr lang="ru-RU" sz="1300" dirty="0" smtClean="0"/>
          </a:p>
          <a:p>
            <a:pPr eaLnBrk="1" hangingPunct="1">
              <a:lnSpc>
                <a:spcPct val="80000"/>
              </a:lnSpc>
            </a:pPr>
            <a:endParaRPr lang="ru-RU" sz="1300" dirty="0" smtClean="0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0" y="6309122"/>
            <a:ext cx="571472" cy="57148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90500"/>
            <a:ext cx="7632848" cy="152717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FFFF00"/>
                </a:solidFill>
              </a:rPr>
              <a:t>Графиком</a:t>
            </a:r>
            <a:r>
              <a:rPr lang="ru-RU" sz="2800" dirty="0" smtClean="0"/>
              <a:t> квадратичной функции является </a:t>
            </a:r>
            <a:r>
              <a:rPr lang="ru-RU" sz="2800" dirty="0" smtClean="0">
                <a:solidFill>
                  <a:srgbClr val="FFFF00"/>
                </a:solidFill>
              </a:rPr>
              <a:t>парабола</a:t>
            </a:r>
            <a:r>
              <a:rPr lang="ru-RU" sz="2800" dirty="0" smtClean="0">
                <a:solidFill>
                  <a:schemeClr val="tx1"/>
                </a:solidFill>
              </a:rPr>
              <a:t>,</a:t>
            </a:r>
            <a:r>
              <a:rPr lang="ru-RU" sz="2800" dirty="0" smtClean="0"/>
              <a:t> ветви которой направлены </a:t>
            </a:r>
            <a:r>
              <a:rPr lang="ru-RU" sz="2800" dirty="0" smtClean="0">
                <a:solidFill>
                  <a:srgbClr val="FFFF00"/>
                </a:solidFill>
              </a:rPr>
              <a:t>вверх</a:t>
            </a:r>
            <a:r>
              <a:rPr lang="ru-RU" sz="2800" dirty="0" smtClean="0"/>
              <a:t>(если а</a:t>
            </a:r>
            <a:r>
              <a:rPr lang="en-US" sz="2800" dirty="0" smtClean="0"/>
              <a:t>&gt;0</a:t>
            </a:r>
            <a:r>
              <a:rPr lang="ru-RU" sz="2800" dirty="0" smtClean="0"/>
              <a:t>)</a:t>
            </a:r>
            <a:r>
              <a:rPr lang="en-US" sz="2800" dirty="0" smtClean="0"/>
              <a:t> </a:t>
            </a:r>
            <a:r>
              <a:rPr lang="ru-RU" sz="2800" dirty="0" smtClean="0"/>
              <a:t>или </a:t>
            </a:r>
            <a:r>
              <a:rPr lang="ru-RU" sz="2800" dirty="0" smtClean="0">
                <a:solidFill>
                  <a:srgbClr val="FFFF00"/>
                </a:solidFill>
              </a:rPr>
              <a:t>вниз </a:t>
            </a:r>
            <a:r>
              <a:rPr lang="ru-RU" sz="2800" dirty="0" smtClean="0"/>
              <a:t>(если а</a:t>
            </a:r>
            <a:r>
              <a:rPr lang="en-US" sz="2800" dirty="0" smtClean="0"/>
              <a:t>&lt;</a:t>
            </a:r>
            <a:r>
              <a:rPr lang="ru-RU" sz="2800" dirty="0" smtClean="0"/>
              <a:t>0).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05000"/>
            <a:ext cx="295116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          </a:t>
            </a:r>
            <a:r>
              <a:rPr lang="ru-RU" sz="2600" smtClean="0"/>
              <a:t>Например:</a:t>
            </a:r>
          </a:p>
          <a:p>
            <a:pPr eaLnBrk="1" hangingPunct="1">
              <a:buFont typeface="Wingdings" pitchFamily="2" charset="2"/>
              <a:buNone/>
            </a:pPr>
            <a:endParaRPr lang="ru-RU" sz="2600" smtClean="0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419475" y="1905000"/>
            <a:ext cx="5114925" cy="4114800"/>
          </a:xfrm>
        </p:spPr>
        <p:txBody>
          <a:bodyPr/>
          <a:lstStyle/>
          <a:p>
            <a:pPr eaLnBrk="1" hangingPunct="1"/>
            <a:r>
              <a:rPr lang="ru-RU" sz="2600" dirty="0" smtClean="0"/>
              <a:t>у=</a:t>
            </a:r>
            <a:r>
              <a:rPr lang="ru-RU" sz="2600" dirty="0" smtClean="0">
                <a:solidFill>
                  <a:srgbClr val="FFFF00"/>
                </a:solidFill>
              </a:rPr>
              <a:t>2</a:t>
            </a:r>
            <a:r>
              <a:rPr lang="ru-RU" sz="2600" dirty="0" smtClean="0"/>
              <a:t>х</a:t>
            </a:r>
            <a:r>
              <a:rPr lang="en-US" sz="2600" dirty="0" smtClean="0">
                <a:cs typeface="Arial" charset="0"/>
              </a:rPr>
              <a:t>²</a:t>
            </a:r>
            <a:r>
              <a:rPr lang="ru-RU" sz="2600" dirty="0" smtClean="0">
                <a:cs typeface="Arial" charset="0"/>
              </a:rPr>
              <a:t>+4х-1 – графиком является парабола, ветви которой направлены </a:t>
            </a:r>
            <a:r>
              <a:rPr lang="ru-RU" sz="2600" dirty="0" smtClean="0">
                <a:solidFill>
                  <a:srgbClr val="FFFF00"/>
                </a:solidFill>
                <a:cs typeface="Arial" charset="0"/>
              </a:rPr>
              <a:t>вверх </a:t>
            </a:r>
            <a:r>
              <a:rPr lang="ru-RU" sz="2600" dirty="0" smtClean="0">
                <a:cs typeface="Arial" charset="0"/>
              </a:rPr>
              <a:t>(т.к. </a:t>
            </a:r>
            <a:r>
              <a:rPr lang="ru-RU" sz="2600" dirty="0" smtClean="0">
                <a:solidFill>
                  <a:srgbClr val="FFFF00"/>
                </a:solidFill>
                <a:cs typeface="Arial" charset="0"/>
              </a:rPr>
              <a:t>а=2, а</a:t>
            </a:r>
            <a:r>
              <a:rPr lang="en-US" sz="2600" dirty="0" smtClean="0">
                <a:solidFill>
                  <a:srgbClr val="FFFF00"/>
                </a:solidFill>
                <a:cs typeface="Arial" charset="0"/>
              </a:rPr>
              <a:t>&gt;</a:t>
            </a:r>
            <a:r>
              <a:rPr lang="ru-RU" sz="2600" dirty="0" smtClean="0">
                <a:solidFill>
                  <a:srgbClr val="FFFF00"/>
                </a:solidFill>
                <a:cs typeface="Arial" charset="0"/>
              </a:rPr>
              <a:t>0</a:t>
            </a:r>
            <a:r>
              <a:rPr lang="ru-RU" sz="2600" dirty="0" smtClean="0">
                <a:cs typeface="Arial" charset="0"/>
              </a:rPr>
              <a:t>).</a:t>
            </a:r>
            <a:endParaRPr lang="en-US" sz="26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600" dirty="0" smtClean="0">
              <a:cs typeface="Arial" charset="0"/>
            </a:endParaRPr>
          </a:p>
          <a:p>
            <a:pPr eaLnBrk="1" hangingPunct="1"/>
            <a:r>
              <a:rPr lang="ru-RU" sz="2600" dirty="0" err="1" smtClean="0">
                <a:cs typeface="Arial" charset="0"/>
              </a:rPr>
              <a:t>у=</a:t>
            </a:r>
            <a:r>
              <a:rPr lang="ru-RU" sz="2600" dirty="0" smtClean="0">
                <a:cs typeface="Arial" charset="0"/>
              </a:rPr>
              <a:t> </a:t>
            </a:r>
            <a:r>
              <a:rPr lang="ru-RU" sz="2600" dirty="0" smtClean="0">
                <a:solidFill>
                  <a:srgbClr val="FFFF00"/>
                </a:solidFill>
                <a:cs typeface="Arial" charset="0"/>
              </a:rPr>
              <a:t>-7</a:t>
            </a:r>
            <a:r>
              <a:rPr lang="ru-RU" sz="2600" dirty="0" smtClean="0">
                <a:cs typeface="Arial" charset="0"/>
              </a:rPr>
              <a:t>х</a:t>
            </a:r>
            <a:r>
              <a:rPr lang="en-US" sz="2600" dirty="0" smtClean="0">
                <a:cs typeface="Arial" charset="0"/>
              </a:rPr>
              <a:t>²</a:t>
            </a:r>
            <a:r>
              <a:rPr lang="ru-RU" sz="2600" dirty="0" smtClean="0">
                <a:cs typeface="Arial" charset="0"/>
              </a:rPr>
              <a:t>-х+3 – графиком является парабола, ветви которой направлены </a:t>
            </a:r>
            <a:r>
              <a:rPr lang="ru-RU" sz="2600" dirty="0" smtClean="0">
                <a:solidFill>
                  <a:srgbClr val="FFFF00"/>
                </a:solidFill>
                <a:cs typeface="Arial" charset="0"/>
              </a:rPr>
              <a:t>вниз </a:t>
            </a:r>
            <a:r>
              <a:rPr lang="ru-RU" sz="2600" dirty="0" smtClean="0">
                <a:cs typeface="Arial" charset="0"/>
              </a:rPr>
              <a:t>(т.к. </a:t>
            </a:r>
            <a:r>
              <a:rPr lang="ru-RU" sz="2600" dirty="0" smtClean="0">
                <a:solidFill>
                  <a:srgbClr val="FFFF00"/>
                </a:solidFill>
                <a:cs typeface="Arial" charset="0"/>
              </a:rPr>
              <a:t>а=-7, а</a:t>
            </a:r>
            <a:r>
              <a:rPr lang="en-US" sz="2600" dirty="0" smtClean="0">
                <a:solidFill>
                  <a:srgbClr val="FFFF00"/>
                </a:solidFill>
                <a:cs typeface="Arial" charset="0"/>
              </a:rPr>
              <a:t>&lt;</a:t>
            </a:r>
            <a:r>
              <a:rPr lang="ru-RU" sz="2600" dirty="0" smtClean="0">
                <a:solidFill>
                  <a:srgbClr val="FFFF00"/>
                </a:solidFill>
                <a:cs typeface="Arial" charset="0"/>
              </a:rPr>
              <a:t>0</a:t>
            </a:r>
            <a:r>
              <a:rPr lang="ru-RU" sz="2600" dirty="0" smtClean="0">
                <a:cs typeface="Arial" charset="0"/>
              </a:rPr>
              <a:t>).</a:t>
            </a:r>
            <a:endParaRPr lang="en-US" sz="2600" dirty="0" smtClean="0">
              <a:cs typeface="Arial" charset="0"/>
            </a:endParaRP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1116013" y="2420938"/>
            <a:ext cx="1727200" cy="17287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             </a:t>
            </a:r>
            <a:r>
              <a:rPr lang="ru-RU" dirty="0"/>
              <a:t>    </a:t>
            </a:r>
            <a:r>
              <a:rPr lang="ru-RU" dirty="0">
                <a:solidFill>
                  <a:schemeClr val="bg2"/>
                </a:solidFill>
              </a:rPr>
              <a:t>у</a:t>
            </a:r>
            <a:r>
              <a:rPr lang="en-US" dirty="0">
                <a:solidFill>
                  <a:schemeClr val="bg2"/>
                </a:solidFill>
              </a:rPr>
              <a:t>             </a:t>
            </a:r>
          </a:p>
          <a:p>
            <a:pPr algn="ctr"/>
            <a:endParaRPr lang="en-US" dirty="0">
              <a:solidFill>
                <a:schemeClr val="bg2"/>
              </a:solidFill>
            </a:endParaRPr>
          </a:p>
          <a:p>
            <a:pPr algn="ctr"/>
            <a:endParaRPr lang="en-US" dirty="0">
              <a:solidFill>
                <a:schemeClr val="bg2"/>
              </a:solidFill>
            </a:endParaRPr>
          </a:p>
          <a:p>
            <a:pPr algn="ctr"/>
            <a:r>
              <a:rPr lang="ru-RU" dirty="0">
                <a:solidFill>
                  <a:schemeClr val="bg2"/>
                </a:solidFill>
              </a:rPr>
              <a:t>0   </a:t>
            </a:r>
            <a:endParaRPr lang="en-US" dirty="0">
              <a:solidFill>
                <a:schemeClr val="bg2"/>
              </a:solidFill>
            </a:endParaRPr>
          </a:p>
          <a:p>
            <a:pPr algn="ctr"/>
            <a:r>
              <a:rPr lang="ru-RU" dirty="0">
                <a:solidFill>
                  <a:schemeClr val="bg2"/>
                </a:solidFill>
              </a:rPr>
              <a:t>                      </a:t>
            </a:r>
            <a:r>
              <a:rPr lang="ru-RU" dirty="0" err="1">
                <a:solidFill>
                  <a:schemeClr val="bg2"/>
                </a:solidFill>
              </a:rPr>
              <a:t>х</a:t>
            </a:r>
            <a:endParaRPr lang="en-US" dirty="0">
              <a:solidFill>
                <a:schemeClr val="bg2"/>
              </a:solidFill>
            </a:endParaRPr>
          </a:p>
          <a:p>
            <a:pPr algn="ctr"/>
            <a:endParaRPr lang="en-US" dirty="0">
              <a:solidFill>
                <a:schemeClr val="bg2"/>
              </a:solidFill>
            </a:endParaRPr>
          </a:p>
          <a:p>
            <a:pPr algn="ctr"/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1116013" y="4292600"/>
            <a:ext cx="1727200" cy="1800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               </a:t>
            </a:r>
            <a:r>
              <a:rPr lang="ru-RU">
                <a:solidFill>
                  <a:schemeClr val="bg2"/>
                </a:solidFill>
              </a:rPr>
              <a:t>у             </a:t>
            </a:r>
          </a:p>
          <a:p>
            <a:pPr algn="ctr"/>
            <a:endParaRPr lang="ru-RU">
              <a:solidFill>
                <a:schemeClr val="bg2"/>
              </a:solidFill>
            </a:endParaRPr>
          </a:p>
          <a:p>
            <a:pPr algn="ctr"/>
            <a:r>
              <a:rPr lang="ru-RU">
                <a:solidFill>
                  <a:schemeClr val="bg2"/>
                </a:solidFill>
              </a:rPr>
              <a:t>  </a:t>
            </a:r>
          </a:p>
          <a:p>
            <a:pPr algn="ctr"/>
            <a:r>
              <a:rPr lang="ru-RU">
                <a:solidFill>
                  <a:schemeClr val="bg2"/>
                </a:solidFill>
              </a:rPr>
              <a:t>0    </a:t>
            </a:r>
          </a:p>
          <a:p>
            <a:pPr algn="ctr"/>
            <a:r>
              <a:rPr lang="ru-RU">
                <a:solidFill>
                  <a:schemeClr val="bg2"/>
                </a:solidFill>
              </a:rPr>
              <a:t>                         х</a:t>
            </a:r>
          </a:p>
          <a:p>
            <a:pPr algn="ctr"/>
            <a:endParaRPr lang="ru-RU">
              <a:solidFill>
                <a:schemeClr val="bg2"/>
              </a:solidFill>
            </a:endParaRPr>
          </a:p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 flipV="1">
            <a:off x="1979613" y="2492375"/>
            <a:ext cx="0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>
            <a:off x="1116013" y="3357563"/>
            <a:ext cx="172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 flipV="1">
            <a:off x="1979613" y="4292600"/>
            <a:ext cx="0" cy="1800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>
            <a:off x="1116013" y="5157788"/>
            <a:ext cx="1655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06" name="Freeform 14"/>
          <p:cNvSpPr>
            <a:spLocks/>
          </p:cNvSpPr>
          <p:nvPr/>
        </p:nvSpPr>
        <p:spPr bwMode="auto">
          <a:xfrm>
            <a:off x="1331913" y="2565400"/>
            <a:ext cx="936625" cy="1368425"/>
          </a:xfrm>
          <a:custGeom>
            <a:avLst/>
            <a:gdLst>
              <a:gd name="T0" fmla="*/ 0 w 590"/>
              <a:gd name="T1" fmla="*/ 0 h 862"/>
              <a:gd name="T2" fmla="*/ 2147483647 w 590"/>
              <a:gd name="T3" fmla="*/ 2147483647 h 862"/>
              <a:gd name="T4" fmla="*/ 2147483647 w 590"/>
              <a:gd name="T5" fmla="*/ 0 h 862"/>
              <a:gd name="T6" fmla="*/ 0 60000 65536"/>
              <a:gd name="T7" fmla="*/ 0 60000 65536"/>
              <a:gd name="T8" fmla="*/ 0 60000 65536"/>
              <a:gd name="T9" fmla="*/ 0 w 590"/>
              <a:gd name="T10" fmla="*/ 0 h 862"/>
              <a:gd name="T11" fmla="*/ 590 w 590"/>
              <a:gd name="T12" fmla="*/ 862 h 8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862">
                <a:moveTo>
                  <a:pt x="0" y="0"/>
                </a:moveTo>
                <a:cubicBezTo>
                  <a:pt x="87" y="431"/>
                  <a:pt x="175" y="862"/>
                  <a:pt x="273" y="862"/>
                </a:cubicBezTo>
                <a:cubicBezTo>
                  <a:pt x="371" y="862"/>
                  <a:pt x="480" y="431"/>
                  <a:pt x="59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0607" name="Freeform 15"/>
          <p:cNvSpPr>
            <a:spLocks/>
          </p:cNvSpPr>
          <p:nvPr/>
        </p:nvSpPr>
        <p:spPr bwMode="auto">
          <a:xfrm>
            <a:off x="1547813" y="4437063"/>
            <a:ext cx="1152525" cy="1512887"/>
          </a:xfrm>
          <a:custGeom>
            <a:avLst/>
            <a:gdLst>
              <a:gd name="T0" fmla="*/ 0 w 726"/>
              <a:gd name="T1" fmla="*/ 2147483647 h 953"/>
              <a:gd name="T2" fmla="*/ 2147483647 w 726"/>
              <a:gd name="T3" fmla="*/ 0 h 953"/>
              <a:gd name="T4" fmla="*/ 2147483647 w 726"/>
              <a:gd name="T5" fmla="*/ 2147483647 h 953"/>
              <a:gd name="T6" fmla="*/ 0 60000 65536"/>
              <a:gd name="T7" fmla="*/ 0 60000 65536"/>
              <a:gd name="T8" fmla="*/ 0 60000 65536"/>
              <a:gd name="T9" fmla="*/ 0 w 726"/>
              <a:gd name="T10" fmla="*/ 0 h 953"/>
              <a:gd name="T11" fmla="*/ 726 w 726"/>
              <a:gd name="T12" fmla="*/ 953 h 9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953">
                <a:moveTo>
                  <a:pt x="0" y="953"/>
                </a:moveTo>
                <a:cubicBezTo>
                  <a:pt x="121" y="476"/>
                  <a:pt x="242" y="0"/>
                  <a:pt x="363" y="0"/>
                </a:cubicBezTo>
                <a:cubicBezTo>
                  <a:pt x="484" y="0"/>
                  <a:pt x="605" y="476"/>
                  <a:pt x="726" y="95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3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6" grpId="0" build="p"/>
      <p:bldP spid="110597" grpId="0" build="p"/>
      <p:bldP spid="110602" grpId="0" animBg="1"/>
      <p:bldP spid="110603" grpId="0" animBg="1"/>
      <p:bldP spid="110604" grpId="0" animBg="1"/>
      <p:bldP spid="1106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095375"/>
          </a:xfrm>
        </p:spPr>
        <p:txBody>
          <a:bodyPr/>
          <a:lstStyle/>
          <a:p>
            <a:pPr eaLnBrk="1" hangingPunct="1"/>
            <a:r>
              <a:rPr lang="ru-RU" sz="3600" dirty="0" smtClean="0"/>
              <a:t>Чтобы построить график функции надо: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428750"/>
            <a:ext cx="4143375" cy="5143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 smtClean="0">
                <a:solidFill>
                  <a:srgbClr val="FFFF00"/>
                </a:solidFill>
              </a:rPr>
              <a:t>    Заполнить </a:t>
            </a:r>
            <a:r>
              <a:rPr lang="ru-RU" sz="2600" dirty="0" smtClean="0">
                <a:solidFill>
                  <a:srgbClr val="FFFF00"/>
                </a:solidFill>
              </a:rPr>
              <a:t>таблицу значений функции:</a:t>
            </a:r>
            <a:r>
              <a:rPr lang="ru-RU" sz="2600" dirty="0" smtClean="0">
                <a:solidFill>
                  <a:srgbClr val="CC66FF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>
                <a:cs typeface="Arial" charset="0"/>
              </a:rPr>
              <a:t>	Прямая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x=m </a:t>
            </a:r>
            <a:r>
              <a:rPr lang="ru-RU" sz="1800" dirty="0" smtClean="0">
                <a:cs typeface="Arial" charset="0"/>
              </a:rPr>
              <a:t>является осью симметрии параболы, т.е. точки графика симметричны относительно этой прямой.</a:t>
            </a:r>
            <a:endParaRPr lang="ru-RU" sz="2400" dirty="0" smtClean="0">
              <a:solidFill>
                <a:srgbClr val="CC66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 smtClean="0">
                <a:solidFill>
                  <a:srgbClr val="CC66FF"/>
                </a:solidFill>
              </a:rPr>
              <a:t>	</a:t>
            </a:r>
            <a:r>
              <a:rPr lang="ru-RU" sz="1800" dirty="0" smtClean="0"/>
              <a:t>В таблице расположить вершину в середине таблицы и взять соседние симметричные значения х. Например, следующим образом: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*- посчитать значение функции в выбранных значениях х.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ru-RU" sz="2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200" dirty="0" smtClean="0"/>
          </a:p>
        </p:txBody>
      </p:sp>
      <p:sp>
        <p:nvSpPr>
          <p:cNvPr id="120881" name="Rectangle 49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571625"/>
            <a:ext cx="3609975" cy="4448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solidFill>
                  <a:srgbClr val="FF6600"/>
                </a:solidFill>
              </a:rPr>
              <a:t>Пример: у = х</a:t>
            </a:r>
            <a:r>
              <a:rPr lang="en-US" sz="2600" smtClean="0">
                <a:solidFill>
                  <a:srgbClr val="FF6600"/>
                </a:solidFill>
                <a:cs typeface="Arial" charset="0"/>
              </a:rPr>
              <a:t>²</a:t>
            </a:r>
            <a:r>
              <a:rPr lang="ru-RU" sz="2600" smtClean="0">
                <a:solidFill>
                  <a:srgbClr val="FF6600"/>
                </a:solidFill>
                <a:cs typeface="Arial" charset="0"/>
              </a:rPr>
              <a:t>-2х-3</a:t>
            </a:r>
            <a:endParaRPr lang="ru-RU" sz="260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cs typeface="Arial" charset="0"/>
              </a:rPr>
              <a:t>А(1;- 4) – вершина параболы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cs typeface="Arial" charset="0"/>
              </a:rPr>
              <a:t>х</a:t>
            </a:r>
            <a:r>
              <a:rPr lang="en-US" sz="2600" smtClean="0">
                <a:cs typeface="Arial" charset="0"/>
              </a:rPr>
              <a:t>=1</a:t>
            </a:r>
            <a:r>
              <a:rPr lang="ru-RU" sz="2600" smtClean="0">
                <a:cs typeface="Arial" charset="0"/>
              </a:rPr>
              <a:t> – ось симметрии параболы.</a:t>
            </a:r>
            <a:endParaRPr lang="en-US" sz="26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/>
              <a:t>Составим таблицу значений функции: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smtClean="0"/>
              <a:t>  </a:t>
            </a:r>
          </a:p>
        </p:txBody>
      </p:sp>
      <p:graphicFrame>
        <p:nvGraphicFramePr>
          <p:cNvPr id="120913" name="Group 81"/>
          <p:cNvGraphicFramePr>
            <a:graphicFrameLocks noGrp="1"/>
          </p:cNvGraphicFramePr>
          <p:nvPr>
            <p:ph sz="half" idx="4294967295"/>
          </p:nvPr>
        </p:nvGraphicFramePr>
        <p:xfrm>
          <a:off x="571500" y="4857750"/>
          <a:ext cx="3240088" cy="863600"/>
        </p:xfrm>
        <a:graphic>
          <a:graphicData uri="http://schemas.openxmlformats.org/drawingml/2006/table">
            <a:tbl>
              <a:tblPr/>
              <a:tblGrid>
                <a:gridCol w="287338"/>
                <a:gridCol w="576262"/>
                <a:gridCol w="576263"/>
                <a:gridCol w="504825"/>
                <a:gridCol w="647700"/>
                <a:gridCol w="6477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907" name="Group 75"/>
          <p:cNvGraphicFramePr>
            <a:graphicFrameLocks noGrp="1"/>
          </p:cNvGraphicFramePr>
          <p:nvPr/>
        </p:nvGraphicFramePr>
        <p:xfrm>
          <a:off x="5072063" y="4572000"/>
          <a:ext cx="3500465" cy="1214451"/>
        </p:xfrm>
        <a:graphic>
          <a:graphicData uri="http://schemas.openxmlformats.org/drawingml/2006/table">
            <a:tbl>
              <a:tblPr/>
              <a:tblGrid>
                <a:gridCol w="310429"/>
                <a:gridCol w="622571"/>
                <a:gridCol w="622572"/>
                <a:gridCol w="545393"/>
                <a:gridCol w="699750"/>
                <a:gridCol w="699750"/>
              </a:tblGrid>
              <a:tr h="6273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- 1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- 4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95" name="Line 82"/>
          <p:cNvSpPr>
            <a:spLocks noChangeShapeType="1"/>
          </p:cNvSpPr>
          <p:nvPr/>
        </p:nvSpPr>
        <p:spPr bwMode="auto">
          <a:xfrm>
            <a:off x="4500563" y="1989138"/>
            <a:ext cx="0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0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0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20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651" name="Group 723"/>
          <p:cNvGraphicFramePr>
            <a:graphicFrameLocks noGrp="1"/>
          </p:cNvGraphicFramePr>
          <p:nvPr>
            <p:ph sz="half" idx="2"/>
          </p:nvPr>
        </p:nvGraphicFramePr>
        <p:xfrm>
          <a:off x="4427538" y="2901950"/>
          <a:ext cx="3673475" cy="3240980"/>
        </p:xfrm>
        <a:graphic>
          <a:graphicData uri="http://schemas.openxmlformats.org/drawingml/2006/table">
            <a:tbl>
              <a:tblPr/>
              <a:tblGrid>
                <a:gridCol w="306387"/>
                <a:gridCol w="306388"/>
                <a:gridCol w="306387"/>
                <a:gridCol w="304800"/>
                <a:gridCol w="306388"/>
                <a:gridCol w="306387"/>
                <a:gridCol w="306388"/>
                <a:gridCol w="306387"/>
                <a:gridCol w="306388"/>
                <a:gridCol w="304800"/>
                <a:gridCol w="306387"/>
                <a:gridCol w="306388"/>
              </a:tblGrid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 = х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-2х-3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Полилиния 17"/>
          <p:cNvSpPr/>
          <p:nvPr/>
        </p:nvSpPr>
        <p:spPr>
          <a:xfrm>
            <a:off x="5340350" y="2901950"/>
            <a:ext cx="1839913" cy="2933700"/>
          </a:xfrm>
          <a:custGeom>
            <a:avLst/>
            <a:gdLst>
              <a:gd name="connsiteX0" fmla="*/ 0 w 1840089"/>
              <a:gd name="connsiteY0" fmla="*/ 0 h 2935112"/>
              <a:gd name="connsiteX1" fmla="*/ 304800 w 1840089"/>
              <a:gd name="connsiteY1" fmla="*/ 1603023 h 2935112"/>
              <a:gd name="connsiteX2" fmla="*/ 609600 w 1840089"/>
              <a:gd name="connsiteY2" fmla="*/ 2607734 h 2935112"/>
              <a:gd name="connsiteX3" fmla="*/ 925689 w 1840089"/>
              <a:gd name="connsiteY3" fmla="*/ 2935112 h 2935112"/>
              <a:gd name="connsiteX4" fmla="*/ 1230489 w 1840089"/>
              <a:gd name="connsiteY4" fmla="*/ 2607734 h 2935112"/>
              <a:gd name="connsiteX5" fmla="*/ 1535289 w 1840089"/>
              <a:gd name="connsiteY5" fmla="*/ 1603023 h 2935112"/>
              <a:gd name="connsiteX6" fmla="*/ 1840089 w 1840089"/>
              <a:gd name="connsiteY6" fmla="*/ 22578 h 2935112"/>
              <a:gd name="connsiteX7" fmla="*/ 1840089 w 1840089"/>
              <a:gd name="connsiteY7" fmla="*/ 22578 h 2935112"/>
              <a:gd name="connsiteX8" fmla="*/ 1840089 w 1840089"/>
              <a:gd name="connsiteY8" fmla="*/ 22578 h 2935112"/>
              <a:gd name="connsiteX9" fmla="*/ 1840089 w 1840089"/>
              <a:gd name="connsiteY9" fmla="*/ 22578 h 293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0089" h="2935112">
                <a:moveTo>
                  <a:pt x="0" y="0"/>
                </a:moveTo>
                <a:cubicBezTo>
                  <a:pt x="101600" y="584200"/>
                  <a:pt x="203200" y="1168401"/>
                  <a:pt x="304800" y="1603023"/>
                </a:cubicBezTo>
                <a:cubicBezTo>
                  <a:pt x="406400" y="2037645"/>
                  <a:pt x="506118" y="2385719"/>
                  <a:pt x="609600" y="2607734"/>
                </a:cubicBezTo>
                <a:cubicBezTo>
                  <a:pt x="713082" y="2829749"/>
                  <a:pt x="822208" y="2935112"/>
                  <a:pt x="925689" y="2935112"/>
                </a:cubicBezTo>
                <a:cubicBezTo>
                  <a:pt x="1029170" y="2935112"/>
                  <a:pt x="1128889" y="2829749"/>
                  <a:pt x="1230489" y="2607734"/>
                </a:cubicBezTo>
                <a:cubicBezTo>
                  <a:pt x="1332089" y="2385719"/>
                  <a:pt x="1433689" y="2033882"/>
                  <a:pt x="1535289" y="1603023"/>
                </a:cubicBezTo>
                <a:cubicBezTo>
                  <a:pt x="1636889" y="1172164"/>
                  <a:pt x="1840089" y="22578"/>
                  <a:pt x="1840089" y="22578"/>
                </a:cubicBezTo>
                <a:lnTo>
                  <a:pt x="1840089" y="22578"/>
                </a:lnTo>
                <a:lnTo>
                  <a:pt x="1840089" y="22578"/>
                </a:lnTo>
                <a:lnTo>
                  <a:pt x="1840089" y="22578"/>
                </a:lnTo>
              </a:path>
            </a:pathLst>
          </a:custGeom>
          <a:noFill/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916" name="Rectangle 14"/>
          <p:cNvSpPr>
            <a:spLocks noGrp="1" noChangeArrowheads="1"/>
          </p:cNvSpPr>
          <p:nvPr>
            <p:ph type="title"/>
          </p:nvPr>
        </p:nvSpPr>
        <p:spPr>
          <a:xfrm>
            <a:off x="1571625" y="214313"/>
            <a:ext cx="7010400" cy="1143000"/>
          </a:xfrm>
        </p:spPr>
        <p:txBody>
          <a:bodyPr/>
          <a:lstStyle/>
          <a:p>
            <a:pPr eaLnBrk="1" hangingPunct="1"/>
            <a:r>
              <a:rPr lang="ru-RU" sz="3600" smtClean="0"/>
              <a:t>Чтобы построить график функции надо:</a:t>
            </a:r>
          </a:p>
        </p:txBody>
      </p:sp>
      <p:sp>
        <p:nvSpPr>
          <p:cNvPr id="124943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714500"/>
            <a:ext cx="3143250" cy="43576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rgbClr val="FFFF00"/>
                </a:solidFill>
              </a:rPr>
              <a:t>4. Построить график функции:</a:t>
            </a:r>
            <a:r>
              <a:rPr lang="ru-RU" sz="2600" smtClean="0">
                <a:solidFill>
                  <a:srgbClr val="CC66FF"/>
                </a:solidFill>
              </a:rPr>
              <a:t>                 </a:t>
            </a:r>
            <a:r>
              <a:rPr lang="ru-RU" sz="2400" smtClean="0"/>
              <a:t>- отметить в координатной плоскости точки, координаты которых указаны в таблице;                           - соединить их плавной линией.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</p:txBody>
      </p:sp>
      <p:sp>
        <p:nvSpPr>
          <p:cNvPr id="125127" name="Line 199"/>
          <p:cNvSpPr>
            <a:spLocks noChangeShapeType="1"/>
          </p:cNvSpPr>
          <p:nvPr/>
        </p:nvSpPr>
        <p:spPr bwMode="auto">
          <a:xfrm>
            <a:off x="4427538" y="4514850"/>
            <a:ext cx="36734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2919" name="Line 724"/>
          <p:cNvSpPr>
            <a:spLocks noChangeShapeType="1"/>
          </p:cNvSpPr>
          <p:nvPr/>
        </p:nvSpPr>
        <p:spPr bwMode="auto">
          <a:xfrm>
            <a:off x="3357563" y="1714500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 flipH="1" flipV="1">
            <a:off x="4355306" y="4536282"/>
            <a:ext cx="3216275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357688" y="1928813"/>
          <a:ext cx="3786213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038"/>
                <a:gridCol w="680235"/>
                <a:gridCol w="680235"/>
                <a:gridCol w="680235"/>
                <a:gridCol w="680235"/>
                <a:gridCol w="680235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Блок-схема: узел 12"/>
          <p:cNvSpPr/>
          <p:nvPr/>
        </p:nvSpPr>
        <p:spPr>
          <a:xfrm>
            <a:off x="5605463" y="4478338"/>
            <a:ext cx="71437" cy="71437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929313" y="5486400"/>
            <a:ext cx="71437" cy="71438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6545263" y="5473700"/>
            <a:ext cx="71437" cy="71438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6846888" y="4473575"/>
            <a:ext cx="71437" cy="71438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6226175" y="5786438"/>
            <a:ext cx="71438" cy="71437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313363" y="2868613"/>
            <a:ext cx="71437" cy="71437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4583907" y="4536281"/>
            <a:ext cx="3359150" cy="1587"/>
          </a:xfrm>
          <a:prstGeom prst="line">
            <a:avLst/>
          </a:prstGeom>
          <a:ln w="19050">
            <a:solidFill>
              <a:srgbClr val="FF66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023 C 0.01093 0.08557 0.02257 0.17137 0.03385 0.23473 C 0.04513 0.2981 0.05607 0.34782 0.06718 0.37951 C 0.07829 0.41119 0.08941 0.42553 0.10052 0.42553 C 0.11163 0.42553 0.12274 0.41165 0.13385 0.37951 C 0.14496 0.34736 0.15607 0.29602 0.16718 0.23312 C 0.17829 0.17021 0.18941 0.0858 0.20052 0.00139 " pathEditMode="relative" rAng="0" ptsTypes="aaaaaaA">
                                      <p:cBhvr>
                                        <p:cTn id="9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4943" grpId="0" build="p"/>
      <p:bldP spid="12512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19" grpId="1" animBg="1"/>
      <p:bldP spid="19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132856"/>
            <a:ext cx="7953375" cy="4032225"/>
          </a:xfrm>
        </p:spPr>
        <p:txBody>
          <a:bodyPr/>
          <a:lstStyle/>
          <a:p>
            <a:pPr marL="177800" indent="177800" eaLnBrk="1" hangingPunct="1">
              <a:lnSpc>
                <a:spcPct val="90000"/>
              </a:lnSpc>
              <a:buNone/>
            </a:pPr>
            <a:r>
              <a:rPr lang="ru-RU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Сформулируйте определение квадратичной функции.</a:t>
            </a:r>
          </a:p>
          <a:p>
            <a:pPr marL="177800" indent="177800" eaLnBrk="1" hangingPunct="1">
              <a:lnSpc>
                <a:spcPct val="90000"/>
              </a:lnSpc>
              <a:buNone/>
            </a:pPr>
            <a:r>
              <a:rPr lang="ru-RU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Что представляет собой график квадратичной функции?</a:t>
            </a:r>
          </a:p>
          <a:p>
            <a:pPr marL="177800" indent="177800" eaLnBrk="1" hangingPunct="1">
              <a:lnSpc>
                <a:spcPct val="90000"/>
              </a:lnSpc>
              <a:buNone/>
            </a:pPr>
            <a:r>
              <a:rPr lang="ru-RU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Куда могут быть направлены ветви параболы  и от чего это зависит?</a:t>
            </a:r>
          </a:p>
          <a:p>
            <a:pPr marL="177800" indent="177800" eaLnBrk="1" hangingPunct="1">
              <a:lnSpc>
                <a:spcPct val="90000"/>
              </a:lnSpc>
              <a:buNone/>
            </a:pPr>
            <a:r>
              <a:rPr lang="ru-RU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 какой последовательности нужно строить график квадратичной функции?</a:t>
            </a:r>
          </a:p>
          <a:p>
            <a:pPr marL="177800" indent="177800" eaLnBrk="1" hangingPunct="1">
              <a:lnSpc>
                <a:spcPct val="90000"/>
              </a:lnSpc>
              <a:buNone/>
            </a:pPr>
            <a:r>
              <a:rPr lang="ru-RU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		        </a:t>
            </a:r>
          </a:p>
          <a:p>
            <a:pPr marL="177800" indent="177800" eaLnBrk="1" hangingPunct="1">
              <a:lnSpc>
                <a:spcPct val="90000"/>
              </a:lnSpc>
              <a:buNone/>
            </a:pPr>
            <a:r>
              <a:rPr lang="ru-RU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			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6870700" cy="1133475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FF6600"/>
                </a:solidFill>
              </a:rPr>
              <a:t>Попробуйте ответить на контрольные вопросы:</a:t>
            </a:r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</p:bldLst>
  </p:timing>
</p:sld>
</file>

<file path=ppt/theme/theme1.xml><?xml version="1.0" encoding="utf-8"?>
<a:theme xmlns:a="http://schemas.openxmlformats.org/drawingml/2006/main" name="Студия">
  <a:themeElements>
    <a:clrScheme name="Друга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04540C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Эхо">
  <a:themeElements>
    <a:clrScheme name="Другая 2">
      <a:dk1>
        <a:srgbClr val="194349"/>
      </a:dk1>
      <a:lt1>
        <a:srgbClr val="FFFFCC"/>
      </a:lt1>
      <a:dk2>
        <a:srgbClr val="006666"/>
      </a:dk2>
      <a:lt2>
        <a:srgbClr val="FFFFFF"/>
      </a:lt2>
      <a:accent1>
        <a:srgbClr val="99CC00"/>
      </a:accent1>
      <a:accent2>
        <a:srgbClr val="00B6B2"/>
      </a:accent2>
      <a:accent3>
        <a:srgbClr val="AAB8B8"/>
      </a:accent3>
      <a:accent4>
        <a:srgbClr val="DADAAE"/>
      </a:accent4>
      <a:accent5>
        <a:srgbClr val="CAE2AA"/>
      </a:accent5>
      <a:accent6>
        <a:srgbClr val="00A5A1"/>
      </a:accent6>
      <a:hlink>
        <a:srgbClr val="08540C"/>
      </a:hlink>
      <a:folHlink>
        <a:srgbClr val="666699"/>
      </a:folHlink>
    </a:clrScheme>
    <a:fontScheme name="Эх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Эхо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астель">
  <a:themeElements>
    <a:clrScheme name="Другая 3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4540C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3391</TotalTime>
  <Words>377</Words>
  <Application>Microsoft Office PowerPoint</Application>
  <PresentationFormat>Экран (4:3)</PresentationFormat>
  <Paragraphs>118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Студия</vt:lpstr>
      <vt:lpstr>Эхо</vt:lpstr>
      <vt:lpstr>Пастель</vt:lpstr>
      <vt:lpstr>«Построение графиков в табличном редакторе  MS EXCEL»</vt:lpstr>
      <vt:lpstr>Цели урока: </vt:lpstr>
      <vt:lpstr>Квадратичной функцией называется функция, которую можно задать формулой вида y=ax²+bx+c,  где  х - независимая переменная, a, b и с -некоторые числа (причём а≠0). </vt:lpstr>
      <vt:lpstr>Графиком квадратичной функции является парабола, ветви которой направлены вверх(если а&gt;0) или вниз (если а&lt;0).</vt:lpstr>
      <vt:lpstr>Чтобы построить график функции надо:</vt:lpstr>
      <vt:lpstr>Чтобы построить график функции надо:</vt:lpstr>
      <vt:lpstr>Попробуйте ответить на контрольные вопросы:</vt:lpstr>
    </vt:vector>
  </TitlesOfParts>
  <Company>MSHOME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«Построение графика квадратичной функции».</dc:title>
  <dc:creator>Lena</dc:creator>
  <dc:description>конкурс2</dc:description>
  <cp:lastModifiedBy>домо</cp:lastModifiedBy>
  <cp:revision>166</cp:revision>
  <dcterms:created xsi:type="dcterms:W3CDTF">2006-10-10T09:05:12Z</dcterms:created>
  <dcterms:modified xsi:type="dcterms:W3CDTF">2013-11-11T15:11:07Z</dcterms:modified>
</cp:coreProperties>
</file>