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2" r:id="rId4"/>
    <p:sldId id="261" r:id="rId5"/>
    <p:sldId id="258" r:id="rId6"/>
    <p:sldId id="262" r:id="rId7"/>
    <p:sldId id="263" r:id="rId8"/>
    <p:sldId id="264" r:id="rId9"/>
    <p:sldId id="265" r:id="rId10"/>
    <p:sldId id="259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4FF"/>
    <a:srgbClr val="D60093"/>
    <a:srgbClr val="800080"/>
    <a:srgbClr val="000066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94B43-F57D-4B98-864B-D6908ED2D545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F0461-CF59-48CC-9C93-B9D95A6625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/>
          <p:cNvSpPr>
            <a:spLocks noChangeArrowheads="1"/>
          </p:cNvSpPr>
          <p:nvPr userDrawn="1"/>
        </p:nvSpPr>
        <p:spPr bwMode="auto">
          <a:xfrm>
            <a:off x="200025" y="161925"/>
            <a:ext cx="8715375" cy="6553200"/>
          </a:xfrm>
          <a:prstGeom prst="plus">
            <a:avLst>
              <a:gd name="adj" fmla="val 13565"/>
            </a:avLst>
          </a:prstGeom>
          <a:gradFill rotWithShape="1">
            <a:gsLst>
              <a:gs pos="0">
                <a:srgbClr val="99CCFF">
                  <a:gamma/>
                  <a:tint val="23137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281986" dir="2150259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82000" y="6172200"/>
            <a:ext cx="533400" cy="476250"/>
          </a:xfrm>
        </p:spPr>
        <p:txBody>
          <a:bodyPr/>
          <a:lstStyle>
            <a:lvl1pPr>
              <a:defRPr/>
            </a:lvl1pPr>
          </a:lstStyle>
          <a:p>
            <a:fld id="{B28F02D7-7B5A-4CD6-A535-4027639ADD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133DC-F458-482F-99D5-5DB46B0AFD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705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70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DE1E4-6FD5-4C9F-9450-9942EF30D2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BE99-7DDE-4F4A-B707-AA08C03CD5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0D7B0-EFCB-4314-B05A-0AB93E95C3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D9B35-F748-4DBD-B023-0C59F7E313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D6DAA-2188-4524-808F-40508EE75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D89F6-129D-4AFE-937C-FE29D9F436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0E17-AE13-40F7-9A4C-565A7A54B9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6F1A3-8362-4D40-8ECF-368E44C357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B1237-B594-4266-BC78-7B8BF10A5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200025" y="161925"/>
            <a:ext cx="8715375" cy="6553200"/>
          </a:xfrm>
          <a:prstGeom prst="plus">
            <a:avLst>
              <a:gd name="adj" fmla="val 13565"/>
            </a:avLst>
          </a:prstGeom>
          <a:gradFill rotWithShape="1">
            <a:gsLst>
              <a:gs pos="0">
                <a:srgbClr val="99CCFF">
                  <a:gamma/>
                  <a:tint val="23137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281986" dir="2150259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B99D74-44F9-4FC4-9051-1155293B0EB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 3" pitchFamily="18" charset="2"/>
        <a:buChar char="c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books/ru/2/20/%D0%90%D0%BB%D1%8C_%D0%A5%D0%BE%D1%80%D0%B5%D0%B7%D0%BC%D0%B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447800"/>
            <a:ext cx="8382000" cy="1470025"/>
          </a:xfrm>
        </p:spPr>
        <p:txBody>
          <a:bodyPr/>
          <a:lstStyle/>
          <a:p>
            <a:r>
              <a:rPr lang="ru-RU" sz="12900" b="1" dirty="0"/>
              <a:t>Алгоритм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8305800" cy="1752600"/>
          </a:xfrm>
        </p:spPr>
        <p:txBody>
          <a:bodyPr/>
          <a:lstStyle/>
          <a:p>
            <a:r>
              <a:rPr lang="ru-RU" sz="8800" b="1">
                <a:solidFill>
                  <a:srgbClr val="000066"/>
                </a:solidFill>
              </a:rPr>
              <a:t>и его</a:t>
            </a:r>
            <a:r>
              <a:rPr lang="ru-RU" sz="8800" b="1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ru-RU" sz="8800" b="1">
                <a:solidFill>
                  <a:srgbClr val="000066"/>
                </a:solidFill>
              </a:rPr>
              <a:t>свойства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3200400" cy="476250"/>
          </a:xfrm>
        </p:spPr>
        <p:txBody>
          <a:bodyPr/>
          <a:lstStyle/>
          <a:p>
            <a:r>
              <a:rPr lang="ru-RU" dirty="0" smtClean="0"/>
              <a:t>Забелина М.В., учитель информатики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Свойства алгоритмов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0066"/>
              </a:buClr>
              <a:buSzPct val="125000"/>
              <a:buFont typeface="Wingdings" pitchFamily="2" charset="2"/>
              <a:buChar char="@"/>
            </a:pPr>
            <a:r>
              <a:rPr lang="ru-RU">
                <a:solidFill>
                  <a:srgbClr val="D60093"/>
                </a:solidFill>
              </a:rPr>
              <a:t>Дискретность</a:t>
            </a:r>
            <a:r>
              <a:rPr lang="ru-RU" sz="2000">
                <a:solidFill>
                  <a:srgbClr val="D60093"/>
                </a:solidFill>
              </a:rPr>
              <a:t>,</a:t>
            </a:r>
            <a:r>
              <a:rPr lang="ru-RU" sz="2000">
                <a:solidFill>
                  <a:srgbClr val="6600CC"/>
                </a:solidFill>
              </a:rPr>
              <a:t> </a:t>
            </a:r>
            <a:r>
              <a:rPr lang="ru-RU" sz="2800"/>
              <a:t>разбиение алгоритма на шаги;</a:t>
            </a:r>
          </a:p>
          <a:p>
            <a:pPr>
              <a:lnSpc>
                <a:spcPct val="80000"/>
              </a:lnSpc>
              <a:buClr>
                <a:srgbClr val="000066"/>
              </a:buClr>
              <a:buSzPct val="125000"/>
              <a:buFont typeface="Wingdings" pitchFamily="2" charset="2"/>
              <a:buChar char="@"/>
            </a:pPr>
            <a:r>
              <a:rPr lang="ru-RU">
                <a:solidFill>
                  <a:srgbClr val="D60093"/>
                </a:solidFill>
              </a:rPr>
              <a:t>Конечность</a:t>
            </a:r>
            <a:r>
              <a:rPr lang="ru-RU" sz="2000">
                <a:solidFill>
                  <a:srgbClr val="D60093"/>
                </a:solidFill>
              </a:rPr>
              <a:t> (</a:t>
            </a:r>
            <a:r>
              <a:rPr lang="ru-RU">
                <a:solidFill>
                  <a:srgbClr val="D60093"/>
                </a:solidFill>
              </a:rPr>
              <a:t>результативность</a:t>
            </a:r>
            <a:r>
              <a:rPr lang="ru-RU" sz="2000">
                <a:solidFill>
                  <a:srgbClr val="D60093"/>
                </a:solidFill>
              </a:rPr>
              <a:t>),</a:t>
            </a:r>
            <a:r>
              <a:rPr lang="ru-RU" sz="2000">
                <a:solidFill>
                  <a:srgbClr val="6600CC"/>
                </a:solidFill>
              </a:rPr>
              <a:t> </a:t>
            </a:r>
            <a:r>
              <a:rPr lang="ru-RU" sz="2800"/>
              <a:t>получение результата за конечное число шагов;</a:t>
            </a:r>
          </a:p>
          <a:p>
            <a:pPr>
              <a:lnSpc>
                <a:spcPct val="80000"/>
              </a:lnSpc>
              <a:buClr>
                <a:srgbClr val="000066"/>
              </a:buClr>
              <a:buSzPct val="125000"/>
              <a:buFont typeface="Wingdings" pitchFamily="2" charset="2"/>
              <a:buChar char="@"/>
            </a:pPr>
            <a:r>
              <a:rPr lang="ru-RU">
                <a:solidFill>
                  <a:srgbClr val="D60093"/>
                </a:solidFill>
              </a:rPr>
              <a:t>Понятность</a:t>
            </a:r>
            <a:r>
              <a:rPr lang="ru-RU" sz="2000">
                <a:solidFill>
                  <a:srgbClr val="D60093"/>
                </a:solidFill>
              </a:rPr>
              <a:t>,</a:t>
            </a:r>
            <a:r>
              <a:rPr lang="ru-RU" sz="2000">
                <a:solidFill>
                  <a:srgbClr val="6600CC"/>
                </a:solidFill>
              </a:rPr>
              <a:t> </a:t>
            </a:r>
            <a:r>
              <a:rPr lang="ru-RU" sz="2800"/>
              <a:t>алгоритм должен быть ориентирован на конкретного исполнителя;</a:t>
            </a:r>
          </a:p>
          <a:p>
            <a:pPr>
              <a:lnSpc>
                <a:spcPct val="80000"/>
              </a:lnSpc>
              <a:buClr>
                <a:srgbClr val="000066"/>
              </a:buClr>
              <a:buSzPct val="125000"/>
              <a:buFont typeface="Wingdings" pitchFamily="2" charset="2"/>
              <a:buChar char="@"/>
            </a:pPr>
            <a:r>
              <a:rPr lang="ru-RU">
                <a:solidFill>
                  <a:srgbClr val="D60093"/>
                </a:solidFill>
              </a:rPr>
              <a:t>Точность</a:t>
            </a:r>
            <a:r>
              <a:rPr lang="ru-RU" sz="2000">
                <a:solidFill>
                  <a:srgbClr val="D60093"/>
                </a:solidFill>
              </a:rPr>
              <a:t> (</a:t>
            </a:r>
            <a:r>
              <a:rPr lang="ru-RU">
                <a:solidFill>
                  <a:srgbClr val="D60093"/>
                </a:solidFill>
              </a:rPr>
              <a:t>однозначность</a:t>
            </a:r>
            <a:r>
              <a:rPr lang="ru-RU" sz="2000">
                <a:solidFill>
                  <a:srgbClr val="D60093"/>
                </a:solidFill>
              </a:rPr>
              <a:t>),</a:t>
            </a:r>
            <a:r>
              <a:rPr lang="ru-RU" sz="2000">
                <a:solidFill>
                  <a:srgbClr val="6600CC"/>
                </a:solidFill>
              </a:rPr>
              <a:t> </a:t>
            </a:r>
            <a:r>
              <a:rPr lang="ru-RU" sz="2800"/>
              <a:t>каждый шаг истолковывается однозначно и всегда определено следующее действие;</a:t>
            </a:r>
          </a:p>
          <a:p>
            <a:pPr>
              <a:lnSpc>
                <a:spcPct val="80000"/>
              </a:lnSpc>
              <a:buClr>
                <a:srgbClr val="000066"/>
              </a:buClr>
              <a:buSzPct val="125000"/>
              <a:buFont typeface="Wingdings" pitchFamily="2" charset="2"/>
              <a:buChar char="@"/>
            </a:pPr>
            <a:r>
              <a:rPr lang="ru-RU">
                <a:solidFill>
                  <a:srgbClr val="D60093"/>
                </a:solidFill>
              </a:rPr>
              <a:t>Массовость</a:t>
            </a:r>
            <a:r>
              <a:rPr lang="ru-RU" sz="2000">
                <a:solidFill>
                  <a:srgbClr val="D60093"/>
                </a:solidFill>
              </a:rPr>
              <a:t>,</a:t>
            </a:r>
            <a:r>
              <a:rPr lang="ru-RU" sz="2000">
                <a:solidFill>
                  <a:srgbClr val="6600CC"/>
                </a:solidFill>
              </a:rPr>
              <a:t> </a:t>
            </a:r>
            <a:r>
              <a:rPr lang="ru-RU" sz="2800"/>
              <a:t>возможность по одному алгоритму решения массы однотипных задач (не обязательное свойство).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638800"/>
          </a:xfrm>
        </p:spPr>
        <p:txBody>
          <a:bodyPr/>
          <a:lstStyle/>
          <a:p>
            <a:r>
              <a:rPr lang="ru-RU" dirty="0" smtClean="0"/>
              <a:t>Для представления алгоритма в виде понятным компьютеру служат языки программирования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 программирования </a:t>
            </a:r>
            <a:r>
              <a:rPr lang="ru-RU" dirty="0" smtClean="0"/>
              <a:t>– это искусственный язык, предназначенный для написания программы. От естественных языков они отличаются ограниченным числом слов и очень строгими правилами записи.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239000" cy="9144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Классификация языков программирования.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638800"/>
          </a:xfrm>
        </p:spPr>
        <p:txBody>
          <a:bodyPr/>
          <a:lstStyle/>
          <a:p>
            <a:r>
              <a:rPr lang="ru-RU" dirty="0" smtClean="0"/>
              <a:t>1. машинные</a:t>
            </a:r>
          </a:p>
          <a:p>
            <a:r>
              <a:rPr lang="ru-RU" dirty="0" smtClean="0"/>
              <a:t>2. машинно-ориентированные</a:t>
            </a:r>
          </a:p>
          <a:p>
            <a:r>
              <a:rPr lang="ru-RU" dirty="0" smtClean="0"/>
              <a:t>3. машинно-независимые</a:t>
            </a:r>
          </a:p>
          <a:p>
            <a:endParaRPr lang="ru-RU" dirty="0" smtClean="0"/>
          </a:p>
          <a:p>
            <a:r>
              <a:rPr lang="ru-RU" dirty="0" smtClean="0"/>
              <a:t>Например машинно-ориентированным языком является язык ассемблера, язык автокода.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239000" cy="9144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Языки программирования высокого уровня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638800"/>
          </a:xfrm>
        </p:spPr>
        <p:txBody>
          <a:bodyPr/>
          <a:lstStyle/>
          <a:p>
            <a:r>
              <a:rPr lang="ru-RU" dirty="0" smtClean="0"/>
              <a:t>1. процедурные (алгоритмические) – </a:t>
            </a:r>
            <a:r>
              <a:rPr lang="en-US" dirty="0" err="1" smtClean="0"/>
              <a:t>pascal</a:t>
            </a:r>
            <a:r>
              <a:rPr lang="en-US" dirty="0" smtClean="0"/>
              <a:t>, C, Basic</a:t>
            </a:r>
            <a:endParaRPr lang="ru-RU" dirty="0" smtClean="0"/>
          </a:p>
          <a:p>
            <a:r>
              <a:rPr lang="ru-RU" dirty="0" smtClean="0"/>
              <a:t>2. логические – </a:t>
            </a:r>
            <a:r>
              <a:rPr lang="en-US" dirty="0" smtClean="0"/>
              <a:t>prolog</a:t>
            </a:r>
            <a:endParaRPr lang="ru-RU" dirty="0" smtClean="0"/>
          </a:p>
          <a:p>
            <a:r>
              <a:rPr lang="ru-RU" dirty="0" smtClean="0"/>
              <a:t>3. объектно-ориентированные - </a:t>
            </a:r>
            <a:r>
              <a:rPr lang="en-US" dirty="0" smtClean="0"/>
              <a:t>java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Поколения ЯП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Один из первых языков программирования – Фортран (</a:t>
            </a:r>
            <a:r>
              <a:rPr lang="en-US" sz="2800" dirty="0" smtClean="0"/>
              <a:t>Fortran</a:t>
            </a:r>
            <a:r>
              <a:rPr lang="ru-RU" sz="2800" dirty="0" smtClean="0"/>
              <a:t>) был создан в середине 50-х годов (замена языка ассемблера). </a:t>
            </a:r>
          </a:p>
          <a:p>
            <a:r>
              <a:rPr lang="ru-RU" sz="2800" dirty="0" smtClean="0"/>
              <a:t>Для решения экономических задач в 60 –е был создан язык программирования – Кобол</a:t>
            </a:r>
            <a:r>
              <a:rPr lang="en-US" sz="2800" dirty="0" smtClean="0"/>
              <a:t> (Cobol)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 58</a:t>
            </a:r>
            <a:r>
              <a:rPr lang="ru-RU" sz="2800" dirty="0" smtClean="0"/>
              <a:t> г. появляется язык Алгол (</a:t>
            </a:r>
            <a:r>
              <a:rPr lang="en-US" sz="2800" dirty="0" err="1" smtClean="0"/>
              <a:t>Algol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Широкое распространение получил язык Бейсик (</a:t>
            </a:r>
            <a:r>
              <a:rPr lang="en-US" sz="2800" dirty="0" smtClean="0"/>
              <a:t>Basic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ЯП СИ в начале 70-х г. Он является одним из универсальных языков программирования.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80-х г. 20 века был создан язык Ада (</a:t>
            </a:r>
            <a:r>
              <a:rPr lang="en-US" dirty="0" err="1" smtClean="0"/>
              <a:t>Ada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800"/>
            <a:ext cx="7239000" cy="914400"/>
          </a:xfrm>
        </p:spPr>
        <p:txBody>
          <a:bodyPr/>
          <a:lstStyle/>
          <a:p>
            <a:r>
              <a:rPr lang="ru-RU" sz="6600" b="1"/>
              <a:t>Алгоритм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20574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4000" dirty="0"/>
              <a:t>– </a:t>
            </a:r>
            <a:r>
              <a:rPr lang="ru-RU" dirty="0"/>
              <a:t>это </a:t>
            </a:r>
            <a:r>
              <a:rPr lang="ru-RU" dirty="0" smtClean="0"/>
              <a:t>упорядоченная последовательность </a:t>
            </a:r>
            <a:r>
              <a:rPr lang="ru-RU" dirty="0"/>
              <a:t>действий, </a:t>
            </a:r>
            <a:r>
              <a:rPr lang="ru-RU" dirty="0" smtClean="0"/>
              <a:t>направленная </a:t>
            </a:r>
            <a:r>
              <a:rPr lang="ru-RU" dirty="0"/>
              <a:t>на решение поставленной </a:t>
            </a:r>
            <a:r>
              <a:rPr lang="ru-RU" dirty="0" smtClean="0"/>
              <a:t>цели</a:t>
            </a:r>
            <a:r>
              <a:rPr lang="ru-RU" dirty="0"/>
              <a:t>.</a:t>
            </a:r>
            <a:endParaRPr lang="ru-RU" sz="36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3276600"/>
            <a:ext cx="67818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0066"/>
                </a:solidFill>
              </a:rPr>
              <a:t>Синонимы слова</a:t>
            </a:r>
            <a:r>
              <a:rPr lang="ru-RU" sz="3200" dirty="0">
                <a:solidFill>
                  <a:srgbClr val="0000CC"/>
                </a:solidFill>
              </a:rPr>
              <a:t> </a:t>
            </a:r>
            <a:r>
              <a:rPr lang="ru-RU" sz="3200" dirty="0">
                <a:solidFill>
                  <a:srgbClr val="D60093"/>
                </a:solidFill>
              </a:rPr>
              <a:t>«</a:t>
            </a:r>
            <a:r>
              <a:rPr lang="ru-RU" sz="3200" b="1" dirty="0">
                <a:solidFill>
                  <a:srgbClr val="D60093"/>
                </a:solidFill>
              </a:rPr>
              <a:t>алгоритм</a:t>
            </a:r>
            <a:r>
              <a:rPr lang="ru-RU" sz="3200" dirty="0">
                <a:solidFill>
                  <a:srgbClr val="D60093"/>
                </a:solidFill>
              </a:rPr>
              <a:t>»:</a:t>
            </a:r>
            <a:r>
              <a:rPr lang="ru-RU" sz="3200" dirty="0">
                <a:solidFill>
                  <a:srgbClr val="0000CC"/>
                </a:solidFill>
              </a:rPr>
              <a:t> </a:t>
            </a:r>
          </a:p>
          <a:p>
            <a:pPr lvl="3">
              <a:buClr>
                <a:srgbClr val="D60093"/>
              </a:buClr>
              <a:buFont typeface="Wingdings" pitchFamily="2" charset="2"/>
              <a:buChar char="ü"/>
            </a:pPr>
            <a:r>
              <a:rPr lang="ru-RU" sz="3200" dirty="0">
                <a:solidFill>
                  <a:srgbClr val="0000CC"/>
                </a:solidFill>
              </a:rPr>
              <a:t> план;</a:t>
            </a:r>
          </a:p>
          <a:p>
            <a:pPr lvl="3">
              <a:buClr>
                <a:srgbClr val="D60093"/>
              </a:buClr>
              <a:buFont typeface="Wingdings" pitchFamily="2" charset="2"/>
              <a:buChar char="ü"/>
            </a:pPr>
            <a:r>
              <a:rPr lang="ru-RU" sz="3200" dirty="0">
                <a:solidFill>
                  <a:srgbClr val="0000CC"/>
                </a:solidFill>
              </a:rPr>
              <a:t> инструкция;</a:t>
            </a:r>
          </a:p>
          <a:p>
            <a:pPr lvl="3">
              <a:buClr>
                <a:srgbClr val="D60093"/>
              </a:buClr>
              <a:buFont typeface="Wingdings" pitchFamily="2" charset="2"/>
              <a:buChar char="ü"/>
            </a:pPr>
            <a:r>
              <a:rPr lang="ru-RU" sz="3200" dirty="0">
                <a:solidFill>
                  <a:srgbClr val="0000CC"/>
                </a:solidFill>
              </a:rPr>
              <a:t> рецепт;</a:t>
            </a:r>
          </a:p>
          <a:p>
            <a:pPr lvl="3">
              <a:buClr>
                <a:srgbClr val="D60093"/>
              </a:buClr>
              <a:buFont typeface="Wingdings" pitchFamily="2" charset="2"/>
              <a:buChar char="ü"/>
            </a:pPr>
            <a:r>
              <a:rPr lang="ru-RU" sz="3200" dirty="0">
                <a:solidFill>
                  <a:srgbClr val="0000CC"/>
                </a:solidFill>
              </a:rPr>
              <a:t> предписание.</a:t>
            </a:r>
          </a:p>
          <a:p>
            <a:pPr>
              <a:spcBef>
                <a:spcPct val="50000"/>
              </a:spcBef>
              <a:buClr>
                <a:srgbClr val="D60093"/>
              </a:buClr>
            </a:pPr>
            <a:endParaRPr lang="ru-RU" sz="3200" dirty="0"/>
          </a:p>
        </p:txBody>
      </p:sp>
      <p:pic>
        <p:nvPicPr>
          <p:cNvPr id="4102" name="Picture 6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733800"/>
            <a:ext cx="2838450" cy="1974850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2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Немного истории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4953000" cy="3657600"/>
          </a:xfrm>
        </p:spPr>
        <p:txBody>
          <a:bodyPr/>
          <a:lstStyle/>
          <a:p>
            <a:pPr marL="3175" indent="-3175">
              <a:lnSpc>
                <a:spcPct val="80000"/>
              </a:lnSpc>
              <a:buFont typeface="Wingdings 3" pitchFamily="18" charset="2"/>
              <a:buNone/>
            </a:pPr>
            <a:r>
              <a:rPr lang="ru-RU" sz="2000" dirty="0">
                <a:latin typeface="Arial" charset="0"/>
              </a:rPr>
              <a:t>Около 825 года </a:t>
            </a:r>
            <a:r>
              <a:rPr lang="ru-RU" sz="2000" dirty="0" err="1">
                <a:latin typeface="Arial" charset="0"/>
              </a:rPr>
              <a:t>аль-Хорезми</a:t>
            </a:r>
            <a:r>
              <a:rPr lang="ru-RU" sz="2000" dirty="0">
                <a:latin typeface="Arial" charset="0"/>
              </a:rPr>
              <a:t> написал сочинение, в котором впервые дал описание придуманной в Индии позиционной десятичной системы счисления. К сожалению, арабский оригинал его книги не сохранился, так что её оригинальное название нам неизвестно. </a:t>
            </a:r>
            <a:r>
              <a:rPr lang="ru-RU" sz="2000" dirty="0" err="1">
                <a:latin typeface="Arial" charset="0"/>
              </a:rPr>
              <a:t>Аль-Хорезми</a:t>
            </a:r>
            <a:r>
              <a:rPr lang="ru-RU" sz="2000" dirty="0">
                <a:latin typeface="Arial" charset="0"/>
              </a:rPr>
              <a:t> сформулировал правила вычислений в новой системе и, вероятно, впервые использовал цифру 0 для обозначения пропущенной позиции в записи числа (её индийское название арабы перевели как </a:t>
            </a:r>
            <a:r>
              <a:rPr lang="ru-RU" sz="2000" i="1" dirty="0" err="1">
                <a:latin typeface="Arial" charset="0"/>
              </a:rPr>
              <a:t>as-sifr</a:t>
            </a:r>
            <a:r>
              <a:rPr lang="ru-RU" sz="2000" dirty="0">
                <a:latin typeface="Arial" charset="0"/>
              </a:rPr>
              <a:t> или просто </a:t>
            </a:r>
            <a:r>
              <a:rPr lang="ru-RU" sz="2000" i="1" dirty="0" err="1">
                <a:latin typeface="Arial" charset="0"/>
              </a:rPr>
              <a:t>sifr</a:t>
            </a:r>
            <a:r>
              <a:rPr lang="ru-RU" sz="2000" dirty="0">
                <a:latin typeface="Arial" charset="0"/>
              </a:rPr>
              <a:t>, отсюда такие слова, как цифра и шифр).</a:t>
            </a:r>
          </a:p>
        </p:txBody>
      </p:sp>
      <p:pic>
        <p:nvPicPr>
          <p:cNvPr id="34822" name="Picture 6" descr="Изображение:Аль Хорезми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514599"/>
            <a:ext cx="3200400" cy="4287423"/>
          </a:xfrm>
          <a:prstGeom prst="rect">
            <a:avLst/>
          </a:prstGeom>
          <a:noFill/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990600" y="762000"/>
            <a:ext cx="7620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ru-RU" sz="2000"/>
              <a:t>Слово </a:t>
            </a:r>
            <a:r>
              <a:rPr lang="ru-RU" sz="2400">
                <a:solidFill>
                  <a:srgbClr val="D60093"/>
                </a:solidFill>
              </a:rPr>
              <a:t>«алгоритм»</a:t>
            </a:r>
            <a:r>
              <a:rPr lang="ru-RU" sz="2000"/>
              <a:t> происходит от имени великого среднеазиатского учёного </a:t>
            </a:r>
            <a:r>
              <a:rPr lang="ru-RU" sz="2000">
                <a:solidFill>
                  <a:srgbClr val="D60093"/>
                </a:solidFill>
              </a:rPr>
              <a:t>Мухаммеда аль-Хорезми́</a:t>
            </a:r>
            <a:r>
              <a:rPr lang="ru-RU" sz="2000"/>
              <a:t>, жившего в первой половине IX ве́ка (точные годы его жизни неизвестны, но считается, что он родился около 780 года, а умер около 850). «Аль-Хорезми» означает «из Хорезма» (исторической области в нынешнем Узбекистане, центром которой был город Хива).</a:t>
            </a:r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ru-RU" b="1"/>
              <a:t>Примеры алгоритмов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r>
              <a:rPr lang="ru-RU" sz="4000" dirty="0"/>
              <a:t> Рецепт приготовления салата</a:t>
            </a:r>
          </a:p>
          <a:p>
            <a:r>
              <a:rPr lang="ru-RU" sz="4000" dirty="0"/>
              <a:t> Расписание уроков</a:t>
            </a:r>
          </a:p>
          <a:p>
            <a:r>
              <a:rPr lang="ru-RU" sz="4000" dirty="0"/>
              <a:t> Режим дня</a:t>
            </a:r>
          </a:p>
          <a:p>
            <a:r>
              <a:rPr lang="ru-RU" sz="4000" dirty="0"/>
              <a:t> Решение задачи</a:t>
            </a:r>
          </a:p>
          <a:p>
            <a:pPr algn="ctr">
              <a:buFont typeface="Wingdings 3" pitchFamily="18" charset="2"/>
              <a:buNone/>
            </a:pPr>
            <a:endParaRPr lang="ru-RU" sz="3600" i="1" dirty="0" smtClean="0">
              <a:solidFill>
                <a:srgbClr val="D60093"/>
              </a:solidFill>
            </a:endParaRPr>
          </a:p>
          <a:p>
            <a:pPr algn="ctr">
              <a:buFont typeface="Wingdings 3" pitchFamily="18" charset="2"/>
              <a:buNone/>
            </a:pPr>
            <a:r>
              <a:rPr lang="ru-RU" sz="3600" i="1" dirty="0" smtClean="0">
                <a:solidFill>
                  <a:srgbClr val="D60093"/>
                </a:solidFill>
              </a:rPr>
              <a:t>Приведите </a:t>
            </a:r>
            <a:r>
              <a:rPr lang="ru-RU" sz="3600" i="1" dirty="0" smtClean="0">
                <a:solidFill>
                  <a:srgbClr val="D60093"/>
                </a:solidFill>
              </a:rPr>
              <a:t>свой пример алгоритма</a:t>
            </a:r>
            <a:endParaRPr lang="ru-RU" sz="3600" i="1" dirty="0">
              <a:solidFill>
                <a:srgbClr val="D60093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ru-RU" sz="5100" b="1"/>
              <a:t>Способы записи</a:t>
            </a:r>
            <a:br>
              <a:rPr lang="ru-RU" sz="5100" b="1"/>
            </a:br>
            <a:r>
              <a:rPr lang="ru-RU" sz="5100" b="1"/>
              <a:t>алгоритмов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9050" y="1905000"/>
            <a:ext cx="9144000" cy="1600200"/>
          </a:xfrm>
        </p:spPr>
        <p:txBody>
          <a:bodyPr/>
          <a:lstStyle/>
          <a:p>
            <a:pPr>
              <a:buClr>
                <a:srgbClr val="000066"/>
              </a:buClr>
              <a:buSzPct val="130000"/>
              <a:buFont typeface="Wingdings" pitchFamily="2" charset="2"/>
              <a:buChar char="@"/>
            </a:pPr>
            <a:r>
              <a:rPr lang="ru-RU" sz="4400">
                <a:solidFill>
                  <a:srgbClr val="800080"/>
                </a:solidFill>
              </a:rPr>
              <a:t>Словесный</a:t>
            </a:r>
            <a:r>
              <a:rPr lang="ru-RU" sz="3600"/>
              <a:t>, в виде текста </a:t>
            </a:r>
          </a:p>
          <a:p>
            <a:pPr>
              <a:buClr>
                <a:srgbClr val="000066"/>
              </a:buClr>
              <a:buSzPct val="130000"/>
              <a:buFont typeface="Wingdings" pitchFamily="2" charset="2"/>
              <a:buChar char="@"/>
            </a:pPr>
            <a:r>
              <a:rPr lang="ru-RU" sz="4400">
                <a:solidFill>
                  <a:srgbClr val="800080"/>
                </a:solidFill>
              </a:rPr>
              <a:t>Графический</a:t>
            </a:r>
            <a:r>
              <a:rPr lang="ru-RU" sz="3600"/>
              <a:t>, в виде блок-схем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700" y="5029200"/>
            <a:ext cx="89027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4538" indent="-744538">
              <a:spcBef>
                <a:spcPct val="20000"/>
              </a:spcBef>
              <a:buClr>
                <a:srgbClr val="000066"/>
              </a:buClr>
              <a:buSzPct val="130000"/>
              <a:buFont typeface="Wingdings" pitchFamily="2" charset="2"/>
              <a:buChar char="@"/>
              <a:tabLst>
                <a:tab pos="234950" algn="l"/>
                <a:tab pos="457200" algn="l"/>
              </a:tabLst>
            </a:pPr>
            <a:r>
              <a:rPr lang="ru-RU" sz="3600">
                <a:solidFill>
                  <a:srgbClr val="800080"/>
                </a:solidFill>
                <a:latin typeface="Comic Sans MS" pitchFamily="66" charset="0"/>
              </a:rPr>
              <a:t>Программный</a:t>
            </a:r>
            <a:r>
              <a:rPr lang="ru-RU" sz="3600">
                <a:latin typeface="Comic Sans MS" pitchFamily="66" charset="0"/>
              </a:rPr>
              <a:t>, в виде программы     </a:t>
            </a:r>
          </a:p>
          <a:p>
            <a:pPr marL="744538" indent="-744538">
              <a:buClr>
                <a:srgbClr val="000066"/>
              </a:buClr>
              <a:buSzPct val="130000"/>
              <a:buFont typeface="Wingdings" pitchFamily="2" charset="2"/>
              <a:buNone/>
              <a:tabLst>
                <a:tab pos="234950" algn="l"/>
                <a:tab pos="457200" algn="l"/>
              </a:tabLst>
            </a:pPr>
            <a:r>
              <a:rPr lang="ru-RU" sz="3600">
                <a:latin typeface="Comic Sans MS" pitchFamily="66" charset="0"/>
              </a:rPr>
              <a:t>          на языке программирования</a:t>
            </a:r>
          </a:p>
          <a:p>
            <a:pPr marL="744538" indent="-744538">
              <a:spcBef>
                <a:spcPct val="50000"/>
              </a:spcBef>
              <a:tabLst>
                <a:tab pos="234950" algn="l"/>
                <a:tab pos="457200" algn="l"/>
              </a:tabLst>
            </a:pPr>
            <a:endParaRPr lang="ru-RU" sz="3600">
              <a:latin typeface="Comic Sans MS" pitchFamily="66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533400" y="3581400"/>
            <a:ext cx="1981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начало/конец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048000" y="35814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простые команды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486400" y="3581400"/>
            <a:ext cx="2667000" cy="533400"/>
          </a:xfrm>
          <a:prstGeom prst="parallelogram">
            <a:avLst>
              <a:gd name="adj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/>
              <a:t>ввод / вывод</a:t>
            </a:r>
          </a:p>
          <a:p>
            <a:pPr algn="ctr"/>
            <a:r>
              <a:rPr lang="ru-RU" sz="1600" b="1"/>
              <a:t>данных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1524000" y="4419600"/>
            <a:ext cx="2133600" cy="6096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условие</a:t>
            </a:r>
          </a:p>
        </p:txBody>
      </p: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4572000" y="4343400"/>
            <a:ext cx="3429000" cy="641350"/>
            <a:chOff x="2880" y="2736"/>
            <a:chExt cx="2160" cy="404"/>
          </a:xfrm>
        </p:grpSpPr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880" y="2976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648" y="2736"/>
              <a:ext cx="13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линии связи между блоками</a:t>
              </a:r>
            </a:p>
          </p:txBody>
        </p:sp>
      </p:grp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8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8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8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8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8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/>
      <p:bldP spid="5126" grpId="0" animBg="1"/>
      <p:bldP spid="5127" grpId="0" animBg="1"/>
      <p:bldP spid="5128" grpId="0" animBg="1"/>
      <p:bldP spid="5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ru-RU" sz="6000" b="1"/>
              <a:t>Задача: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3276600"/>
          </a:xfrm>
        </p:spPr>
        <p:txBody>
          <a:bodyPr/>
          <a:lstStyle/>
          <a:p>
            <a:pPr marL="3175" indent="-3175">
              <a:buFont typeface="Wingdings 3" pitchFamily="18" charset="2"/>
              <a:buNone/>
            </a:pPr>
            <a:r>
              <a:rPr lang="ru-RU" sz="2800"/>
              <a:t>На берегу реки стоит крестьянин с лодкой, волком, козой и капустой. Как крестьянину перевезти всех на другой берег, если с ним в лодку помещается либо только волк, либо коза, либо капуста. Причем, нельзя оставлять волка с козой, а козу с капустой. Помогите крестьянину.</a:t>
            </a:r>
          </a:p>
        </p:txBody>
      </p:sp>
      <p:pic>
        <p:nvPicPr>
          <p:cNvPr id="9221" name="Picture 5" descr="GO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334000" y="3713163"/>
            <a:ext cx="3810000" cy="3144837"/>
          </a:xfrm>
          <a:prstGeom prst="rect">
            <a:avLst/>
          </a:prstGeom>
          <a:noFill/>
        </p:spPr>
      </p:pic>
      <p:pic>
        <p:nvPicPr>
          <p:cNvPr id="9224" name="Picture 8" descr="COOLC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7700" y="3657600"/>
            <a:ext cx="1946275" cy="3200400"/>
          </a:xfrm>
          <a:prstGeom prst="rect">
            <a:avLst/>
          </a:prstGeom>
          <a:noFill/>
        </p:spPr>
      </p:pic>
      <p:pic>
        <p:nvPicPr>
          <p:cNvPr id="9220" name="Picture 4" descr="LETTU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499006">
            <a:off x="4454525" y="5070475"/>
            <a:ext cx="1828800" cy="1746250"/>
          </a:xfrm>
          <a:prstGeom prst="rect">
            <a:avLst/>
          </a:prstGeom>
          <a:noFill/>
        </p:spPr>
      </p:pic>
      <p:sp>
        <p:nvSpPr>
          <p:cNvPr id="9223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5400" y="6019800"/>
            <a:ext cx="2209800" cy="533400"/>
          </a:xfrm>
          <a:prstGeom prst="actionButtonBlank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omic Sans MS" pitchFamily="66" charset="0"/>
              </a:rPr>
              <a:t>Решение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"/>
            <a:ext cx="7010400" cy="60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 3" pitchFamily="18" charset="2"/>
              <a:buNone/>
            </a:pPr>
            <a:r>
              <a:rPr lang="ru-RU" sz="2400"/>
              <a:t>1. Перевезти козу, оставить ее на берегу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066800" y="6731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ru-RU" sz="2400">
                <a:latin typeface="Comic Sans MS" pitchFamily="66" charset="0"/>
              </a:rPr>
              <a:t>2. Вернуться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079500" y="10795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ru-RU" sz="2400">
                <a:latin typeface="Comic Sans MS" pitchFamily="66" charset="0"/>
              </a:rPr>
              <a:t>3. Взять волка, перевезти его на другой берег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117600" y="15240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ru-RU" sz="2400">
                <a:latin typeface="Comic Sans MS" pitchFamily="66" charset="0"/>
              </a:rPr>
              <a:t>4. Оставить волка, забрать козу обратно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117600" y="1943100"/>
            <a:ext cx="7505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ru-RU" sz="2400">
                <a:latin typeface="Comic Sans MS" pitchFamily="66" charset="0"/>
              </a:rPr>
              <a:t>5. Высадить козу, забрать капусту и перевезти ее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155700" y="23749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ru-RU" sz="2400">
                <a:latin typeface="Comic Sans MS" pitchFamily="66" charset="0"/>
              </a:rPr>
              <a:t>6. Вернуться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168400" y="28448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 3" pitchFamily="18" charset="2"/>
              <a:buNone/>
            </a:pPr>
            <a:r>
              <a:rPr lang="ru-RU" sz="2400">
                <a:latin typeface="Comic Sans MS" pitchFamily="66" charset="0"/>
              </a:rPr>
              <a:t>7. Забрать козу</a:t>
            </a:r>
          </a:p>
        </p:txBody>
      </p:sp>
      <p:pic>
        <p:nvPicPr>
          <p:cNvPr id="11278" name="Picture 14" descr="COOLC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962400"/>
            <a:ext cx="1622425" cy="2667000"/>
          </a:xfrm>
          <a:prstGeom prst="rect">
            <a:avLst/>
          </a:prstGeom>
          <a:noFill/>
        </p:spPr>
      </p:pic>
      <p:pic>
        <p:nvPicPr>
          <p:cNvPr id="11277" name="Picture 13" descr="LETTU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499006">
            <a:off x="6146800" y="5511800"/>
            <a:ext cx="1143000" cy="1092200"/>
          </a:xfrm>
          <a:prstGeom prst="rect">
            <a:avLst/>
          </a:prstGeom>
          <a:noFill/>
        </p:spPr>
      </p:pic>
      <p:pic>
        <p:nvPicPr>
          <p:cNvPr id="11276" name="Picture 12" descr="GO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705600" y="4845050"/>
            <a:ext cx="2438400" cy="2012950"/>
          </a:xfrm>
          <a:prstGeom prst="rect">
            <a:avLst/>
          </a:prstGeom>
          <a:noFill/>
        </p:spPr>
      </p:pic>
      <p:sp>
        <p:nvSpPr>
          <p:cNvPr id="11279" name="WordArt 15"/>
          <p:cNvSpPr>
            <a:spLocks noChangeArrowheads="1" noChangeShapeType="1" noTextEdit="1"/>
          </p:cNvSpPr>
          <p:nvPr/>
        </p:nvSpPr>
        <p:spPr bwMode="auto">
          <a:xfrm>
            <a:off x="3276600" y="4038600"/>
            <a:ext cx="5486400" cy="1166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Задача решена!</a:t>
            </a: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5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93 C -0.13646 -0.00255 -0.27361 0.00347 -0.40886 -0.01273 C -0.4257 -0.01991 -0.65052 -0.01782 -0.70834 -0.01944 C -0.73021 -0.01574 -0.7191 -0.01667 -0.74167 -0.01667 " pathEditMode="relative" rAng="0" ptsTypes="fffA">
                                      <p:cBhvr>
                                        <p:cTn id="14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5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5.92593E-6 C -0.01371 -0.00231 -0.02517 -0.00856 -0.03854 -0.01157 C -0.07291 -0.03124 -0.11197 -0.02939 -0.14861 -0.03448 C -0.24617 -0.04814 -0.34739 -0.04282 -0.44565 -0.04583 C -0.55954 -0.04374 -0.67326 -0.03634 -0.78715 -0.03634 " pathEditMode="relative" ptsTypes="ffffA">
                                      <p:cBhvr>
                                        <p:cTn id="35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5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288 -0.02106 C -0.76458 0.01227 -0.65 -0.00301 -0.57847 -0.00208 C -0.53802 -0.00162 -0.49757 -0.00023 -0.45712 -1.85185E-6 C -0.30469 0.00047 -0.15243 -1.85185E-6 -2.22222E-6 -1.85185E-6 " pathEditMode="relative" ptsTypes="fffA">
                                      <p:cBhvr>
                                        <p:cTn id="47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04062 0.06111 L -0.07916 -3.33333E-6 L -0.11962 0.06111 L -0.16024 -3.33333E-6 L -0.19774 0.06111 L -0.23837 -3.33333E-6 L -0.27656 0.06111 L -0.31666 -3.33333E-6 L -0.35729 0.06111 L -0.39583 -3.33333E-6 L -0.43646 0.06111 L -0.47396 -3.33333E-6 L -0.51441 0.06111 L -0.55503 -3.33333E-6 L -0.59323 0.06111 L -0.63333 -3.33333E-6 " pathEditMode="relative" rAng="0" ptsTypes="FFFFFFFFFFFFFFFFF">
                                      <p:cBhvr>
                                        <p:cTn id="60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"/>
                            </p:stCondLst>
                            <p:childTnLst>
                              <p:par>
                                <p:cTn id="8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C -0.00139 -0.00092 -0.00278 -0.00162 -0.004 -0.00277 C -0.00504 -0.0037 -0.00521 -0.00578 -0.00677 -0.00671 C -0.0092 -0.00787 -0.01198 -0.0074 -0.01459 -0.00787 C -0.0217 -0.00949 -0.02882 -0.01157 -0.03594 -0.01319 C -0.04375 -0.01504 -0.05191 -0.01666 -0.05973 -0.01851 C -0.06198 -0.01898 -0.06632 -0.01967 -0.06632 -0.01967 C -0.51424 -0.01643 -0.2974 -0.01713 -0.71667 -0.01713 " pathEditMode="relative" rAng="0" ptsTypes="fffffffA">
                                      <p:cBhvr>
                                        <p:cTn id="81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1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/>
      <p:bldP spid="11271" grpId="0"/>
      <p:bldP spid="11272" grpId="0"/>
      <p:bldP spid="11273" grpId="0"/>
      <p:bldP spid="11274" grpId="0"/>
      <p:bldP spid="11275" grpId="0"/>
      <p:bldP spid="112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20700"/>
            <a:ext cx="7086600" cy="56388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4000" dirty="0"/>
              <a:t>Алгоритм  представляет из себя последовательно выполняемые</a:t>
            </a:r>
          </a:p>
          <a:p>
            <a:pPr algn="ctr">
              <a:spcBef>
                <a:spcPct val="0"/>
              </a:spcBef>
              <a:buFont typeface="Wingdings 3" pitchFamily="18" charset="2"/>
              <a:buNone/>
            </a:pPr>
            <a:r>
              <a:rPr lang="ru-RU" sz="4000" dirty="0">
                <a:solidFill>
                  <a:srgbClr val="D60093"/>
                </a:solidFill>
              </a:rPr>
              <a:t>команды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3124200" y="3048000"/>
            <a:ext cx="762000" cy="533400"/>
          </a:xfrm>
          <a:prstGeom prst="line">
            <a:avLst/>
          </a:prstGeom>
          <a:noFill/>
          <a:ln w="50800">
            <a:solidFill>
              <a:srgbClr val="D6009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5334000" y="3060700"/>
            <a:ext cx="762000" cy="533400"/>
          </a:xfrm>
          <a:prstGeom prst="line">
            <a:avLst/>
          </a:prstGeom>
          <a:noFill/>
          <a:ln w="50800">
            <a:solidFill>
              <a:srgbClr val="D6009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032000" y="3683000"/>
            <a:ext cx="2057400" cy="1752600"/>
          </a:xfrm>
          <a:prstGeom prst="rect">
            <a:avLst/>
          </a:prstGeom>
          <a:solidFill>
            <a:srgbClr val="C9E4FF"/>
          </a:solidFill>
          <a:ln w="31750" cap="rnd">
            <a:solidFill>
              <a:srgbClr val="D6009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u="sng"/>
              <a:t>Простые:</a:t>
            </a:r>
          </a:p>
          <a:p>
            <a:pPr algn="ctr"/>
            <a:r>
              <a:rPr lang="ru-RU"/>
              <a:t>Шагни</a:t>
            </a:r>
          </a:p>
          <a:p>
            <a:pPr algn="ctr"/>
            <a:r>
              <a:rPr lang="ru-RU"/>
              <a:t>Прыгни</a:t>
            </a:r>
          </a:p>
          <a:p>
            <a:pPr algn="ctr"/>
            <a:r>
              <a:rPr lang="ru-RU"/>
              <a:t>Улыбнись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56200" y="3683000"/>
            <a:ext cx="2057400" cy="1752600"/>
          </a:xfrm>
          <a:prstGeom prst="rect">
            <a:avLst/>
          </a:prstGeom>
          <a:solidFill>
            <a:srgbClr val="C9E4FF"/>
          </a:solidFill>
          <a:ln w="31750" cap="rnd">
            <a:solidFill>
              <a:srgbClr val="D6009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u="sng"/>
              <a:t>Составные:</a:t>
            </a:r>
          </a:p>
          <a:p>
            <a:pPr algn="ctr"/>
            <a:r>
              <a:rPr lang="ru-RU"/>
              <a:t>Если темно, </a:t>
            </a:r>
          </a:p>
          <a:p>
            <a:pPr algn="ctr"/>
            <a:r>
              <a:rPr lang="ru-RU"/>
              <a:t>то включи свет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Исполнитель -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15240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4400"/>
              <a:t>объект, который будет выполнять алгоритм.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6477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J"/>
            </a:pPr>
            <a:r>
              <a:rPr lang="ru-RU" sz="2800" dirty="0">
                <a:solidFill>
                  <a:srgbClr val="D60093"/>
                </a:solidFill>
              </a:rPr>
              <a:t> </a:t>
            </a:r>
            <a:r>
              <a:rPr lang="ru-RU" sz="2800" b="1" dirty="0">
                <a:solidFill>
                  <a:srgbClr val="D60093"/>
                </a:solidFill>
              </a:rPr>
              <a:t>повар</a:t>
            </a:r>
          </a:p>
          <a:p>
            <a:pPr>
              <a:spcBef>
                <a:spcPct val="50000"/>
              </a:spcBef>
              <a:buFont typeface="Wingdings" pitchFamily="2" charset="2"/>
              <a:buChar char="J"/>
            </a:pPr>
            <a:r>
              <a:rPr lang="ru-RU" sz="2800" dirty="0">
                <a:solidFill>
                  <a:srgbClr val="D60093"/>
                </a:solidFill>
              </a:rPr>
              <a:t> </a:t>
            </a:r>
            <a:r>
              <a:rPr lang="ru-RU" sz="2800" b="1" dirty="0">
                <a:solidFill>
                  <a:srgbClr val="D60093"/>
                </a:solidFill>
              </a:rPr>
              <a:t>робот</a:t>
            </a:r>
          </a:p>
          <a:p>
            <a:pPr>
              <a:spcBef>
                <a:spcPct val="50000"/>
              </a:spcBef>
              <a:buFont typeface="Wingdings" pitchFamily="2" charset="2"/>
              <a:buChar char="J"/>
            </a:pPr>
            <a:r>
              <a:rPr lang="ru-RU" sz="2800" b="1" dirty="0">
                <a:solidFill>
                  <a:srgbClr val="D60093"/>
                </a:solidFill>
              </a:rPr>
              <a:t> дрессированное животное</a:t>
            </a:r>
          </a:p>
          <a:p>
            <a:pPr>
              <a:spcBef>
                <a:spcPct val="50000"/>
              </a:spcBef>
              <a:buFont typeface="Wingdings" pitchFamily="2" charset="2"/>
              <a:buChar char="J"/>
            </a:pPr>
            <a:r>
              <a:rPr lang="ru-RU" sz="2800" b="1" dirty="0">
                <a:solidFill>
                  <a:srgbClr val="D60093"/>
                </a:solidFill>
              </a:rPr>
              <a:t> компьютер</a:t>
            </a:r>
          </a:p>
          <a:p>
            <a:pPr>
              <a:spcBef>
                <a:spcPct val="50000"/>
              </a:spcBef>
            </a:pPr>
            <a:endParaRPr lang="ru-RU" sz="2400" i="1" dirty="0">
              <a:solidFill>
                <a:srgbClr val="D6009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C7EA"/>
      </a:accent1>
      <a:accent2>
        <a:srgbClr val="333399"/>
      </a:accent2>
      <a:accent3>
        <a:srgbClr val="FFFFFF"/>
      </a:accent3>
      <a:accent4>
        <a:srgbClr val="000000"/>
      </a:accent4>
      <a:accent5>
        <a:srgbClr val="F6E0F3"/>
      </a:accent5>
      <a:accent6>
        <a:srgbClr val="2D2D8A"/>
      </a:accent6>
      <a:hlink>
        <a:srgbClr val="CC0099"/>
      </a:hlink>
      <a:folHlink>
        <a:srgbClr val="000066"/>
      </a:folHlink>
    </a:clrScheme>
    <a:fontScheme name="Оформление по умолчанию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C7E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6E0F3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C7E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6E0F3"/>
        </a:accent5>
        <a:accent6>
          <a:srgbClr val="2D2D8A"/>
        </a:accent6>
        <a:hlink>
          <a:srgbClr val="CC0099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685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Алгоритм</vt:lpstr>
      <vt:lpstr>Алгоритм</vt:lpstr>
      <vt:lpstr>Немного истории</vt:lpstr>
      <vt:lpstr>Примеры алгоритмов</vt:lpstr>
      <vt:lpstr>Способы записи алгоритмов</vt:lpstr>
      <vt:lpstr>Задача:</vt:lpstr>
      <vt:lpstr>Слайд 7</vt:lpstr>
      <vt:lpstr>Слайд 8</vt:lpstr>
      <vt:lpstr>Исполнитель -</vt:lpstr>
      <vt:lpstr>Свойства алгоритмов</vt:lpstr>
      <vt:lpstr>Слайд 11</vt:lpstr>
      <vt:lpstr>Классификация языков программирования.</vt:lpstr>
      <vt:lpstr>Языки программирования высокого уровня</vt:lpstr>
      <vt:lpstr>Поколения ЯП</vt:lpstr>
      <vt:lpstr>Слайд 15</vt:lpstr>
    </vt:vector>
  </TitlesOfParts>
  <Company>Школа27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</dc:title>
  <dc:creator>Канашина</dc:creator>
  <cp:lastModifiedBy>Админ</cp:lastModifiedBy>
  <cp:revision>30</cp:revision>
  <dcterms:created xsi:type="dcterms:W3CDTF">2008-04-01T10:31:23Z</dcterms:created>
  <dcterms:modified xsi:type="dcterms:W3CDTF">2013-11-15T08:18:30Z</dcterms:modified>
</cp:coreProperties>
</file>