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B381D9"/>
    <a:srgbClr val="009900"/>
    <a:srgbClr val="FBB3F6"/>
    <a:srgbClr val="F87CEF"/>
    <a:srgbClr val="AED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D08AF-8753-420A-B16B-6C7BD9350DD2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D6926-6C67-4D4A-8212-85E5ABB932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87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D6926-6C67-4D4A-8212-85E5ABB9327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fld id="{8673E65E-1DAD-4044-A82A-236DE77D3887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fld id="{9533EA99-07ED-41F7-AFFF-9BF8557EAC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7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7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27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27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27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7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27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27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7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27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27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27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  <p:sndAc>
      <p:stSnd>
        <p:snd r:embed="rId1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2" grpId="0" build="p" rev="1">
        <p:tmplLst>
          <p:tmpl lvl="1">
            <p:tnLst>
              <p:par>
                <p:cTn presetID="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>
                          <p:stCondLst>
                            <p:cond delay="0"/>
                          </p:stCondLst>
                        </p:cTn>
                        <p:tgtEl>
                          <p:spTgt spid="2273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5743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Китай в средние века.</a:t>
            </a:r>
            <a:endParaRPr lang="ru-RU" sz="48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3143248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400" b="1" dirty="0">
              <a:ln w="190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2013 </a:t>
            </a:r>
            <a:r>
              <a:rPr lang="ru-RU" sz="2000" b="1" dirty="0" smtClean="0">
                <a:ln w="1270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год.</a:t>
            </a:r>
            <a:endParaRPr lang="ru-RU" sz="2000" b="1" dirty="0">
              <a:ln w="1270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0"/>
            <a:ext cx="7572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ln w="1270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000108"/>
            <a:ext cx="8143900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dirty="0" smtClean="0">
                <a:solidFill>
                  <a:schemeClr val="bg1"/>
                </a:solidFill>
              </a:rPr>
              <a:t>   					</a:t>
            </a:r>
            <a:r>
              <a:rPr lang="ru-RU" sz="2800" b="1" dirty="0" smtClean="0">
                <a:ln w="6350">
                  <a:solidFill>
                    <a:schemeClr val="bg1"/>
                  </a:solidFill>
                </a:ln>
              </a:rPr>
              <a:t>В средние века в 					Китае возросло 					производство 						шелка. Из наго 						шили одежду и 					паруса, делали 						зонты и 							музыкальные 						инструменты. На шелке писали и рисовали миниатюры.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6350">
                  <a:solidFill>
                    <a:schemeClr val="bg1"/>
                  </a:solidFill>
                </a:ln>
              </a:rPr>
              <a:t>   Шелк закупался иностранцами-арабами и европейцами, поэтому шелковое 	 	  </a:t>
            </a:r>
            <a:r>
              <a:rPr lang="ru-RU" sz="2800" b="1" dirty="0" smtClean="0">
                <a:ln w="6350">
                  <a:solidFill>
                    <a:schemeClr val="bg1"/>
                  </a:solidFill>
                </a:ln>
              </a:rPr>
              <a:t>производство </a:t>
            </a:r>
            <a:r>
              <a:rPr lang="ru-RU" sz="2800" b="1" dirty="0" smtClean="0">
                <a:ln w="6350">
                  <a:solidFill>
                    <a:schemeClr val="bg1"/>
                  </a:solidFill>
                </a:ln>
              </a:rPr>
              <a:t>было </a:t>
            </a:r>
            <a:r>
              <a:rPr lang="ru-RU" sz="2800" b="1" dirty="0" smtClean="0">
                <a:ln w="6350">
                  <a:solidFill>
                    <a:schemeClr val="bg1"/>
                  </a:solidFill>
                </a:ln>
              </a:rPr>
              <a:t>очень выгодно</a:t>
            </a:r>
            <a:r>
              <a:rPr lang="ru-RU" sz="2800" b="1" dirty="0" smtClean="0">
                <a:ln w="6350">
                  <a:solidFill>
                    <a:schemeClr val="bg1"/>
                  </a:solidFill>
                </a:ln>
              </a:rPr>
              <a:t>.</a:t>
            </a:r>
            <a:endParaRPr lang="ru-RU" sz="2800" b="1" dirty="0">
              <a:ln w="6350">
                <a:solidFill>
                  <a:schemeClr val="bg1"/>
                </a:solidFill>
              </a:ln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rgbClr val="00B05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Изобретения</a:t>
            </a:r>
          </a:p>
        </p:txBody>
      </p:sp>
      <p:pic>
        <p:nvPicPr>
          <p:cNvPr id="3" name="Picture 5" descr="1"/>
          <p:cNvPicPr>
            <a:picLocks noChangeAspect="1" noChangeArrowheads="1"/>
          </p:cNvPicPr>
          <p:nvPr/>
        </p:nvPicPr>
        <p:blipFill>
          <a:blip r:embed="rId4">
            <a:lum bright="6000" contrast="18000"/>
          </a:blip>
          <a:srcRect/>
          <a:stretch>
            <a:fillRect/>
          </a:stretch>
        </p:blipFill>
        <p:spPr bwMode="auto">
          <a:xfrm>
            <a:off x="0" y="642918"/>
            <a:ext cx="5256212" cy="34988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85786" y="3857628"/>
            <a:ext cx="371477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 </a:t>
            </a: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тутового шелкопряда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Миниатюра </a:t>
            </a: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шелке.14 в.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1"/>
          <p:cNvPicPr>
            <a:picLocks noChangeAspect="1" noChangeArrowheads="1"/>
          </p:cNvPicPr>
          <p:nvPr/>
        </p:nvPicPr>
        <p:blipFill>
          <a:blip r:embed="rId4"/>
          <a:srcRect t="4559" b="9119"/>
          <a:stretch>
            <a:fillRect/>
          </a:stretch>
        </p:blipFill>
        <p:spPr bwMode="auto">
          <a:xfrm>
            <a:off x="4357686" y="785794"/>
            <a:ext cx="4332287" cy="29289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6500826" y="3643314"/>
            <a:ext cx="248657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Печатная страница.</a:t>
            </a:r>
          </a:p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век.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215370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3600" i="1" dirty="0" smtClean="0">
                <a:solidFill>
                  <a:schemeClr val="bg1"/>
                </a:solidFill>
                <a:latin typeface="Monotype Corsiva" pitchFamily="66" charset="0"/>
              </a:rPr>
              <a:t>   </a:t>
            </a: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Китай впервые стал печатать книги. Текст вырезали на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деревянных досках, затем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иероглифы покрывали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краской и делали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оттиск на бумаге.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   В 11 веке в Китае изобрели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наборный шрифт, но нужно было изготавливать тысячи иероглифов, поэтому набор не прижился.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3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5">
                    <a:lumMod val="2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   В 7 веке в Пекине начала выходить первая 	газета.</a:t>
            </a:r>
            <a:endParaRPr lang="ru-RU" sz="36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5">
                  <a:lumMod val="2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500306"/>
            <a:ext cx="4124325" cy="41052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500694" y="2428868"/>
            <a:ext cx="289854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Шкала компаса.13 век.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21537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В Китае появился компас. Их изготавливали из самых необычных материалов, даже из дерева.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  Купцы, имея этот 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прибор, безошибочно 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находили дорогу 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среди песков и на 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3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море.</a:t>
            </a:r>
            <a:endParaRPr lang="ru-RU" sz="3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85728"/>
            <a:ext cx="3297238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143372" y="428604"/>
            <a:ext cx="4500594" cy="5500702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charset="0"/>
              <a:buNone/>
              <a:tabLst/>
              <a:defRPr/>
            </a:pPr>
            <a:r>
              <a:rPr kumimoji="0" lang="ru-RU" sz="4000" b="1" i="0" u="none" strike="noStrike" kern="0" normalizeH="0" baseline="0" noProof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uLnTx/>
                <a:uFillTx/>
                <a:latin typeface="Monotype Corsiva" pitchFamily="66" charset="0"/>
              </a:rPr>
              <a:t>Китайцы изобрели порох, который вначале использовался для организации фейерверков, а затем он нашел применение в военном деле.</a:t>
            </a:r>
            <a:endParaRPr kumimoji="0" lang="ru-RU" sz="4000" b="1" i="0" u="none" strike="noStrike" kern="0" normalizeH="0" baseline="0" noProof="0" dirty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uLnTx/>
              <a:uFillTx/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и наука</a:t>
            </a:r>
          </a:p>
        </p:txBody>
      </p:sp>
      <p:pic>
        <p:nvPicPr>
          <p:cNvPr id="3" name="Picture 6" descr="2"/>
          <p:cNvPicPr>
            <a:picLocks noChangeAspect="1" noChangeArrowheads="1"/>
          </p:cNvPicPr>
          <p:nvPr/>
        </p:nvPicPr>
        <p:blipFill>
          <a:blip r:embed="rId5">
            <a:lum bright="12000" contrast="30000"/>
          </a:blip>
          <a:srcRect/>
          <a:stretch>
            <a:fillRect/>
          </a:stretch>
        </p:blipFill>
        <p:spPr bwMode="auto">
          <a:xfrm>
            <a:off x="4246562" y="857232"/>
            <a:ext cx="4897438" cy="32004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scene3d>
            <a:camera prst="isometricOffAxis2Left"/>
            <a:lightRig rig="threePt" dir="t"/>
          </a:scene3d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 rot="437698">
            <a:off x="6377742" y="647494"/>
            <a:ext cx="235192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Счеты </a:t>
            </a:r>
            <a:r>
              <a:rPr lang="ru-RU" sz="2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век.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714356"/>
            <a:ext cx="807249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Для управления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страной нужны были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грамотные люди.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Чтобы стать чиновником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нужно было сдать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сложнейшие экзамены.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  Китайские ученые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открыли пятна на 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Солнце, рассчитали продолжительность года, длину меридиана, знали причину солнечных и лунных затмений. Историки составляли описания династий. 	Путешественники описали соседние 	страны и составили подробные карты 	соседних морей.</a:t>
            </a:r>
            <a:endParaRPr lang="ru-RU" sz="2800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Monotype Corsiva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357158" y="285728"/>
            <a:ext cx="3044825" cy="5111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42910" y="5357826"/>
            <a:ext cx="249138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Атлас </a:t>
            </a:r>
            <a:r>
              <a:rPr lang="ru-RU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аккупунтуры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428604"/>
            <a:ext cx="53578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dirty="0" smtClean="0">
                <a:solidFill>
                  <a:schemeClr val="bg1"/>
                </a:solidFill>
              </a:rPr>
              <a:t>   </a:t>
            </a:r>
            <a:r>
              <a:rPr lang="ru-RU" sz="32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Китайцы дали миру многие лекарства, систему иглоукалывания, они делали прививки от оспы, и сложнейшие операции.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32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Они применяли нетрадиционные методы лечения основанные на воздействии на </a:t>
            </a:r>
            <a:r>
              <a:rPr lang="ru-RU" sz="3200" b="1" dirty="0" err="1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аккупунктурные</a:t>
            </a:r>
            <a:r>
              <a:rPr lang="ru-RU" sz="3200" b="1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точки. Китайские врачи составили специальные атласы, с описанием всех точек на теле человека.</a:t>
            </a:r>
            <a:endParaRPr lang="ru-RU" sz="3200" b="1" dirty="0"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Литература</a:t>
            </a:r>
          </a:p>
        </p:txBody>
      </p:sp>
      <p:pic>
        <p:nvPicPr>
          <p:cNvPr id="3" name="Picture 5" descr="1"/>
          <p:cNvPicPr>
            <a:picLocks noChangeAspect="1" noChangeArrowheads="1"/>
          </p:cNvPicPr>
          <p:nvPr/>
        </p:nvPicPr>
        <p:blipFill>
          <a:blip r:embed="rId4">
            <a:lum bright="-6000" contrast="30000"/>
          </a:blip>
          <a:srcRect/>
          <a:stretch>
            <a:fillRect/>
          </a:stretch>
        </p:blipFill>
        <p:spPr bwMode="auto">
          <a:xfrm flipH="1">
            <a:off x="6929454" y="642918"/>
            <a:ext cx="1875196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585012" y="6072206"/>
            <a:ext cx="355898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Ли </a:t>
            </a:r>
            <a:r>
              <a:rPr lang="ru-RU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Бо.Миниатюра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 на шелке.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42918"/>
            <a:ext cx="6572296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6-8 века стали«золотым веком»китайской поэзии. В это время творили около 2 тыс. поэтов.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   Ли </a:t>
            </a:r>
            <a:r>
              <a:rPr lang="ru-RU" sz="2800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Бо</a:t>
            </a:r>
            <a:r>
              <a:rPr lang="ru-RU" sz="2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, скитаясь по стране, хорошо знал бедствия народа. Попав ко двору императора, он долго там не задержался, принял участие в мятеже и был брошен в тюрьму. Его друг </a:t>
            </a:r>
            <a:r>
              <a:rPr lang="ru-RU" sz="2800" i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Ду</a:t>
            </a:r>
            <a:r>
              <a:rPr lang="ru-RU" sz="2800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 Фу попал в немилость и был изгнан.В своем творчестве поэты защищали интересы народа.</a:t>
            </a:r>
            <a:endParaRPr lang="ru-RU" sz="2800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ИСКУССТВО</a:t>
            </a:r>
          </a:p>
        </p:txBody>
      </p:sp>
      <p:pic>
        <p:nvPicPr>
          <p:cNvPr id="3" name="Picture 6" descr="1"/>
          <p:cNvPicPr>
            <a:picLocks noChangeAspect="1" noChangeArrowheads="1"/>
          </p:cNvPicPr>
          <p:nvPr/>
        </p:nvPicPr>
        <p:blipFill>
          <a:blip r:embed="rId4">
            <a:lum bright="12000" contrast="42000"/>
          </a:blip>
          <a:srcRect/>
          <a:stretch>
            <a:fillRect/>
          </a:stretch>
        </p:blipFill>
        <p:spPr bwMode="auto">
          <a:xfrm>
            <a:off x="214282" y="500042"/>
            <a:ext cx="2538156" cy="407196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4" name="Picture 6" descr="2"/>
          <p:cNvPicPr>
            <a:picLocks noChangeAspect="1" noChangeArrowheads="1"/>
          </p:cNvPicPr>
          <p:nvPr/>
        </p:nvPicPr>
        <p:blipFill>
          <a:blip r:embed="rId5">
            <a:lum bright="12000" contrast="36000"/>
          </a:blip>
          <a:srcRect/>
          <a:stretch>
            <a:fillRect/>
          </a:stretch>
        </p:blipFill>
        <p:spPr bwMode="auto">
          <a:xfrm>
            <a:off x="6357950" y="3000372"/>
            <a:ext cx="2406402" cy="33164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4429132"/>
            <a:ext cx="335755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Пагода </a:t>
            </a:r>
            <a:r>
              <a:rPr lang="ru-RU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Суньюэсы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520 г.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148997" y="6488668"/>
            <a:ext cx="409439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Чжао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Чжи</a:t>
            </a: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. Гибискус 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и 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фазан.8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 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642918"/>
            <a:ext cx="564360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2000" b="1" i="1" dirty="0" smtClean="0"/>
              <a:t>   </a:t>
            </a:r>
            <a:r>
              <a:rPr lang="ru-RU" sz="2000" b="1" i="1" dirty="0" smtClean="0">
                <a:ln>
                  <a:solidFill>
                    <a:schemeClr val="bg1"/>
                  </a:solidFill>
                </a:ln>
              </a:rPr>
              <a:t>Китайское искусство резко отличалось от европейского. Особенно это касалось архитектуры. Дворцы китайских вельмож-пагоды поднимались к небу этажами ступеньками.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2000" b="1" i="1" dirty="0" smtClean="0">
                <a:ln>
                  <a:solidFill>
                    <a:schemeClr val="bg1"/>
                  </a:solidFill>
                </a:ln>
              </a:rPr>
              <a:t>   Как правило, они имели в основе или правильный многоугольник, или круг.</a:t>
            </a:r>
            <a:endParaRPr lang="ru-RU" sz="2000" b="1" i="1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507207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20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Живописцы писали тушью на длинных шелковых или бумажных свитках, изображая картины природы, или «цветы и птиц».</a:t>
            </a:r>
            <a:endParaRPr lang="ru-RU" sz="2000" b="1" i="1" dirty="0">
              <a:ln>
                <a:solidFill>
                  <a:srgbClr val="FF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AEDAF8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Содержание:</a:t>
            </a:r>
            <a:endParaRPr lang="ru-RU" sz="3600" b="1" dirty="0">
              <a:ln w="24500" cmpd="dbl">
                <a:solidFill>
                  <a:srgbClr val="0070C0"/>
                </a:solidFill>
                <a:prstDash val="solid"/>
                <a:miter lim="800000"/>
              </a:ln>
              <a:solidFill>
                <a:srgbClr val="AEDAF8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442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Империя Тан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Крестьянская война в конце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</a:t>
            </a: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века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Империя </a:t>
            </a:r>
            <a:r>
              <a:rPr lang="ru-RU" sz="2800" b="1" dirty="0" err="1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Сун</a:t>
            </a:r>
            <a:endParaRPr lang="ru-RU" sz="2800" b="1" dirty="0" smtClean="0">
              <a:ln>
                <a:solidFill>
                  <a:schemeClr val="tx1"/>
                </a:solidFill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Завоевание монголов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Художественные ремёсла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Изобретения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и наука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Искусство</a:t>
            </a:r>
            <a:endParaRPr lang="ru-RU" sz="2800" b="1" dirty="0">
              <a:ln>
                <a:solidFill>
                  <a:schemeClr val="tx1"/>
                </a:solidFill>
              </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9525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itchFamily="66" charset="0"/>
              </a:rPr>
              <a:t>Империя Тан</a:t>
            </a:r>
          </a:p>
        </p:txBody>
      </p:sp>
      <p:pic>
        <p:nvPicPr>
          <p:cNvPr id="3" name="Picture 10" descr="1"/>
          <p:cNvPicPr>
            <a:picLocks noChangeAspect="1" noChangeArrowheads="1"/>
          </p:cNvPicPr>
          <p:nvPr/>
        </p:nvPicPr>
        <p:blipFill>
          <a:blip r:embed="rId4">
            <a:lum bright="-6000" contrast="18000"/>
          </a:blip>
          <a:srcRect/>
          <a:stretch>
            <a:fillRect/>
          </a:stretch>
        </p:blipFill>
        <p:spPr bwMode="auto">
          <a:xfrm>
            <a:off x="2285984" y="714356"/>
            <a:ext cx="6656468" cy="3449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57158" y="2000240"/>
            <a:ext cx="259077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Торговые пути из</a:t>
            </a:r>
          </a:p>
          <a:p>
            <a:pPr algn="ctr"/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Европы в Китай.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4071942"/>
            <a:ext cx="8501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2400" dirty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solidFill>
                  <a:schemeClr val="bg1"/>
                </a:solidFill>
              </a:rPr>
              <a:t> 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7 в. в Китае утвердилась династия </a:t>
            </a:r>
            <a:r>
              <a:rPr lang="ru-RU" sz="2400" dirty="0" err="1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Императору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«сыну бога» помогала армия чиновников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Страна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бы-ла объединена и в ней стало возрождаться хозяйство.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Китай захватил Корею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Вьетнам, земли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Западе и 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овладел Великим шелковым путем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endParaRPr lang="ru-RU" sz="2400" dirty="0" smtClean="0">
              <a:ln>
                <a:solidFill>
                  <a:srgbClr val="00B0F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2400" dirty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751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г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Китай </a:t>
            </a:r>
            <a:r>
              <a:rPr lang="ru-RU" sz="2400" dirty="0" smtClean="0">
                <a:ln>
                  <a:solidFill>
                    <a:srgbClr val="00B0F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уступил западные земли арабам.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blinds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92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92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92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85728"/>
            <a:ext cx="828680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					   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reflection blurRad="6350" stA="55000" endA="300" endPos="45500" dir="5400000" sy="-100000" algn="bl" rotWithShape="0"/>
                </a:effectLst>
              </a:rPr>
              <a:t>Однако китайские 					   купцы продолжали 					   торговать с 						   Византией и 						   Средней Азией. 					   Вели торговлю 					   китайцы и по 						   Индийскому океану. 					   Соединив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reflection blurRad="6350" stA="55000" endA="300" endPos="45500" dir="5400000" sy="-100000" algn="bl" rotWithShape="0"/>
                </a:effectLst>
              </a:rPr>
              <a:t>Хуанхе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reflection blurRad="6350" stA="55000" endA="300" endPos="45500" dir="5400000" sy="-100000" algn="bl" rotWithShape="0"/>
                </a:effectLst>
              </a:rPr>
              <a:t> и 					   Янцзы китайцы 				оросили огромные 					территории. Земля 					принадлежала императору, а крестьяне получив надел платили налоги и несли 	     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reflection blurRad="6350" stA="55000" endA="300" endPos="45500" dir="5400000" sy="-100000" algn="bl" rotWithShape="0"/>
                </a:effectLst>
              </a:rPr>
              <a:t>повинности, 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reflection blurRad="6350" stA="55000" endA="300" endPos="45500" dir="5400000" sy="-100000" algn="bl" rotWithShape="0"/>
                </a:effectLst>
              </a:rPr>
              <a:t>участвовали в 	государственных работах.</a:t>
            </a:r>
            <a:endParaRPr lang="ru-RU" sz="2400" b="1" dirty="0" smtClean="0">
              <a:effectLst>
                <a:reflection blurRad="6350" stA="55000" endA="300" endPos="45500" dir="5400000" sy="-100000" algn="bl" rotWithShape="0"/>
              </a:effectLst>
            </a:endParaRPr>
          </a:p>
          <a:p>
            <a:endParaRPr lang="ru-RU" dirty="0"/>
          </a:p>
        </p:txBody>
      </p:sp>
      <p:pic>
        <p:nvPicPr>
          <p:cNvPr id="2" name="Picture 8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14290"/>
            <a:ext cx="4752975" cy="3675062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142976" y="4000504"/>
            <a:ext cx="2928958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Арабские купцы </a:t>
            </a:r>
          </a:p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привале.</a:t>
            </a:r>
          </a:p>
          <a:p>
            <a:pPr algn="ctr"/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Миниатюра 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ru-RU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века.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Крестьянская война в конце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IX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века</a:t>
            </a:r>
          </a:p>
        </p:txBody>
      </p:sp>
      <p:pic>
        <p:nvPicPr>
          <p:cNvPr id="5" name="Picture 8" descr="1"/>
          <p:cNvPicPr>
            <a:picLocks noChangeAspect="1" noChangeArrowheads="1"/>
          </p:cNvPicPr>
          <p:nvPr/>
        </p:nvPicPr>
        <p:blipFill>
          <a:blip r:embed="rId4">
            <a:lum bright="6000" contrast="18000"/>
          </a:blip>
          <a:srcRect/>
          <a:stretch>
            <a:fillRect/>
          </a:stretch>
        </p:blipFill>
        <p:spPr bwMode="auto">
          <a:xfrm>
            <a:off x="357158" y="857232"/>
            <a:ext cx="3998912" cy="44307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71604" y="5357826"/>
            <a:ext cx="3173412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BB3F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Крестьяне за сборкой</a:t>
            </a:r>
          </a:p>
          <a:p>
            <a:pPr algn="ctr"/>
            <a:r>
              <a:rPr lang="ru-RU" b="1" dirty="0">
                <a:ln>
                  <a:solidFill>
                    <a:srgbClr val="FBB3F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тутового червя.</a:t>
            </a:r>
          </a:p>
          <a:p>
            <a:pPr algn="ctr"/>
            <a:r>
              <a:rPr lang="ru-RU" b="1" dirty="0">
                <a:ln>
                  <a:solidFill>
                    <a:srgbClr val="FBB3F6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Миниатюра 13 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785794"/>
            <a:ext cx="42862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000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В 874 г. на 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северо-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востоке 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страны </a:t>
            </a:r>
            <a:endParaRPr lang="ru-RU" sz="20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началось 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восстание </a:t>
            </a:r>
            <a:endParaRPr lang="ru-RU" sz="20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под 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предводительством  </a:t>
            </a:r>
            <a:endParaRPr lang="ru-RU" sz="20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Хуан </a:t>
            </a:r>
            <a:r>
              <a:rPr lang="ru-RU" sz="20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Чао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 Крестьяне прошли с севера на юг и заняли Гуанчжоу и подошли к столице - </a:t>
            </a:r>
            <a:r>
              <a:rPr lang="ru-RU" sz="20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Чаньаню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 Заняв город-Хуан </a:t>
            </a:r>
            <a:r>
              <a:rPr lang="ru-RU" sz="20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Чао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провозгласил себя императором, отменил налоги, раздал имущество знати беднякам. прежний император пригласил кочевников с севера и в </a:t>
            </a:r>
            <a:endParaRPr lang="ru-RU" sz="20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884 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повстанцы 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были разбиты.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Несмотря на поражение крестьян, им удалось облегчить свою участь</a:t>
            </a:r>
            <a:r>
              <a:rPr lang="ru-RU" sz="20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rgbClr val="FFFF00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2000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rgbClr val="FFFF00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D82D"/>
                                      </p:to>
                                    </p:animClr>
                                    <p:animClr clrSpc="rgb" dir="cw"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D82D"/>
                                      </p:to>
                                    </p:animClr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Империя </a:t>
            </a:r>
            <a:r>
              <a:rPr lang="ru-RU" sz="4800" b="1" dirty="0" err="1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Сун</a:t>
            </a:r>
            <a:endParaRPr lang="ru-RU" sz="4800" b="1" dirty="0" smtClean="0">
              <a:ln>
                <a:solidFill>
                  <a:schemeClr val="tx1"/>
                </a:solidFill>
              </a:ln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Picture 6" descr="2"/>
          <p:cNvPicPr>
            <a:picLocks noChangeAspect="1" noChangeArrowheads="1"/>
          </p:cNvPicPr>
          <p:nvPr/>
        </p:nvPicPr>
        <p:blipFill>
          <a:blip r:embed="rId4">
            <a:lum bright="12000" contrast="36000"/>
          </a:blip>
          <a:srcRect/>
          <a:stretch>
            <a:fillRect/>
          </a:stretch>
        </p:blipFill>
        <p:spPr bwMode="auto">
          <a:xfrm>
            <a:off x="285720" y="1214422"/>
            <a:ext cx="4071594" cy="307183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71472" y="4500570"/>
            <a:ext cx="2961067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Во дворце знатного</a:t>
            </a:r>
          </a:p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вельможи эпохи </a:t>
            </a:r>
            <a:r>
              <a:rPr lang="ru-RU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Цзинь</a:t>
            </a:r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Миниатюра 14 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901689"/>
            <a:ext cx="4714908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800" b="1" dirty="0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В к.9 в.ослабленная крестьянской войной династия Тан была свергнута.Власть перешла к династии </a:t>
            </a:r>
            <a:r>
              <a:rPr lang="ru-RU" sz="2800" b="1" dirty="0" err="1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Сун</a:t>
            </a:r>
            <a:r>
              <a:rPr lang="ru-RU" sz="2800" b="1" dirty="0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.</a:t>
            </a:r>
          </a:p>
          <a:p>
            <a:pPr>
              <a:lnSpc>
                <a:spcPct val="80000"/>
              </a:lnSpc>
              <a:buClr>
                <a:schemeClr val="bg2"/>
              </a:buClr>
              <a:buFont typeface="Arial" charset="0"/>
              <a:buNone/>
            </a:pPr>
            <a:r>
              <a:rPr lang="ru-RU" sz="2800" b="1" dirty="0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   В стране начались </a:t>
            </a:r>
            <a:r>
              <a:rPr lang="ru-RU" sz="2800" b="1" dirty="0" err="1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междуусобицы</a:t>
            </a:r>
            <a:r>
              <a:rPr lang="ru-RU" sz="2800" b="1" dirty="0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, а на севере появился опасный враг- </a:t>
            </a:r>
            <a:r>
              <a:rPr lang="ru-RU" sz="2800" b="1" dirty="0" err="1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чжурчжени</a:t>
            </a:r>
            <a:r>
              <a:rPr lang="ru-RU" sz="2800" b="1" dirty="0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. Они создали государство </a:t>
            </a:r>
            <a:r>
              <a:rPr lang="ru-RU" sz="2800" b="1" dirty="0" err="1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Цзинь</a:t>
            </a:r>
            <a:r>
              <a:rPr lang="ru-RU" sz="2800" b="1" dirty="0" smtClean="0">
                <a:ln w="12700" cmpd="sng">
                  <a:solidFill>
                    <a:schemeClr val="bg1"/>
                  </a:solidFill>
                  <a:prstDash val="solid"/>
                </a:ln>
              </a:rPr>
              <a:t> и вторглись в Китай. Конница захватила столицу, а император на 30 лет попал в плен.</a:t>
            </a:r>
            <a:endParaRPr lang="ru-RU" sz="2800" b="1" dirty="0">
              <a:ln w="12700" cmpd="sng">
                <a:solidFill>
                  <a:schemeClr val="bg1"/>
                </a:solidFill>
                <a:prstDash val="solid"/>
              </a:ln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8A34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8A34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/>
                  </a:solidFill>
                </a:ln>
                <a:gradFill>
                  <a:gsLst>
                    <a:gs pos="0">
                      <a:srgbClr val="5E9EFF"/>
                    </a:gs>
                    <a:gs pos="39999">
                      <a:srgbClr val="85C2FF"/>
                    </a:gs>
                    <a:gs pos="70000">
                      <a:srgbClr val="C4D6EB"/>
                    </a:gs>
                    <a:gs pos="100000">
                      <a:srgbClr val="FFEBFA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Завоевания монголов</a:t>
            </a:r>
          </a:p>
        </p:txBody>
      </p:sp>
      <p:pic>
        <p:nvPicPr>
          <p:cNvPr id="3" name="Picture 11" descr="2"/>
          <p:cNvPicPr>
            <a:picLocks noChangeAspect="1" noChangeArrowheads="1"/>
          </p:cNvPicPr>
          <p:nvPr/>
        </p:nvPicPr>
        <p:blipFill>
          <a:blip r:embed="rId4">
            <a:lum contrast="18000"/>
          </a:blip>
          <a:srcRect/>
          <a:stretch>
            <a:fillRect/>
          </a:stretch>
        </p:blipFill>
        <p:spPr bwMode="auto">
          <a:xfrm>
            <a:off x="4140200" y="692150"/>
            <a:ext cx="4824413" cy="3279775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42875" y="4005263"/>
            <a:ext cx="8893175" cy="2709886"/>
          </a:xfrm>
          <a:prstGeom prst="rect">
            <a:avLst/>
          </a:prstGeom>
          <a:solidFill>
            <a:schemeClr val="tx1"/>
          </a:solidFill>
          <a:ln w="76200">
            <a:solidFill>
              <a:schemeClr val="tx2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 подписания мира у китайцев вновь появился враг</a:t>
            </a:r>
            <a:r>
              <a:rPr kumimoji="0" lang="ru-RU" sz="2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монголы.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1206 г.на курултае правителем стал Чингисхан, создавший прекрасное войско. В 1211 г.монголы обрушились на Китай и в 1215 г. взяли Пекин.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Завоевание Китая продолжилось до 1279 г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Но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13в. держава 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распалась на улусы с </a:t>
            </a:r>
            <a:r>
              <a:rPr kumimoji="0" lang="ru-RU" sz="24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Чингизидами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 главе.</a:t>
            </a:r>
            <a:endParaRPr kumimoji="0" lang="ru-RU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71472" y="1928802"/>
            <a:ext cx="342914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Монгольский всадник.</a:t>
            </a:r>
          </a:p>
          <a:p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Китайская миниатюра 14 в.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2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/>
          <a:stretch>
            <a:fillRect/>
          </a:stretch>
        </p:blipFill>
        <p:spPr bwMode="auto">
          <a:xfrm>
            <a:off x="4786314" y="642918"/>
            <a:ext cx="3952875" cy="4881563"/>
          </a:xfrm>
          <a:prstGeom prst="ellipse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286380" y="5643578"/>
            <a:ext cx="282641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Чэн-цзу.Император</a:t>
            </a:r>
            <a:endParaRPr lang="ru-RU" b="1" dirty="0">
              <a:ln>
                <a:solidFill>
                  <a:srgbClr val="FFFF00"/>
                </a:solidFill>
              </a:ln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</a:rPr>
              <a:t>династии Мин(н.15 в.)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4357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  <a:buFont typeface="Arial" charset="0"/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b="1" dirty="0" smtClean="0">
                <a:ln>
                  <a:solidFill>
                    <a:srgbClr val="FFFF00"/>
                  </a:solidFill>
                </a:ln>
              </a:rPr>
              <a:t>В сер.14 в.восстание красных повязок. Его основу составили крестьяне, их поддержали жители городов. Восставшие заняли столицу и начали теснить завоевателей к границам. В 1386 г. Последний монгольский император бежал на север. В Китае установилась династия Мин и в стране начался экономический и культурный подъем.</a:t>
            </a:r>
            <a:endParaRPr lang="ru-RU" sz="2400" b="1" dirty="0">
              <a:ln>
                <a:solidFill>
                  <a:srgbClr val="FFFF00"/>
                </a:solidFill>
              </a:ln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Художественные ремёсла</a:t>
            </a:r>
          </a:p>
        </p:txBody>
      </p:sp>
      <p:pic>
        <p:nvPicPr>
          <p:cNvPr id="3" name="Picture 10" descr="2"/>
          <p:cNvPicPr>
            <a:picLocks noChangeAspect="1" noChangeArrowheads="1"/>
          </p:cNvPicPr>
          <p:nvPr/>
        </p:nvPicPr>
        <p:blipFill>
          <a:blip r:embed="rId4">
            <a:lum bright="6000" contrast="18000"/>
          </a:blip>
          <a:srcRect/>
          <a:stretch>
            <a:fillRect/>
          </a:stretch>
        </p:blipFill>
        <p:spPr bwMode="auto">
          <a:xfrm>
            <a:off x="5929322" y="1071546"/>
            <a:ext cx="2518467" cy="4190208"/>
          </a:xfrm>
          <a:prstGeom prst="roundRect">
            <a:avLst/>
          </a:prstGeom>
          <a:noFill/>
          <a:ln w="76200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143636" y="5500702"/>
            <a:ext cx="247535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Китайский фарфор.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856357"/>
            <a:ext cx="61436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i="1" dirty="0" smtClean="0">
                <a:ln>
                  <a:solidFill>
                    <a:srgbClr val="B381D9"/>
                  </a:solidFill>
                </a:ln>
              </a:rPr>
              <a:t>   </a:t>
            </a:r>
            <a:r>
              <a:rPr lang="ru-RU" sz="3200" b="1" i="1" dirty="0" smtClean="0">
                <a:ln w="31550" cmpd="sng">
                  <a:solidFill>
                    <a:srgbClr val="B381D9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Посуду в Китае изготавливали из фарфора и фаянса. Для их изготовления использовали особую глину. Поэтому керамика получалась или белой, или матовой.</a:t>
            </a:r>
          </a:p>
          <a:p>
            <a:pPr>
              <a:buClr>
                <a:schemeClr val="bg2"/>
              </a:buClr>
              <a:buFont typeface="Arial" charset="0"/>
              <a:buNone/>
            </a:pPr>
            <a:r>
              <a:rPr lang="ru-RU" sz="3200" b="1" i="1" dirty="0" smtClean="0">
                <a:ln w="31550" cmpd="sng">
                  <a:solidFill>
                    <a:srgbClr val="B381D9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Китайские мастера расписывали фарфор 	</a:t>
            </a:r>
            <a:r>
              <a:rPr lang="ru-RU" sz="3200" b="1" i="1" dirty="0" err="1" smtClean="0">
                <a:ln w="31550" cmpd="sng">
                  <a:solidFill>
                    <a:srgbClr val="B381D9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голубыми</a:t>
            </a:r>
            <a:r>
              <a:rPr lang="ru-RU" sz="3200" b="1" i="1" dirty="0" smtClean="0">
                <a:ln w="31550" cmpd="sng">
                  <a:solidFill>
                    <a:srgbClr val="B381D9"/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 черными 	красками, используя 	любимую графику.</a:t>
            </a:r>
            <a:endParaRPr lang="ru-RU" sz="3200" b="1" i="1" dirty="0">
              <a:ln w="31550" cmpd="sng">
                <a:solidFill>
                  <a:srgbClr val="B381D9"/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1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255</TotalTime>
  <Words>781</Words>
  <Application>Microsoft Office PowerPoint</Application>
  <PresentationFormat>Экран (4:3)</PresentationFormat>
  <Paragraphs>102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Денис</cp:lastModifiedBy>
  <cp:revision>28</cp:revision>
  <dcterms:created xsi:type="dcterms:W3CDTF">2010-02-17T11:34:20Z</dcterms:created>
  <dcterms:modified xsi:type="dcterms:W3CDTF">2013-12-10T20:31:21Z</dcterms:modified>
</cp:coreProperties>
</file>