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63" r:id="rId4"/>
    <p:sldId id="264" r:id="rId5"/>
    <p:sldId id="262" r:id="rId6"/>
    <p:sldId id="261" r:id="rId7"/>
    <p:sldId id="267" r:id="rId8"/>
    <p:sldId id="265" r:id="rId9"/>
    <p:sldId id="266" r:id="rId10"/>
    <p:sldId id="286" r:id="rId11"/>
    <p:sldId id="271" r:id="rId12"/>
    <p:sldId id="272" r:id="rId13"/>
    <p:sldId id="273" r:id="rId14"/>
    <p:sldId id="274" r:id="rId15"/>
    <p:sldId id="282" r:id="rId16"/>
    <p:sldId id="283" r:id="rId17"/>
    <p:sldId id="275" r:id="rId18"/>
    <p:sldId id="277" r:id="rId19"/>
    <p:sldId id="281" r:id="rId20"/>
    <p:sldId id="278" r:id="rId21"/>
    <p:sldId id="279" r:id="rId22"/>
    <p:sldId id="280" r:id="rId23"/>
    <p:sldId id="284" r:id="rId24"/>
    <p:sldId id="276" r:id="rId25"/>
    <p:sldId id="285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854D-5139-4D6C-BC20-25B03649D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7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0FB4C-5476-4CCA-83F6-6C51CD544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10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BD669-1C10-4A08-950A-6F54DC5F3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65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AB14-9887-4973-A3F7-766BEA112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1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5E35-6EE9-4E92-BFCD-595CD7A02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3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4422-C5F9-459D-AD37-78217EDDA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04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106FB-0ECF-4273-AFCF-6C8C11F17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08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928F-2F19-4067-944B-E79EB898F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2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1787-5369-4A81-9DBA-245A8D323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23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FB2E-FDD6-4153-94C0-E4F2CD125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64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A7C5-5361-43AD-B14C-601760059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64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71BF66-3765-4322-9822-664471A30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&#1057;&#1091;&#1087;&#1077;&#1088;%20&#1092;&#1080;&#1079;&#1082;&#1091;&#1083;&#1100;&#1090;&#1084;&#1080;&#1085;&#1091;&#1090;&#1082;&#1072;.ex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8458200" cy="14478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подготовила: учитель ИНФОРМАТИКИ</a:t>
            </a:r>
          </a:p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Заветинской СОШ №1</a:t>
            </a:r>
          </a:p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Толстоноженко Юлия Александровна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60400" y="11430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по информатике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24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96850"/>
            <a:ext cx="37607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ЗАВЕТИНСКАЯ СОШ №1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6191250"/>
            <a:ext cx="1663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с.Заветное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4038" y="2438400"/>
            <a:ext cx="7924800" cy="41148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Print" pitchFamily="2" charset="0"/>
              </a:rPr>
              <a:t>Внимательно </a:t>
            </a:r>
            <a:r>
              <a:rPr lang="ru-RU" sz="36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просмотрите</a:t>
            </a: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Print" pitchFamily="2" charset="0"/>
              </a:rPr>
              <a:t> следующие слайды </a:t>
            </a:r>
            <a:r>
              <a:rPr lang="ru-RU" sz="36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и запишите </a:t>
            </a: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egoe Print" pitchFamily="2" charset="0"/>
              </a:rPr>
              <a:t>в тетрадь главное!!!</a:t>
            </a:r>
            <a:endParaRPr lang="ru-RU" sz="3600" b="1" dirty="0">
              <a:solidFill>
                <a:schemeClr val="tx2">
                  <a:lumMod val="40000"/>
                  <a:lumOff val="60000"/>
                </a:schemeClr>
              </a:solidFill>
              <a:latin typeface="Segoe Print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457200"/>
            <a:ext cx="7924800" cy="533400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all" spc="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К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ОДИРОВАНИЕ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Кодирование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/>
              <a:t>– </a:t>
            </a:r>
            <a:r>
              <a:rPr lang="ru-RU" sz="2800" b="1"/>
              <a:t>это такой способ обработки информации, при котором мы меняем форму представления информации, не меняя её содержания.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1905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i="1"/>
              <a:t>На уроках математики, отмечая точку на координатной плоскости, вы меняете форму представления информации с числовой на графическую…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248400" y="3581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b="1">
              <a:solidFill>
                <a:srgbClr val="EABF6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057400" y="43434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B(3;5)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133600" y="51054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C(5;1)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64" name="Oval 80"/>
          <p:cNvSpPr>
            <a:spLocks noChangeArrowheads="1"/>
          </p:cNvSpPr>
          <p:nvPr/>
        </p:nvSpPr>
        <p:spPr bwMode="auto">
          <a:xfrm>
            <a:off x="5638800" y="53340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65" name="Oval 81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466" name="Oval 82"/>
          <p:cNvSpPr>
            <a:spLocks noChangeArrowheads="1"/>
          </p:cNvSpPr>
          <p:nvPr/>
        </p:nvSpPr>
        <p:spPr bwMode="auto">
          <a:xfrm>
            <a:off x="7086600" y="5334000"/>
            <a:ext cx="152400" cy="152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673" name="Line 289"/>
          <p:cNvSpPr>
            <a:spLocks noChangeShapeType="1"/>
          </p:cNvSpPr>
          <p:nvPr/>
        </p:nvSpPr>
        <p:spPr bwMode="auto">
          <a:xfrm flipV="1">
            <a:off x="5715000" y="4114800"/>
            <a:ext cx="685800" cy="1295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74" name="Line 290"/>
          <p:cNvSpPr>
            <a:spLocks noChangeShapeType="1"/>
          </p:cNvSpPr>
          <p:nvPr/>
        </p:nvSpPr>
        <p:spPr bwMode="auto">
          <a:xfrm flipH="1" flipV="1">
            <a:off x="6400800" y="4114800"/>
            <a:ext cx="685800" cy="12954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75" name="Line 291"/>
          <p:cNvSpPr>
            <a:spLocks noChangeShapeType="1"/>
          </p:cNvSpPr>
          <p:nvPr/>
        </p:nvSpPr>
        <p:spPr bwMode="auto">
          <a:xfrm flipV="1">
            <a:off x="5791200" y="5410200"/>
            <a:ext cx="137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677" name="Text Box 293"/>
          <p:cNvSpPr txBox="1">
            <a:spLocks noChangeArrowheads="1"/>
          </p:cNvSpPr>
          <p:nvPr/>
        </p:nvSpPr>
        <p:spPr bwMode="auto">
          <a:xfrm>
            <a:off x="5334000" y="5334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ru-RU" b="1">
              <a:solidFill>
                <a:srgbClr val="EABF6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78" name="Text Box 294"/>
          <p:cNvSpPr txBox="1">
            <a:spLocks noChangeArrowheads="1"/>
          </p:cNvSpPr>
          <p:nvPr/>
        </p:nvSpPr>
        <p:spPr bwMode="auto">
          <a:xfrm>
            <a:off x="2057400" y="365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A(1;1)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80" name="Rectangle 296"/>
          <p:cNvSpPr>
            <a:spLocks noChangeArrowheads="1"/>
          </p:cNvSpPr>
          <p:nvPr/>
        </p:nvSpPr>
        <p:spPr bwMode="auto">
          <a:xfrm>
            <a:off x="7239000" y="5334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ru-RU" b="1">
              <a:solidFill>
                <a:srgbClr val="EABF6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6992" name="Group 608"/>
          <p:cNvGraphicFramePr>
            <a:graphicFrameLocks noGrp="1"/>
          </p:cNvGraphicFramePr>
          <p:nvPr/>
        </p:nvGraphicFramePr>
        <p:xfrm>
          <a:off x="5334000" y="3505200"/>
          <a:ext cx="2514600" cy="2239963"/>
        </p:xfrm>
        <a:graphic>
          <a:graphicData uri="http://schemas.openxmlformats.org/drawingml/2006/table">
            <a:tbl>
              <a:tblPr/>
              <a:tblGrid>
                <a:gridCol w="360363"/>
                <a:gridCol w="357187"/>
                <a:gridCol w="360363"/>
                <a:gridCol w="358775"/>
                <a:gridCol w="360362"/>
                <a:gridCol w="357188"/>
                <a:gridCol w="360362"/>
              </a:tblGrid>
              <a:tr h="319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979" name="Text Box 595"/>
          <p:cNvSpPr txBox="1">
            <a:spLocks noChangeArrowheads="1"/>
          </p:cNvSpPr>
          <p:nvPr/>
        </p:nvSpPr>
        <p:spPr bwMode="auto">
          <a:xfrm>
            <a:off x="7239000" y="5791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80" name="Text Box 596"/>
          <p:cNvSpPr txBox="1">
            <a:spLocks noChangeArrowheads="1"/>
          </p:cNvSpPr>
          <p:nvPr/>
        </p:nvSpPr>
        <p:spPr bwMode="auto">
          <a:xfrm>
            <a:off x="5029200" y="3886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81" name="Line 597"/>
          <p:cNvSpPr>
            <a:spLocks noChangeShapeType="1"/>
          </p:cNvSpPr>
          <p:nvPr/>
        </p:nvSpPr>
        <p:spPr bwMode="auto">
          <a:xfrm flipH="1" flipV="1">
            <a:off x="5334000" y="3200400"/>
            <a:ext cx="0" cy="2438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982" name="Line 598"/>
          <p:cNvSpPr>
            <a:spLocks noChangeShapeType="1"/>
          </p:cNvSpPr>
          <p:nvPr/>
        </p:nvSpPr>
        <p:spPr bwMode="auto">
          <a:xfrm flipV="1">
            <a:off x="5334000" y="5715000"/>
            <a:ext cx="2895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2" grpId="0"/>
      <p:bldP spid="16393" grpId="0"/>
      <p:bldP spid="16394" grpId="0"/>
      <p:bldP spid="16464" grpId="0" animBg="1"/>
      <p:bldP spid="16465" grpId="0" animBg="1"/>
      <p:bldP spid="16466" grpId="0" animBg="1"/>
      <p:bldP spid="16673" grpId="0" animBg="1"/>
      <p:bldP spid="16674" grpId="0" animBg="1"/>
      <p:bldP spid="16675" grpId="0" animBg="1"/>
      <p:bldP spid="16678" grpId="0"/>
      <p:bldP spid="16979" grpId="0"/>
      <p:bldP spid="16980" grpId="0"/>
      <p:bldP spid="16981" grpId="0" animBg="1"/>
      <p:bldP spid="169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Кодирование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/>
              <a:t>– </a:t>
            </a:r>
            <a:r>
              <a:rPr lang="ru-RU" sz="2800" b="1"/>
              <a:t>это такой способ обработки информации, при котором мы меняем форму представления информации, не меняя её содержания.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0" y="1905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i="1"/>
              <a:t>На уроках иностранного языка, осуществляя перевод слов и предложений, вы также изменяете форму представления информации… </a:t>
            </a:r>
          </a:p>
        </p:txBody>
      </p:sp>
      <p:pic>
        <p:nvPicPr>
          <p:cNvPr id="28680" name="Picture 8" descr="anim_union jac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33800"/>
            <a:ext cx="1828800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9" descr="Book-09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038600"/>
            <a:ext cx="2752725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11" descr="83045970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81400"/>
            <a:ext cx="198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Кодирование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/>
              <a:t>– </a:t>
            </a:r>
            <a:r>
              <a:rPr lang="ru-RU" sz="2800" b="1"/>
              <a:t>это такой способ обработки информации, при котором мы меняем форму представления информации, не меняя её содержания.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9050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i="1"/>
              <a:t>Когда вы рисуете иллюстрации к произведениям, изучаемых ну уроках литературы, вы меняете текстовую форму представления на графическую… </a:t>
            </a:r>
          </a:p>
        </p:txBody>
      </p:sp>
      <p:pic>
        <p:nvPicPr>
          <p:cNvPr id="29703" name="Picture 7" descr="720719joz4ckm5f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3400425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8" descr="77747850_1238856_thum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236220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2438400" y="2590800"/>
            <a:ext cx="6705600" cy="513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3200" dirty="0" smtClean="0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Выбор формы представления информации зависит от </a:t>
            </a:r>
            <a:r>
              <a:rPr lang="ru-RU" sz="3200" b="1" dirty="0" smtClean="0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ЦЕЛИ, </a:t>
            </a:r>
            <a:r>
              <a:rPr lang="ru-RU" sz="3200" dirty="0" smtClean="0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ради которой это представление осуществляется</a:t>
            </a:r>
            <a:r>
              <a:rPr lang="ru-RU" sz="3200" b="1" dirty="0" smtClean="0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pic>
        <p:nvPicPr>
          <p:cNvPr id="30724" name="Picture 4" descr="80009148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1905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Кодирование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/>
              <a:t>– </a:t>
            </a:r>
            <a:r>
              <a:rPr lang="ru-RU" sz="2800" b="1"/>
              <a:t>это такой способ обработки информации, при котором мы меняем форму представления информации, не меняя её содержания.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-228600" y="1066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>
              <a:defRPr/>
            </a:pPr>
            <a:r>
              <a:rPr lang="ru-RU" sz="6000" b="1"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РАБОТА В ГРУППАХ!!</a:t>
            </a:r>
          </a:p>
        </p:txBody>
      </p:sp>
      <p:pic>
        <p:nvPicPr>
          <p:cNvPr id="19459" name="Picture 5" descr="0_4ee0e_127c76a8_XXX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8400">
            <a:off x="5715000" y="2895600"/>
            <a:ext cx="25908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720719joz4ckm5f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2140">
            <a:off x="1271588" y="3038475"/>
            <a:ext cx="24384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8" descr="Literaturnoe_chtenie_copy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24384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>
              <a:defRPr/>
            </a:pPr>
            <a:r>
              <a:rPr lang="ru-RU" sz="6000" b="1"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РАЗОМНЁМСЯ?!</a:t>
            </a:r>
          </a:p>
        </p:txBody>
      </p:sp>
      <p:pic>
        <p:nvPicPr>
          <p:cNvPr id="20483" name="Picture 7" descr="4001f223d0aea1b8e6a3831c780fbaa2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5052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Users\tolston\Desktop\аниме\9641976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09600" y="1143000"/>
            <a:ext cx="7924800" cy="1143000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all" spc="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Ответьте на вопросы!!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218" y="481012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8382000" cy="762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Кодирование – это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  <a:endParaRPr lang="ru-RU" sz="4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1600200"/>
            <a:ext cx="8382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chemeClr val="bg1"/>
                </a:solidFill>
                <a:latin typeface="Segoe Print" pitchFamily="2" charset="0"/>
              </a:rPr>
              <a:t>это такой способ обработки информации, при котором мы меняем форму представления информации, не меняя её содержания</a:t>
            </a:r>
            <a:r>
              <a:rPr lang="ru-RU" altLang="ru-RU">
                <a:solidFill>
                  <a:schemeClr val="bg1"/>
                </a:solidFill>
              </a:rPr>
              <a:t>.</a:t>
            </a:r>
            <a:endParaRPr lang="ru-RU" altLang="ru-RU" sz="3600">
              <a:solidFill>
                <a:schemeClr val="bg1"/>
              </a:solidFill>
              <a:latin typeface="Segoe Print" pitchFamily="2" charset="0"/>
              <a:cs typeface="Shrut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4876800"/>
            <a:ext cx="84963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Приведите примеры кодирования вашей жизни!!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218" y="481012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82000" cy="2101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чего зависит форма представления информации, которую мы выберем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2971800"/>
            <a:ext cx="83820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Выбор формы представления информации зависит от ЦЕЛИ, ради которой это представление осуществляется.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Users\tolston\Desktop\аниме\9641976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1143000"/>
            <a:ext cx="7924800" cy="1143000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all" spc="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 Narrow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Ответьте на вопросы!!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218" y="328612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8458200" cy="762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Компьютерная графика – это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2438400"/>
            <a:ext cx="8382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>
                <a:solidFill>
                  <a:schemeClr val="bg1"/>
                </a:solidFill>
                <a:latin typeface="Segoe Print" pitchFamily="2" charset="0"/>
              </a:rPr>
              <a:t>область деятельности, в которой компьютеры используются как инструмент для создания и редактирования изображений.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218" y="23812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2514600"/>
            <a:ext cx="838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  <a:latin typeface="Segoe Print" pitchFamily="2" charset="0"/>
              </a:rPr>
              <a:t>Векторная графика</a:t>
            </a:r>
          </a:p>
          <a:p>
            <a:pPr algn="ctr" eaLnBrk="1" hangingPunct="1"/>
            <a:endParaRPr lang="ru-RU" altLang="ru-RU" sz="3200">
              <a:solidFill>
                <a:schemeClr val="bg1"/>
              </a:solidFill>
              <a:latin typeface="Segoe Print" pitchFamily="2" charset="0"/>
            </a:endParaRPr>
          </a:p>
          <a:p>
            <a:pPr algn="ctr" eaLnBrk="1" hangingPunct="1"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  <a:latin typeface="Segoe Print" pitchFamily="2" charset="0"/>
              </a:rPr>
              <a:t>Растровая графика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763000" cy="1431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Назовите виды компьютерной графики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  <a:endParaRPr lang="ru-RU" sz="4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068" y="-204788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2971800"/>
            <a:ext cx="838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  <a:latin typeface="Segoe Print" pitchFamily="2" charset="0"/>
              </a:rPr>
              <a:t>Архитекторы</a:t>
            </a:r>
          </a:p>
          <a:p>
            <a:pPr algn="ctr" eaLnBrk="1" hangingPunct="1"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  <a:latin typeface="Segoe Print" pitchFamily="2" charset="0"/>
              </a:rPr>
              <a:t>Инженеры</a:t>
            </a:r>
          </a:p>
          <a:p>
            <a:pPr algn="ctr" eaLnBrk="1" hangingPunct="1">
              <a:buFontTx/>
              <a:buChar char="•"/>
            </a:pPr>
            <a:r>
              <a:rPr lang="ru-RU" altLang="ru-RU" sz="3200">
                <a:solidFill>
                  <a:schemeClr val="bg1"/>
                </a:solidFill>
                <a:latin typeface="Segoe Print" pitchFamily="2" charset="0"/>
              </a:rPr>
              <a:t>Астрономы, и др…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763000" cy="27717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Люди каких профессий применяют в своей деятельности компьютерную графику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685800" y="2133600"/>
            <a:ext cx="79248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3600" b="1" smtClean="0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Обязательная часть: </a:t>
            </a:r>
          </a:p>
          <a:p>
            <a:pPr algn="ctr">
              <a:buFont typeface="Arial" charset="0"/>
              <a:buNone/>
              <a:defRPr/>
            </a:pPr>
            <a:r>
              <a:rPr lang="ru-RU" sz="2400" b="1" smtClean="0"/>
              <a:t>стр. учебника 50-51, 95. конспекты в тетрадях,</a:t>
            </a:r>
          </a:p>
          <a:p>
            <a:pPr>
              <a:buFont typeface="Arial" charset="0"/>
              <a:buNone/>
              <a:defRPr/>
            </a:pPr>
            <a:endParaRPr lang="ru-RU" smtClean="0"/>
          </a:p>
          <a:p>
            <a:pPr>
              <a:buFont typeface="Arial" charset="0"/>
              <a:buNone/>
              <a:defRPr/>
            </a:pPr>
            <a:endParaRPr lang="ru-RU" smtClean="0"/>
          </a:p>
          <a:p>
            <a:pPr algn="ctr">
              <a:buFont typeface="Arial" charset="0"/>
              <a:buNone/>
              <a:defRPr/>
            </a:pPr>
            <a:r>
              <a:rPr lang="ru-RU" sz="3600" b="1" smtClean="0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выбору :</a:t>
            </a:r>
          </a:p>
          <a:p>
            <a:pPr algn="ctr">
              <a:buFont typeface="Arial" charset="0"/>
              <a:buNone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выберите для себя карточку, по своему усмотрению!</a:t>
            </a:r>
          </a:p>
          <a:p>
            <a:pPr algn="ctr">
              <a:buFont typeface="Arial" charset="0"/>
              <a:buNone/>
              <a:defRPr/>
            </a:pPr>
            <a:endParaRPr lang="ru-RU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Arial" charset="0"/>
              <a:buNone/>
              <a:defRPr/>
            </a:pPr>
            <a:endParaRPr lang="ru-RU" sz="3600" b="1" smtClean="0">
              <a:solidFill>
                <a:srgbClr val="EABF6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0" y="762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>
              <a:defRPr/>
            </a:pPr>
            <a:r>
              <a:rPr lang="ru-RU" sz="6000" b="1"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ДОМАШНЕЕ ЗАДАНИЕ!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0" hangingPunct="0">
              <a:defRPr/>
            </a:pPr>
            <a:r>
              <a:rPr lang="ru-RU" sz="6000" b="1"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РЕФЛЕКСИЯ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209800" y="1828800"/>
            <a:ext cx="560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ЗНАЛ, ЧТО………….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752600" y="2514600"/>
            <a:ext cx="642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ПОНИМАЛ, ЧТО…………..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219200" y="3200400"/>
            <a:ext cx="729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МОГ ПРЕДСТАВИТЬ, ЧТО……..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600200" y="3886200"/>
            <a:ext cx="666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ВЫЯСНИЛ, ЧТО……………………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057400" y="4343400"/>
            <a:ext cx="607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ЗАПОМНИЛ, ЧТО……………..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14600" y="5029200"/>
            <a:ext cx="5411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ПОНЯЛ, ЧТО……………..</a:t>
            </a:r>
          </a:p>
        </p:txBody>
      </p:sp>
      <p:sp>
        <p:nvSpPr>
          <p:cNvPr id="32838" name="Text Box 70"/>
          <p:cNvSpPr txBox="1">
            <a:spLocks noChangeArrowheads="1"/>
          </p:cNvSpPr>
          <p:nvPr/>
        </p:nvSpPr>
        <p:spPr bwMode="auto">
          <a:xfrm>
            <a:off x="2209800" y="1828800"/>
            <a:ext cx="560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ЗНАЛ, ЧТО………….</a:t>
            </a:r>
          </a:p>
        </p:txBody>
      </p:sp>
      <p:sp>
        <p:nvSpPr>
          <p:cNvPr id="32839" name="Rectangle 71"/>
          <p:cNvSpPr>
            <a:spLocks noChangeArrowheads="1"/>
          </p:cNvSpPr>
          <p:nvPr/>
        </p:nvSpPr>
        <p:spPr bwMode="auto">
          <a:xfrm>
            <a:off x="1752600" y="2514600"/>
            <a:ext cx="642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ПОНИМАЛ, ЧТО…………..</a:t>
            </a:r>
          </a:p>
        </p:txBody>
      </p:sp>
      <p:sp>
        <p:nvSpPr>
          <p:cNvPr id="32840" name="Rectangle 72"/>
          <p:cNvSpPr>
            <a:spLocks noChangeArrowheads="1"/>
          </p:cNvSpPr>
          <p:nvPr/>
        </p:nvSpPr>
        <p:spPr bwMode="auto">
          <a:xfrm>
            <a:off x="1219200" y="3200400"/>
            <a:ext cx="729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МОГ ПРЕДСТАВИТЬ, ЧТО……..</a:t>
            </a:r>
          </a:p>
        </p:txBody>
      </p:sp>
      <p:sp>
        <p:nvSpPr>
          <p:cNvPr id="32841" name="Text Box 73"/>
          <p:cNvSpPr txBox="1">
            <a:spLocks noChangeArrowheads="1"/>
          </p:cNvSpPr>
          <p:nvPr/>
        </p:nvSpPr>
        <p:spPr bwMode="auto">
          <a:xfrm>
            <a:off x="2209800" y="1828800"/>
            <a:ext cx="560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ЗНАЛ, ЧТО………….</a:t>
            </a:r>
          </a:p>
        </p:txBody>
      </p:sp>
      <p:sp>
        <p:nvSpPr>
          <p:cNvPr id="32842" name="Rectangle 74"/>
          <p:cNvSpPr>
            <a:spLocks noChangeArrowheads="1"/>
          </p:cNvSpPr>
          <p:nvPr/>
        </p:nvSpPr>
        <p:spPr bwMode="auto">
          <a:xfrm>
            <a:off x="1752600" y="2514600"/>
            <a:ext cx="642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ПОНИМАЛ, ЧТО…………..</a:t>
            </a:r>
          </a:p>
        </p:txBody>
      </p:sp>
      <p:sp>
        <p:nvSpPr>
          <p:cNvPr id="32843" name="Rectangle 75"/>
          <p:cNvSpPr>
            <a:spLocks noChangeArrowheads="1"/>
          </p:cNvSpPr>
          <p:nvPr/>
        </p:nvSpPr>
        <p:spPr bwMode="auto">
          <a:xfrm>
            <a:off x="1600200" y="3886200"/>
            <a:ext cx="666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ВЫЯСНИЛ, ЧТО……………………</a:t>
            </a:r>
          </a:p>
        </p:txBody>
      </p:sp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1219200" y="3200400"/>
            <a:ext cx="729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МОГ ПРЕДСТАВИТЬ, ЧТО……..</a:t>
            </a:r>
          </a:p>
        </p:txBody>
      </p:sp>
      <p:sp>
        <p:nvSpPr>
          <p:cNvPr id="32845" name="Text Box 77"/>
          <p:cNvSpPr txBox="1">
            <a:spLocks noChangeArrowheads="1"/>
          </p:cNvSpPr>
          <p:nvPr/>
        </p:nvSpPr>
        <p:spPr bwMode="auto">
          <a:xfrm>
            <a:off x="2209800" y="1828800"/>
            <a:ext cx="560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ЗНАЛ, ЧТО………….</a:t>
            </a:r>
          </a:p>
        </p:txBody>
      </p:sp>
      <p:sp>
        <p:nvSpPr>
          <p:cNvPr id="32846" name="Rectangle 78"/>
          <p:cNvSpPr>
            <a:spLocks noChangeArrowheads="1"/>
          </p:cNvSpPr>
          <p:nvPr/>
        </p:nvSpPr>
        <p:spPr bwMode="auto">
          <a:xfrm>
            <a:off x="1752600" y="2514600"/>
            <a:ext cx="642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ПОНИМАЛ, ЧТО…………..</a:t>
            </a:r>
          </a:p>
        </p:txBody>
      </p:sp>
      <p:sp>
        <p:nvSpPr>
          <p:cNvPr id="32847" name="Rectangle 79"/>
          <p:cNvSpPr>
            <a:spLocks noChangeArrowheads="1"/>
          </p:cNvSpPr>
          <p:nvPr/>
        </p:nvSpPr>
        <p:spPr bwMode="auto">
          <a:xfrm>
            <a:off x="2057400" y="4343400"/>
            <a:ext cx="607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ЗАПОМНИЛ, ЧТО……………..</a:t>
            </a:r>
          </a:p>
        </p:txBody>
      </p:sp>
      <p:sp>
        <p:nvSpPr>
          <p:cNvPr id="32848" name="Rectangle 80"/>
          <p:cNvSpPr>
            <a:spLocks noChangeArrowheads="1"/>
          </p:cNvSpPr>
          <p:nvPr/>
        </p:nvSpPr>
        <p:spPr bwMode="auto">
          <a:xfrm>
            <a:off x="1600200" y="3886200"/>
            <a:ext cx="666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ВЫЯСНИЛ, ЧТО……………………</a:t>
            </a:r>
          </a:p>
        </p:txBody>
      </p:sp>
      <p:sp>
        <p:nvSpPr>
          <p:cNvPr id="32849" name="Rectangle 81"/>
          <p:cNvSpPr>
            <a:spLocks noChangeArrowheads="1"/>
          </p:cNvSpPr>
          <p:nvPr/>
        </p:nvSpPr>
        <p:spPr bwMode="auto">
          <a:xfrm>
            <a:off x="1219200" y="3200400"/>
            <a:ext cx="729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МОГ ПРЕДСТАВИТЬ, ЧТО……..</a:t>
            </a:r>
          </a:p>
        </p:txBody>
      </p:sp>
      <p:sp>
        <p:nvSpPr>
          <p:cNvPr id="32850" name="Text Box 82"/>
          <p:cNvSpPr txBox="1">
            <a:spLocks noChangeArrowheads="1"/>
          </p:cNvSpPr>
          <p:nvPr/>
        </p:nvSpPr>
        <p:spPr bwMode="auto">
          <a:xfrm>
            <a:off x="2209800" y="1828800"/>
            <a:ext cx="560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ЗНАЛ, ЧТО………….</a:t>
            </a:r>
          </a:p>
        </p:txBody>
      </p:sp>
      <p:sp>
        <p:nvSpPr>
          <p:cNvPr id="32851" name="Rectangle 83"/>
          <p:cNvSpPr>
            <a:spLocks noChangeArrowheads="1"/>
          </p:cNvSpPr>
          <p:nvPr/>
        </p:nvSpPr>
        <p:spPr bwMode="auto">
          <a:xfrm>
            <a:off x="1752600" y="2514600"/>
            <a:ext cx="642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ПОНИМАЛ, ЧТО…………..</a:t>
            </a:r>
          </a:p>
        </p:txBody>
      </p:sp>
      <p:sp>
        <p:nvSpPr>
          <p:cNvPr id="32853" name="Rectangle 85"/>
          <p:cNvSpPr>
            <a:spLocks noChangeArrowheads="1"/>
          </p:cNvSpPr>
          <p:nvPr/>
        </p:nvSpPr>
        <p:spPr bwMode="auto">
          <a:xfrm>
            <a:off x="2057400" y="4343400"/>
            <a:ext cx="607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ЗАПОМНИЛ, ЧТО……………..</a:t>
            </a:r>
          </a:p>
        </p:txBody>
      </p:sp>
      <p:sp>
        <p:nvSpPr>
          <p:cNvPr id="32854" name="Rectangle 86"/>
          <p:cNvSpPr>
            <a:spLocks noChangeArrowheads="1"/>
          </p:cNvSpPr>
          <p:nvPr/>
        </p:nvSpPr>
        <p:spPr bwMode="auto">
          <a:xfrm>
            <a:off x="1600200" y="3886200"/>
            <a:ext cx="6661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ТЕПЕРЬ Я ВЫЯСНИЛ, ЧТО……………………</a:t>
            </a:r>
          </a:p>
        </p:txBody>
      </p:sp>
      <p:sp>
        <p:nvSpPr>
          <p:cNvPr id="32855" name="Rectangle 87"/>
          <p:cNvSpPr>
            <a:spLocks noChangeArrowheads="1"/>
          </p:cNvSpPr>
          <p:nvPr/>
        </p:nvSpPr>
        <p:spPr bwMode="auto">
          <a:xfrm>
            <a:off x="1219200" y="3200400"/>
            <a:ext cx="729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МОГ ПРЕДСТАВИТЬ, ЧТО……..</a:t>
            </a:r>
          </a:p>
        </p:txBody>
      </p:sp>
      <p:sp>
        <p:nvSpPr>
          <p:cNvPr id="32856" name="Text Box 88"/>
          <p:cNvSpPr txBox="1">
            <a:spLocks noChangeArrowheads="1"/>
          </p:cNvSpPr>
          <p:nvPr/>
        </p:nvSpPr>
        <p:spPr bwMode="auto">
          <a:xfrm>
            <a:off x="2209800" y="1828800"/>
            <a:ext cx="560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ЗНАЛ, ЧТО………….</a:t>
            </a:r>
          </a:p>
        </p:txBody>
      </p:sp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1752600" y="2514600"/>
            <a:ext cx="642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EABF6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УРОКА Я НЕ ПОНИМАЛ, ЧТО…………..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853" grpId="0"/>
      <p:bldP spid="32854" grpId="0"/>
      <p:bldP spid="32855" grpId="0"/>
      <p:bldP spid="32856" grpId="0"/>
      <p:bldP spid="328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xfrm>
            <a:off x="381000" y="2514600"/>
            <a:ext cx="79248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6000" b="1" cap="none" smtClean="0">
                <a:effectLst>
                  <a:outerShdw blurRad="38100" dist="38100" dir="2700000" algn="tl">
                    <a:srgbClr val="000000"/>
                  </a:outerShdw>
                </a:effectLst>
                <a:latin typeface="Segoe Script" pitchFamily="34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9656" y="457200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3" y="757238"/>
            <a:ext cx="8243887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Обработка информации - это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963" y="4186238"/>
            <a:ext cx="8496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примеры обработки информации из вашей жизни!!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73138" y="2205038"/>
            <a:ext cx="7419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Решение некоторой информационной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9656" y="457199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4582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способы обработки информации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138" y="5072063"/>
            <a:ext cx="84963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примеры!!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763" y="2133600"/>
            <a:ext cx="8634412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5725" indent="-41275"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изменение содержания без изменения формы представления</a:t>
            </a:r>
          </a:p>
          <a:p>
            <a:pPr marL="44450" algn="just">
              <a:defRPr/>
            </a:pPr>
            <a:endParaRPr lang="ru-RU" sz="3200" dirty="0">
              <a:solidFill>
                <a:schemeClr val="bg1"/>
              </a:solidFill>
              <a:latin typeface="Segoe Print" pitchFamily="2" charset="0"/>
              <a:cs typeface="Shruti" pitchFamily="34" charset="0"/>
            </a:endParaRPr>
          </a:p>
          <a:p>
            <a:pPr marL="41275" indent="-41275" algn="just"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изменение формы представления без изменения содержания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9656" y="457200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6038" y="757238"/>
            <a:ext cx="653256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Форматирование - это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419600"/>
            <a:ext cx="84963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Приведите примеры!!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73138" y="1981200"/>
            <a:ext cx="7419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изменение формы представления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9656" y="457200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83820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формы представления информации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85813" y="2159000"/>
            <a:ext cx="74199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ru-RU" altLang="ru-RU" sz="360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знаковая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 altLang="ru-RU" sz="360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графическая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 altLang="ru-RU" sz="360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устная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 altLang="ru-RU" sz="360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табличная</a:t>
            </a:r>
          </a:p>
          <a:p>
            <a:pPr algn="ctr" eaLnBrk="1" hangingPunct="1">
              <a:buFont typeface="Arial" charset="0"/>
              <a:buChar char="•"/>
            </a:pPr>
            <a:r>
              <a:rPr lang="ru-RU" altLang="ru-RU" sz="3600">
                <a:solidFill>
                  <a:schemeClr val="bg1"/>
                </a:solidFill>
                <a:latin typeface="Segoe Print" pitchFamily="2" charset="0"/>
                <a:cs typeface="Shruti" pitchFamily="34" charset="0"/>
              </a:rPr>
              <a:t>в виде жестов и сигналов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813" y="5072063"/>
            <a:ext cx="84963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примеры!!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218" y="328612"/>
            <a:ext cx="8788976" cy="5374247"/>
          </a:xfrm>
          <a:prstGeom prst="roundRect">
            <a:avLst>
              <a:gd name="adj" fmla="val 9582"/>
            </a:avLst>
          </a:prstGeom>
          <a:pattFill prst="pct5">
            <a:fgClr>
              <a:schemeClr val="accent4"/>
            </a:fgClr>
            <a:bgClr>
              <a:schemeClr val="tx2">
                <a:lumMod val="20000"/>
                <a:lumOff val="80000"/>
              </a:schemeClr>
            </a:bgClr>
          </a:pattFill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8382000" cy="762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Кодирование – это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  <a:endParaRPr lang="ru-RU" sz="4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304800" y="1905000"/>
            <a:ext cx="8991600" cy="762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Компьютерная графика – это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  <a:endParaRPr lang="ru-RU" sz="4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81000" y="3733800"/>
            <a:ext cx="8763000" cy="1431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Назовите виды компьютерной графики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  <a:endParaRPr lang="ru-RU" sz="4400" b="1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24800" cy="533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тема урока: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8600" y="1219200"/>
            <a:ext cx="96774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Кодирование как изменение формы представления информации. Компьютерная графика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533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цель урока: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1534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Segoe Print" pitchFamily="2" charset="0"/>
              </a:rPr>
              <a:t>Изучить понятие кодирования. Изучить понятие компьютерной графики и </a:t>
            </a:r>
            <a:r>
              <a:rPr lang="ru-RU" sz="5400">
                <a:solidFill>
                  <a:schemeClr val="tx2">
                    <a:lumMod val="60000"/>
                    <a:lumOff val="40000"/>
                  </a:schemeClr>
                </a:solidFill>
                <a:latin typeface="Segoe Print" pitchFamily="2" charset="0"/>
              </a:rPr>
              <a:t>её виды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1085</TotalTime>
  <Words>636</Words>
  <Application>Microsoft Office PowerPoint</Application>
  <PresentationFormat>Экран (4:3)</PresentationFormat>
  <Paragraphs>103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Arial Narrow</vt:lpstr>
      <vt:lpstr>Calibri</vt:lpstr>
      <vt:lpstr>Times New Roman</vt:lpstr>
      <vt:lpstr>Segoe Script</vt:lpstr>
      <vt:lpstr>Segoe Print</vt:lpstr>
      <vt:lpstr>Shruti</vt:lpstr>
      <vt:lpstr>Горизонт</vt:lpstr>
      <vt:lpstr>Урок по информатике № 24</vt:lpstr>
      <vt:lpstr>Ответьте на вопросы!!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урока:</vt:lpstr>
      <vt:lpstr>цель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Ответьте на вопросы!!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Юлия Александровна Толстоноженко</dc:creator>
  <cp:lastModifiedBy>Людмила Николаевна Бушуева</cp:lastModifiedBy>
  <cp:revision>43</cp:revision>
  <cp:lastPrinted>1601-01-01T00:00:00Z</cp:lastPrinted>
  <dcterms:created xsi:type="dcterms:W3CDTF">1601-01-01T00:00:00Z</dcterms:created>
  <dcterms:modified xsi:type="dcterms:W3CDTF">2013-11-12T08:34:45Z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