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63CE7E7-EB78-4784-AD6E-66B90091876C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F6B82C1-E16A-4305-817B-B27EA79FF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5000636"/>
            <a:ext cx="6172200" cy="1371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1400" dirty="0" smtClean="0"/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Выполнила : учитель математики МОУ «СОШ №103» г. Саратова</a:t>
            </a:r>
          </a:p>
          <a:p>
            <a:pPr algn="ctr"/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</a:rPr>
              <a:t>ПУНКИНА Елена Георгиевна</a:t>
            </a:r>
            <a:endParaRPr lang="ru-RU" sz="14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4286256"/>
            <a:ext cx="6106608" cy="707886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Тема: Параллелограмм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Ну это понятно …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7 треуг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314700" y="2571744"/>
            <a:ext cx="1752600" cy="294640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Как же это получилось?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Таким образом, треугольники нужно приложить друг к другу так, чтобы: </a:t>
            </a:r>
          </a:p>
          <a:p>
            <a:pPr lvl="0"/>
            <a:r>
              <a:rPr lang="ru-RU" dirty="0" smtClean="0">
                <a:solidFill>
                  <a:srgbClr val="00B050"/>
                </a:solidFill>
              </a:rPr>
              <a:t>Они имели общую сторону;</a:t>
            </a:r>
          </a:p>
          <a:p>
            <a:pPr lvl="0"/>
            <a:r>
              <a:rPr lang="ru-RU" dirty="0" smtClean="0">
                <a:solidFill>
                  <a:srgbClr val="00B050"/>
                </a:solidFill>
              </a:rPr>
              <a:t>Лежали в разных полуплоскостях, относительно прямой, которая содержит диагональ;</a:t>
            </a:r>
          </a:p>
          <a:p>
            <a:pPr lvl="0"/>
            <a:r>
              <a:rPr lang="ru-RU" dirty="0" smtClean="0">
                <a:solidFill>
                  <a:srgbClr val="00B050"/>
                </a:solidFill>
              </a:rPr>
              <a:t>Образовывали параллелограмм.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Всего нужно рассмотреть семь случаев.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И какие выводы ? …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3"/>
                </a:solidFill>
              </a:rPr>
              <a:t>    Рассматривая чертежи, выполняя измерения, построения, ученики постепенно приходят к выводам:</a:t>
            </a:r>
          </a:p>
          <a:p>
            <a:pPr lvl="0"/>
            <a:r>
              <a:rPr lang="ru-RU" dirty="0" smtClean="0">
                <a:solidFill>
                  <a:schemeClr val="accent3"/>
                </a:solidFill>
              </a:rPr>
              <a:t>Из двух равных разносторонних треугольников можно составить три различных параллелограмма, если брать в качестве диагонали поочередно разные стороны треугольника. Среди них один – прямоугольник.</a:t>
            </a:r>
          </a:p>
          <a:p>
            <a:pPr lvl="0"/>
            <a:r>
              <a:rPr lang="ru-RU" dirty="0" smtClean="0">
                <a:solidFill>
                  <a:schemeClr val="accent3"/>
                </a:solidFill>
              </a:rPr>
              <a:t>Из двух равных равнобедренных треугольников можно составить два различных параллелограмма, причем один из них – ромб, который является квадратом, если исходные треугольники прямоугольные.</a:t>
            </a:r>
          </a:p>
          <a:p>
            <a:pPr lvl="0"/>
            <a:r>
              <a:rPr lang="ru-RU" dirty="0" smtClean="0">
                <a:solidFill>
                  <a:schemeClr val="accent3"/>
                </a:solidFill>
              </a:rPr>
              <a:t>Из двух равносторонних треугольников можно составить один ромб.</a:t>
            </a:r>
          </a:p>
          <a:p>
            <a:pPr lvl="0"/>
            <a:r>
              <a:rPr lang="ru-RU" dirty="0" smtClean="0">
                <a:solidFill>
                  <a:schemeClr val="accent3"/>
                </a:solidFill>
              </a:rPr>
              <a:t>Наибольший периметр имеет параллелограмм, у которого диагональю является меньшая сторона треугольника, а наименьший периметр –большая сторона треугольника.</a:t>
            </a:r>
          </a:p>
          <a:p>
            <a:pPr lvl="0"/>
            <a:r>
              <a:rPr lang="ru-RU" dirty="0" smtClean="0">
                <a:solidFill>
                  <a:schemeClr val="accent3"/>
                </a:solidFill>
              </a:rPr>
              <a:t>Площади всех полученных параллелограммов равны (для каждого из семи случаев), т.к. они составлены из равных треугольников.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Что бы еще придумать? …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После такой совместной работы в классе можно предложить ученикам самостоятельно поработать над следующими темами: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Высота параллелограмма (рассмотреть возможные случаи расположения высот относительно параллелограмма; рассмотреть свойства высот, проведенных из одной вершины, разных вершин; части, на которые высоты разбивают параллелограмм; площадь параллелограмма).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Биссектриса угла параллелограмма (свойства биссектрис, проведенных из противоположных углов параллелограмма, углов,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прилежащих к одной стороне).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Результаты можно предложить оформить в виде презентаций.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А зачем все это? …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Ученики, выполняя такое задание, должны будут проявить самостоятельность, находчивость, умение выполнять построения с помощью различного набора инструментов, выполнять измерения.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 где прочитать? …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>
                <a:solidFill>
                  <a:srgbClr val="0070C0"/>
                </a:solidFill>
              </a:rPr>
              <a:t>ЛИТЕРАТУРА</a:t>
            </a:r>
            <a:r>
              <a:rPr lang="ru-RU" dirty="0" smtClean="0">
                <a:solidFill>
                  <a:srgbClr val="0070C0"/>
                </a:solidFill>
              </a:rPr>
              <a:t>:</a:t>
            </a:r>
          </a:p>
          <a:p>
            <a:pPr algn="just"/>
            <a:r>
              <a:rPr lang="ru-RU" dirty="0" err="1" smtClean="0">
                <a:solidFill>
                  <a:srgbClr val="0070C0"/>
                </a:solidFill>
              </a:rPr>
              <a:t>Костаева</a:t>
            </a:r>
            <a:r>
              <a:rPr lang="ru-RU" dirty="0" smtClean="0">
                <a:solidFill>
                  <a:srgbClr val="0070C0"/>
                </a:solidFill>
              </a:rPr>
              <a:t> Т.В., Соловьева Г.Д. Современный урок математики. (Методические рекомендации по моделированию урока). – Саратов : ГОУ ДПО </a:t>
            </a:r>
            <a:r>
              <a:rPr lang="ru-RU" dirty="0" err="1" smtClean="0">
                <a:solidFill>
                  <a:srgbClr val="0070C0"/>
                </a:solidFill>
              </a:rPr>
              <a:t>СарИПКиПРО</a:t>
            </a:r>
            <a:r>
              <a:rPr lang="ru-RU" dirty="0" smtClean="0">
                <a:solidFill>
                  <a:srgbClr val="0070C0"/>
                </a:solidFill>
              </a:rPr>
              <a:t>, 2004 г.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«Школа пресс», Математика в школе, № 3, 1995.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Гаврилова Н.Ф. Поурочные разработки по геометрии: 8 класс. – 2-е </a:t>
            </a:r>
            <a:r>
              <a:rPr lang="ru-RU" dirty="0" err="1" smtClean="0">
                <a:solidFill>
                  <a:srgbClr val="0070C0"/>
                </a:solidFill>
              </a:rPr>
              <a:t>изд.,перераб</a:t>
            </a:r>
            <a:r>
              <a:rPr lang="ru-RU" dirty="0" smtClean="0">
                <a:solidFill>
                  <a:srgbClr val="0070C0"/>
                </a:solidFill>
              </a:rPr>
              <a:t>. и доп. – М.: ВАКО, 2009.</a:t>
            </a:r>
            <a:endParaRPr lang="ru-RU" dirty="0" smtClean="0">
              <a:solidFill>
                <a:srgbClr val="0070C0"/>
              </a:solidFill>
            </a:endParaRPr>
          </a:p>
          <a:p>
            <a:pPr algn="just"/>
            <a:endParaRPr lang="ru-RU" dirty="0" smtClean="0">
              <a:solidFill>
                <a:srgbClr val="0070C0"/>
              </a:solidFill>
            </a:endParaRPr>
          </a:p>
          <a:p>
            <a:pPr algn="just"/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тема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571612"/>
            <a:ext cx="7467600" cy="321471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Приступив к изучению темы «Параллелограмм», после определения можно сразу ввести все его элементы: вершины, стороны, углы, диагонали, высоты, биссектрисы углов. Ученики записывают их перечень в тетрадях, при этом используются соответствующие рисунки и символические записи.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А понимаем ли мы свойства ? 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Что значит изучить параллелограмм после описанной работы – ученики понимают, они также понимают, что свойства параллелограмма это свойства его элементов, свойства частей, на которые он разбивается какими - либо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элемента-ми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. В школьном учебнике описываются не все свойства параллелограмма. Например, можно показать на уроке как составить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параллело-грамм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из двух треугольников.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Комбинируем треугольники …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Так как диагональ параллелограмма делит его на два равных треугольника, то получаем, что параллелограмм можно получить комбинируя два равных треугольника. 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Треугольники могут быть следующих видов: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>Различные виды треугольников …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1928802"/>
            <a:ext cx="214314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1857364"/>
            <a:ext cx="228601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3214686"/>
            <a:ext cx="200026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3929066"/>
            <a:ext cx="200026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214686"/>
            <a:ext cx="200026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sz="1400" dirty="0" smtClean="0"/>
          </a:p>
          <a:p>
            <a:pPr>
              <a:buNone/>
            </a:pPr>
            <a:r>
              <a:rPr lang="ru-RU" sz="1800" dirty="0" smtClean="0"/>
              <a:t>                                            </a:t>
            </a:r>
            <a:r>
              <a:rPr lang="ru-RU" sz="1800" dirty="0" smtClean="0">
                <a:solidFill>
                  <a:schemeClr val="bg1"/>
                </a:solidFill>
              </a:rPr>
              <a:t>Разносторонний  </a:t>
            </a:r>
            <a:r>
              <a:rPr lang="ru-RU" sz="1800" dirty="0" smtClean="0"/>
              <a:t>                </a:t>
            </a:r>
          </a:p>
          <a:p>
            <a:pPr>
              <a:buNone/>
            </a:pPr>
            <a:r>
              <a:rPr lang="ru-RU" sz="1800" dirty="0" smtClean="0"/>
              <a:t> </a:t>
            </a:r>
          </a:p>
          <a:p>
            <a:pPr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     Остроугольный                                                Тупоугольный   </a:t>
            </a:r>
            <a:r>
              <a:rPr lang="ru-RU" sz="1800" dirty="0" smtClean="0"/>
              <a:t>         </a:t>
            </a:r>
          </a:p>
          <a:p>
            <a:pPr>
              <a:buNone/>
            </a:pPr>
            <a:r>
              <a:rPr lang="ru-RU" sz="1800" dirty="0" smtClean="0"/>
              <a:t> 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                                             Прямоугольный           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0070C0"/>
                </a:solidFill>
              </a:rPr>
              <a:t>Как же это выглядит ?</a:t>
            </a:r>
            <a:endParaRPr lang="ru-RU" sz="3200" dirty="0">
              <a:solidFill>
                <a:srgbClr val="0070C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1714480" y="2071678"/>
            <a:ext cx="1357322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357818" y="2071678"/>
            <a:ext cx="1500198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3428992" y="3143248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ДА ВОТ КАК ЭТО ДЕЛАЕТСЯ …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1 треуг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1643050"/>
            <a:ext cx="2603500" cy="4873625"/>
          </a:xfrm>
          <a:solidFill>
            <a:schemeClr val="accent4"/>
          </a:solidFill>
        </p:spPr>
      </p:pic>
      <p:pic>
        <p:nvPicPr>
          <p:cNvPr id="5" name="Рисунок 4" descr="2 атреуг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1857364"/>
            <a:ext cx="3333750" cy="4638696"/>
          </a:xfrm>
          <a:prstGeom prst="rect">
            <a:avLst/>
          </a:prstGeom>
        </p:spPr>
      </p:pic>
      <p:pic>
        <p:nvPicPr>
          <p:cNvPr id="6" name="Рисунок 5" descr="3 треуг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2" y="1928802"/>
            <a:ext cx="3000375" cy="47053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А ЕСЛИ ТРЕУГОЛЬНИК РАВНОБЕДРЕННЫЙ …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2285992"/>
            <a:ext cx="207170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571876"/>
            <a:ext cx="207170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14942" y="3571876"/>
            <a:ext cx="207170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4286256"/>
            <a:ext cx="207170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7467600" cy="4873752"/>
          </a:xfrm>
        </p:spPr>
        <p:txBody>
          <a:bodyPr>
            <a:normAutofit/>
          </a:bodyPr>
          <a:lstStyle/>
          <a:p>
            <a:endParaRPr lang="ru-RU" sz="14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                                            Равнобедренный  </a:t>
            </a:r>
            <a:r>
              <a:rPr lang="ru-RU" sz="1800" dirty="0" smtClean="0"/>
              <a:t>                </a:t>
            </a:r>
          </a:p>
          <a:p>
            <a:pPr>
              <a:buNone/>
            </a:pPr>
            <a:r>
              <a:rPr lang="ru-RU" sz="1800" dirty="0" smtClean="0"/>
              <a:t> </a:t>
            </a:r>
          </a:p>
          <a:p>
            <a:pPr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</a:t>
            </a:r>
            <a:r>
              <a:rPr lang="ru-RU" sz="1800" dirty="0" smtClean="0">
                <a:solidFill>
                  <a:schemeClr val="bg1"/>
                </a:solidFill>
              </a:rPr>
              <a:t>Остроугольный                                                Тупоугольный    </a:t>
            </a:r>
            <a:r>
              <a:rPr lang="ru-RU" sz="1800" dirty="0" smtClean="0"/>
              <a:t>        </a:t>
            </a:r>
          </a:p>
          <a:p>
            <a:pPr>
              <a:buNone/>
            </a:pPr>
            <a:r>
              <a:rPr lang="ru-RU" sz="1800" dirty="0" smtClean="0"/>
              <a:t> </a:t>
            </a:r>
          </a:p>
          <a:p>
            <a:pPr>
              <a:buNone/>
            </a:pPr>
            <a:r>
              <a:rPr lang="ru-RU" sz="1800" dirty="0" smtClean="0"/>
              <a:t>                                             </a:t>
            </a:r>
            <a:r>
              <a:rPr lang="ru-RU" sz="1800" dirty="0" smtClean="0">
                <a:solidFill>
                  <a:schemeClr val="bg1"/>
                </a:solidFill>
              </a:rPr>
              <a:t>Прямоугольный           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Как же это выглядит ?</a:t>
            </a:r>
            <a:endParaRPr lang="ru-RU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1714480" y="2500306"/>
            <a:ext cx="1428760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214942" y="2500306"/>
            <a:ext cx="1357322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3428992" y="3500438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ДА ВСЕ ПРОСТО …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4 треуг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5720" y="1428736"/>
            <a:ext cx="2943225" cy="4143375"/>
          </a:xfrm>
        </p:spPr>
      </p:pic>
      <p:pic>
        <p:nvPicPr>
          <p:cNvPr id="5" name="Рисунок 4" descr="5 треуг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1357298"/>
            <a:ext cx="2838450" cy="4162425"/>
          </a:xfrm>
          <a:prstGeom prst="rect">
            <a:avLst/>
          </a:prstGeom>
        </p:spPr>
      </p:pic>
      <p:pic>
        <p:nvPicPr>
          <p:cNvPr id="6" name="Рисунок 5" descr="6 треуг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1285860"/>
            <a:ext cx="2428892" cy="42148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А если равносторонний ? …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2928934"/>
            <a:ext cx="257176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4572008"/>
            <a:ext cx="257176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                       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Равносторонний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</a:t>
            </a:r>
            <a:r>
              <a:rPr lang="ru-RU" dirty="0" smtClean="0">
                <a:solidFill>
                  <a:schemeClr val="bg1"/>
                </a:solidFill>
              </a:rPr>
              <a:t>Остроугольный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А как выглядит ? …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3357554" y="4071942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109</TotalTime>
  <Words>555</Words>
  <Application>Microsoft Office PowerPoint</Application>
  <PresentationFormat>Экран (4:3)</PresentationFormat>
  <Paragraphs>83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Слайд 1</vt:lpstr>
      <vt:lpstr>тема</vt:lpstr>
      <vt:lpstr>А понимаем ли мы свойства ? …</vt:lpstr>
      <vt:lpstr>Комбинируем треугольники …</vt:lpstr>
      <vt:lpstr>Различные виды треугольников …</vt:lpstr>
      <vt:lpstr> ДА ВОТ КАК ЭТО ДЕЛАЕТСЯ …</vt:lpstr>
      <vt:lpstr>А ЕСЛИ ТРЕУГОЛЬНИК РАВНОБЕДРЕННЫЙ …</vt:lpstr>
      <vt:lpstr>ДА ВСЕ ПРОСТО …</vt:lpstr>
      <vt:lpstr>А если равносторонний ? …</vt:lpstr>
      <vt:lpstr>Ну это понятно …</vt:lpstr>
      <vt:lpstr>Как же это получилось?</vt:lpstr>
      <vt:lpstr>И какие выводы ? …</vt:lpstr>
      <vt:lpstr>Что бы еще придумать? …</vt:lpstr>
      <vt:lpstr>А зачем все это? …</vt:lpstr>
      <vt:lpstr>А где прочитать? …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ПАРАЛЛЕЛОГРАММ</dc:title>
  <dc:creator>JOKER</dc:creator>
  <cp:lastModifiedBy>JOKER</cp:lastModifiedBy>
  <cp:revision>17</cp:revision>
  <dcterms:created xsi:type="dcterms:W3CDTF">2012-10-04T12:47:57Z</dcterms:created>
  <dcterms:modified xsi:type="dcterms:W3CDTF">2012-10-15T13:03:37Z</dcterms:modified>
</cp:coreProperties>
</file>