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6" r:id="rId11"/>
    <p:sldId id="267" r:id="rId12"/>
    <p:sldId id="268" r:id="rId13"/>
    <p:sldId id="265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33"/>
    <a:srgbClr val="FF6600"/>
    <a:srgbClr val="FF99FF"/>
    <a:srgbClr val="0000CC"/>
    <a:srgbClr val="66FF99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4E116-5541-407A-97E2-DD635F35E892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F7F5F-0B73-4635-BE03-A0A9AC4B6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7F5F-0B73-4635-BE03-A0A9AC4B6D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A56D52-8BC0-439F-AECF-FB5AD7821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A34-8100-44C3-BC4E-B819EC2B03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C66F-75E2-456A-B898-0B8DBE90D8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53EE71-B7E2-42E2-9F83-FA6DE5CDE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B94E-9EC3-47D7-B435-61B6BE494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DA007-CEE3-4795-A080-4553F117F3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4D0A62-9C22-4D51-89F8-8E82A6FE2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C04A-37E9-4CCA-968E-E8D45C601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A38A-3B0C-4E51-BB2A-ED52D9CFF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5EEA-49B3-4E73-B512-4DE1F3EA4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D5AE-6124-4E0F-A56C-B6DF5182D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3C1EB2-C70F-4C14-8BF6-8B2CC685C6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G07_032_i01.om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14818"/>
            <a:ext cx="8458200" cy="1222375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</a:rPr>
              <a:t>Сумма углов треугольника</a:t>
            </a:r>
            <a:endParaRPr lang="ru-RU" sz="4800" b="1" dirty="0">
              <a:solidFill>
                <a:srgbClr val="00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714620"/>
            <a:ext cx="8458200" cy="914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Тема урока:</a:t>
            </a:r>
            <a:endParaRPr lang="ru-RU" sz="36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357686" y="5715016"/>
            <a:ext cx="4357718" cy="914400"/>
          </a:xfrm>
          <a:prstGeom prst="rect">
            <a:avLst/>
          </a:prstGeom>
        </p:spPr>
        <p:txBody>
          <a:bodyPr vert="horz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Учитель: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Панцова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Г.Б.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D:\флэш карта\1 rkfcc\03a5b123776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57166"/>
            <a:ext cx="229208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b="1" dirty="0" smtClean="0"/>
              <a:t>Задача 2.  </a:t>
            </a:r>
            <a:r>
              <a:rPr lang="ru-RU" sz="3200" dirty="0" smtClean="0">
                <a:solidFill>
                  <a:srgbClr val="0000CC"/>
                </a:solidFill>
              </a:rPr>
              <a:t>Найдите   угол   А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5857892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AutoShape 256"/>
          <p:cNvSpPr>
            <a:spLocks noChangeArrowheads="1"/>
          </p:cNvSpPr>
          <p:nvPr/>
        </p:nvSpPr>
        <p:spPr bwMode="auto">
          <a:xfrm>
            <a:off x="2857488" y="1500174"/>
            <a:ext cx="3429024" cy="4857784"/>
          </a:xfrm>
          <a:prstGeom prst="triangle">
            <a:avLst>
              <a:gd name="adj" fmla="val 100000"/>
            </a:avLst>
          </a:prstGeom>
          <a:solidFill>
            <a:srgbClr val="FFCC99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2357430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1357298"/>
            <a:ext cx="571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5929330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564357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6000768"/>
            <a:ext cx="357190" cy="35719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5572140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50"/>
          <p:cNvSpPr>
            <a:spLocks noGrp="1" noChangeArrowheads="1"/>
          </p:cNvSpPr>
          <p:nvPr>
            <p:ph idx="1"/>
          </p:nvPr>
        </p:nvSpPr>
        <p:spPr bwMode="auto">
          <a:xfrm>
            <a:off x="1857356" y="1357298"/>
            <a:ext cx="5838836" cy="4954591"/>
          </a:xfrm>
          <a:prstGeom prst="triangle">
            <a:avLst>
              <a:gd name="adj" fmla="val 50621"/>
            </a:avLst>
          </a:prstGeom>
          <a:solidFill>
            <a:srgbClr val="66FFFF"/>
          </a:solidFill>
          <a:ln w="254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b="1" dirty="0" smtClean="0"/>
              <a:t>Задача 3.  </a:t>
            </a:r>
            <a:r>
              <a:rPr lang="ru-RU" sz="3200" dirty="0" smtClean="0">
                <a:solidFill>
                  <a:srgbClr val="0000CC"/>
                </a:solidFill>
              </a:rPr>
              <a:t>Найдите неизвестные углы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07167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542926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5500702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143240" y="3786190"/>
            <a:ext cx="263393" cy="191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4607719" y="6322238"/>
            <a:ext cx="35719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6143636" y="3786190"/>
            <a:ext cx="28575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71736" y="542926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29124" y="2285992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5357826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50"/>
          <p:cNvSpPr>
            <a:spLocks noGrp="1" noChangeArrowheads="1"/>
          </p:cNvSpPr>
          <p:nvPr>
            <p:ph idx="1"/>
          </p:nvPr>
        </p:nvSpPr>
        <p:spPr bwMode="auto">
          <a:xfrm rot="16200000">
            <a:off x="2159729" y="983487"/>
            <a:ext cx="4586681" cy="6048683"/>
          </a:xfrm>
          <a:prstGeom prst="triangle">
            <a:avLst>
              <a:gd name="adj" fmla="val 50621"/>
            </a:avLst>
          </a:prstGeom>
          <a:solidFill>
            <a:srgbClr val="66FF99"/>
          </a:solidFill>
          <a:ln w="254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b="1" dirty="0" smtClean="0"/>
              <a:t>Задача 4.  </a:t>
            </a:r>
            <a:r>
              <a:rPr lang="ru-RU" sz="3200" dirty="0" smtClean="0">
                <a:solidFill>
                  <a:srgbClr val="0000CC"/>
                </a:solidFill>
              </a:rPr>
              <a:t>Найдите неизвестные углы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72264" y="221455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5214950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364331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4393743" y="2750002"/>
            <a:ext cx="334156" cy="1205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464843" y="5107793"/>
            <a:ext cx="357190" cy="142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429388" y="507207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364331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4" name="Picture 2" descr="D:\флэш карта\1 rkfcc\03a5b123776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1793808" cy="2571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8992" y="1348800"/>
            <a:ext cx="492922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n.</a:t>
            </a:r>
            <a:r>
              <a:rPr lang="ru-RU" sz="3200" dirty="0" smtClean="0"/>
              <a:t>30 (до внешнего угла)</a:t>
            </a:r>
          </a:p>
          <a:p>
            <a:r>
              <a:rPr lang="ru-RU" sz="3200" dirty="0" smtClean="0"/>
              <a:t>Уметь доказывать теорему.</a:t>
            </a:r>
          </a:p>
          <a:p>
            <a:r>
              <a:rPr lang="en-US" sz="3200" dirty="0" smtClean="0"/>
              <a:t>n.</a:t>
            </a:r>
            <a:r>
              <a:rPr lang="ru-RU" sz="3200" dirty="0" smtClean="0"/>
              <a:t>31 Выделить факт,           о котором не говорили на уроке.</a:t>
            </a:r>
          </a:p>
          <a:p>
            <a:r>
              <a:rPr lang="ru-RU" sz="3200" dirty="0" smtClean="0"/>
              <a:t>№ 223(б, в)</a:t>
            </a:r>
          </a:p>
          <a:p>
            <a:r>
              <a:rPr lang="ru-RU" sz="3200" dirty="0" smtClean="0"/>
              <a:t>№ 225</a:t>
            </a:r>
            <a:endParaRPr lang="en-US" sz="3200" dirty="0" smtClean="0"/>
          </a:p>
          <a:p>
            <a:r>
              <a:rPr lang="ru-RU" sz="3200" dirty="0" smtClean="0"/>
              <a:t>№ 228 (а)  (по желанию)</a:t>
            </a:r>
          </a:p>
          <a:p>
            <a:r>
              <a:rPr lang="ru-RU" sz="3200" dirty="0" smtClean="0"/>
              <a:t>Сколько решений имеет задача?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43998" cy="55692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21999"/>
                <a:gridCol w="4321999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</a:t>
                      </a:r>
                      <a:r>
                        <a:rPr lang="en-US" sz="1600" dirty="0" smtClean="0"/>
                        <a:t>I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Вариант </a:t>
                      </a:r>
                      <a:r>
                        <a:rPr lang="en-US" sz="1600" dirty="0" smtClean="0"/>
                        <a:t>II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57554" y="4214818"/>
            <a:ext cx="71438" cy="7143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utoShape 256"/>
          <p:cNvSpPr>
            <a:spLocks noChangeArrowheads="1"/>
          </p:cNvSpPr>
          <p:nvPr/>
        </p:nvSpPr>
        <p:spPr bwMode="auto">
          <a:xfrm>
            <a:off x="1214414" y="3500438"/>
            <a:ext cx="2500330" cy="1428760"/>
          </a:xfrm>
          <a:prstGeom prst="triangle">
            <a:avLst>
              <a:gd name="adj" fmla="val 100000"/>
            </a:avLst>
          </a:prstGeom>
          <a:solidFill>
            <a:srgbClr val="FF99FF"/>
          </a:solidFill>
          <a:ln w="254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256"/>
          <p:cNvSpPr>
            <a:spLocks noChangeArrowheads="1"/>
          </p:cNvSpPr>
          <p:nvPr/>
        </p:nvSpPr>
        <p:spPr bwMode="auto">
          <a:xfrm rot="5400000">
            <a:off x="6107917" y="2750339"/>
            <a:ext cx="1214446" cy="2857520"/>
          </a:xfrm>
          <a:prstGeom prst="triangle">
            <a:avLst>
              <a:gd name="adj" fmla="val 100000"/>
            </a:avLst>
          </a:prstGeom>
          <a:solidFill>
            <a:srgbClr val="FFFF99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4714884"/>
            <a:ext cx="214314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4572008"/>
            <a:ext cx="214314" cy="21431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435769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3714752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571876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364331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4214818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54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15206" y="3571876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AutoShape 250"/>
          <p:cNvSpPr>
            <a:spLocks noChangeArrowheads="1"/>
          </p:cNvSpPr>
          <p:nvPr/>
        </p:nvSpPr>
        <p:spPr bwMode="auto">
          <a:xfrm rot="12278523">
            <a:off x="405670" y="2306676"/>
            <a:ext cx="3755944" cy="1053068"/>
          </a:xfrm>
          <a:prstGeom prst="triangle">
            <a:avLst>
              <a:gd name="adj" fmla="val 67737"/>
            </a:avLst>
          </a:prstGeom>
          <a:solidFill>
            <a:srgbClr val="00B050"/>
          </a:soli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1643050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85852" y="2500306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257174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28926" y="1857364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AutoShape 250"/>
          <p:cNvSpPr>
            <a:spLocks noChangeArrowheads="1"/>
          </p:cNvSpPr>
          <p:nvPr/>
        </p:nvSpPr>
        <p:spPr bwMode="auto">
          <a:xfrm rot="8755915">
            <a:off x="5903873" y="2273743"/>
            <a:ext cx="2792000" cy="1019608"/>
          </a:xfrm>
          <a:prstGeom prst="triangle">
            <a:avLst>
              <a:gd name="adj" fmla="val 41617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257174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29520" y="257174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29520" y="185736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29190" y="1857364"/>
            <a:ext cx="1428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AutoShape 250"/>
          <p:cNvSpPr>
            <a:spLocks noChangeArrowheads="1"/>
          </p:cNvSpPr>
          <p:nvPr/>
        </p:nvSpPr>
        <p:spPr bwMode="auto">
          <a:xfrm>
            <a:off x="1214414" y="5214950"/>
            <a:ext cx="3041564" cy="1338820"/>
          </a:xfrm>
          <a:prstGeom prst="triangle">
            <a:avLst>
              <a:gd name="adj" fmla="val 50487"/>
            </a:avLst>
          </a:prstGeom>
          <a:solidFill>
            <a:srgbClr val="FFFF00"/>
          </a:solidFill>
          <a:ln w="254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285984" y="5357826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71604" y="600076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28992" y="600076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7158" y="5072074"/>
            <a:ext cx="142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</a:p>
          <a:p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2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893075" y="5750735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321835" y="5750735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250"/>
          <p:cNvSpPr>
            <a:spLocks noChangeArrowheads="1"/>
          </p:cNvSpPr>
          <p:nvPr/>
        </p:nvSpPr>
        <p:spPr bwMode="auto">
          <a:xfrm rot="5400000">
            <a:off x="5253603" y="4676223"/>
            <a:ext cx="1475812" cy="2410390"/>
          </a:xfrm>
          <a:prstGeom prst="triangle">
            <a:avLst>
              <a:gd name="adj" fmla="val 50487"/>
            </a:avLst>
          </a:prstGeom>
          <a:solidFill>
            <a:srgbClr val="FF9933"/>
          </a:solidFill>
          <a:ln w="254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429520" y="5072074"/>
            <a:ext cx="142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</a:p>
          <a:p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2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?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857884" y="5572140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5750727" y="6179363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679289" y="5393545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786314" y="5143512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86314" y="600076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ru-RU" dirty="0" smtClean="0"/>
              <a:t>Проверка Самостоятельной работы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43998" cy="55692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21999"/>
                <a:gridCol w="4321999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Вариант </a:t>
                      </a:r>
                      <a:r>
                        <a:rPr lang="en-US" sz="1600" dirty="0" smtClean="0"/>
                        <a:t>I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Вариант </a:t>
                      </a:r>
                      <a:r>
                        <a:rPr lang="en-US" sz="1600" dirty="0" smtClean="0"/>
                        <a:t>II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57554" y="4214818"/>
            <a:ext cx="71438" cy="7143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utoShape 256"/>
          <p:cNvSpPr>
            <a:spLocks noChangeArrowheads="1"/>
          </p:cNvSpPr>
          <p:nvPr/>
        </p:nvSpPr>
        <p:spPr bwMode="auto">
          <a:xfrm>
            <a:off x="1214414" y="3500438"/>
            <a:ext cx="2500330" cy="1428760"/>
          </a:xfrm>
          <a:prstGeom prst="triangle">
            <a:avLst>
              <a:gd name="adj" fmla="val 100000"/>
            </a:avLst>
          </a:prstGeom>
          <a:solidFill>
            <a:srgbClr val="FF99FF"/>
          </a:solidFill>
          <a:ln w="254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256"/>
          <p:cNvSpPr>
            <a:spLocks noChangeArrowheads="1"/>
          </p:cNvSpPr>
          <p:nvPr/>
        </p:nvSpPr>
        <p:spPr bwMode="auto">
          <a:xfrm rot="5400000">
            <a:off x="6107917" y="2750339"/>
            <a:ext cx="1214446" cy="2857520"/>
          </a:xfrm>
          <a:prstGeom prst="triangle">
            <a:avLst>
              <a:gd name="adj" fmla="val 100000"/>
            </a:avLst>
          </a:prstGeom>
          <a:solidFill>
            <a:srgbClr val="FFFF99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4714884"/>
            <a:ext cx="214314" cy="2143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4572008"/>
            <a:ext cx="214314" cy="21431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435769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3714752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3571876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30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364331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4214818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54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15140" y="3571876"/>
            <a:ext cx="185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36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AutoShape 250"/>
          <p:cNvSpPr>
            <a:spLocks noChangeArrowheads="1"/>
          </p:cNvSpPr>
          <p:nvPr/>
        </p:nvSpPr>
        <p:spPr bwMode="auto">
          <a:xfrm rot="12278523">
            <a:off x="405670" y="2306676"/>
            <a:ext cx="3755944" cy="1053068"/>
          </a:xfrm>
          <a:prstGeom prst="triangle">
            <a:avLst>
              <a:gd name="adj" fmla="val 67737"/>
            </a:avLst>
          </a:prstGeom>
          <a:solidFill>
            <a:srgbClr val="00B050"/>
          </a:soli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1643050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85852" y="2500306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257174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00298" y="1714488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35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AutoShape 250"/>
          <p:cNvSpPr>
            <a:spLocks noChangeArrowheads="1"/>
          </p:cNvSpPr>
          <p:nvPr/>
        </p:nvSpPr>
        <p:spPr bwMode="auto">
          <a:xfrm rot="8755915">
            <a:off x="5903873" y="2273743"/>
            <a:ext cx="2792000" cy="1019608"/>
          </a:xfrm>
          <a:prstGeom prst="triangle">
            <a:avLst>
              <a:gd name="adj" fmla="val 41617"/>
            </a:avLst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257174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429520" y="257174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29520" y="185736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171448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100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AutoShape 250"/>
          <p:cNvSpPr>
            <a:spLocks noChangeArrowheads="1"/>
          </p:cNvSpPr>
          <p:nvPr/>
        </p:nvSpPr>
        <p:spPr bwMode="auto">
          <a:xfrm>
            <a:off x="1214414" y="5214950"/>
            <a:ext cx="3041564" cy="1338820"/>
          </a:xfrm>
          <a:prstGeom prst="triangle">
            <a:avLst>
              <a:gd name="adj" fmla="val 50487"/>
            </a:avLst>
          </a:prstGeom>
          <a:solidFill>
            <a:srgbClr val="FFFF00"/>
          </a:solidFill>
          <a:ln w="254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285984" y="5357826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71604" y="600076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428992" y="600076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282" y="4929198"/>
            <a:ext cx="2000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25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</a:p>
          <a:p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2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25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  <a:endParaRPr lang="ru-RU" sz="3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Symbol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893075" y="5750735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321835" y="5750735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250"/>
          <p:cNvSpPr>
            <a:spLocks noChangeArrowheads="1"/>
          </p:cNvSpPr>
          <p:nvPr/>
        </p:nvSpPr>
        <p:spPr bwMode="auto">
          <a:xfrm rot="5400000">
            <a:off x="5253603" y="4676223"/>
            <a:ext cx="1475812" cy="2410390"/>
          </a:xfrm>
          <a:prstGeom prst="triangle">
            <a:avLst>
              <a:gd name="adj" fmla="val 50487"/>
            </a:avLst>
          </a:prstGeom>
          <a:solidFill>
            <a:srgbClr val="FF9933"/>
          </a:solidFill>
          <a:ln w="254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7000892" y="5000636"/>
            <a:ext cx="18573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1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75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</a:p>
          <a:p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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2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 =</a:t>
            </a: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75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/>
              </a:rPr>
              <a:t>0</a:t>
            </a:r>
            <a:endParaRPr lang="ru-RU" sz="3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sym typeface="Symbo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57884" y="5572140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5750727" y="6179363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679289" y="5393545"/>
            <a:ext cx="285752" cy="2143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786314" y="5143512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786314" y="6000768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2143116"/>
            <a:ext cx="627637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урок!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/>
          <a:lstStyle/>
          <a:p>
            <a:r>
              <a:rPr lang="ru-RU" dirty="0" smtClean="0"/>
              <a:t>Виды треугольников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6868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1506014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Остроугольный треугольник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Все углы острые</a:t>
                      </a:r>
                      <a:endParaRPr lang="ru-RU" sz="2400" b="1" dirty="0"/>
                    </a:p>
                  </a:txBody>
                  <a:tcPr/>
                </a:tc>
              </a:tr>
              <a:tr h="15060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Тупоугольный треугольник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Один угол тупой</a:t>
                      </a:r>
                      <a:endParaRPr lang="ru-RU" sz="2400" b="1" dirty="0"/>
                    </a:p>
                  </a:txBody>
                  <a:tcPr/>
                </a:tc>
              </a:tr>
              <a:tr h="15060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Прямоугольный треугольник</a:t>
                      </a:r>
                    </a:p>
                    <a:p>
                      <a:pPr algn="ctr"/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Один угол прямой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ый треугольник 5"/>
          <p:cNvSpPr/>
          <p:nvPr/>
        </p:nvSpPr>
        <p:spPr>
          <a:xfrm>
            <a:off x="3714744" y="5429264"/>
            <a:ext cx="1928826" cy="9286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AutoShape 250"/>
          <p:cNvSpPr>
            <a:spLocks noChangeArrowheads="1"/>
          </p:cNvSpPr>
          <p:nvPr/>
        </p:nvSpPr>
        <p:spPr bwMode="auto">
          <a:xfrm>
            <a:off x="4000496" y="1785926"/>
            <a:ext cx="1447800" cy="838200"/>
          </a:xfrm>
          <a:prstGeom prst="triangle">
            <a:avLst>
              <a:gd name="adj" fmla="val 27048"/>
            </a:avLst>
          </a:prstGeom>
          <a:solidFill>
            <a:srgbClr val="FFFF99"/>
          </a:solidFill>
          <a:ln w="254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50"/>
          <p:cNvSpPr>
            <a:spLocks noChangeArrowheads="1"/>
          </p:cNvSpPr>
          <p:nvPr/>
        </p:nvSpPr>
        <p:spPr bwMode="auto">
          <a:xfrm rot="12147006">
            <a:off x="3294465" y="3865740"/>
            <a:ext cx="2407909" cy="608126"/>
          </a:xfrm>
          <a:prstGeom prst="triangle">
            <a:avLst>
              <a:gd name="adj" fmla="val 74777"/>
            </a:avLst>
          </a:prstGeom>
          <a:solidFill>
            <a:srgbClr val="00B050"/>
          </a:solidFill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Если два тупых или прямых угла?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686800" cy="3941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183321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81496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Стороны расходятся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Стороны параллельны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428728" y="4143380"/>
            <a:ext cx="2143140" cy="15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714348" y="3429000"/>
            <a:ext cx="1214446" cy="214314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178959" y="3178967"/>
            <a:ext cx="1357322" cy="571504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57884" y="4071942"/>
            <a:ext cx="2143140" cy="15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7215206" y="3286124"/>
            <a:ext cx="1571636" cy="15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5287174" y="3499644"/>
            <a:ext cx="1143008" cy="1588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73"/>
          <a:ext cx="8686800" cy="5603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43400"/>
                <a:gridCol w="4343400"/>
              </a:tblGrid>
              <a:tr h="3317622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0000CC"/>
                          </a:solidFill>
                        </a:rPr>
                        <a:t>I </a:t>
                      </a:r>
                      <a:r>
                        <a:rPr lang="ru-RU" u="sng" dirty="0" smtClean="0">
                          <a:solidFill>
                            <a:srgbClr val="0000CC"/>
                          </a:solidFill>
                        </a:rPr>
                        <a:t>группа</a:t>
                      </a:r>
                      <a:r>
                        <a:rPr lang="ru-RU" u="none" baseline="0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ru-RU" u="none" baseline="0" dirty="0" smtClean="0"/>
                        <a:t>     </a:t>
                      </a:r>
                      <a:r>
                        <a:rPr lang="ru-RU" b="1" u="none" dirty="0" smtClean="0"/>
                        <a:t>Решить задачу</a:t>
                      </a:r>
                    </a:p>
                    <a:p>
                      <a:endParaRPr lang="ru-RU" u="none" dirty="0" smtClean="0"/>
                    </a:p>
                    <a:p>
                      <a:r>
                        <a:rPr lang="ru-RU" b="1" u="none" dirty="0" smtClean="0"/>
                        <a:t>Дано:</a:t>
                      </a:r>
                      <a:r>
                        <a:rPr lang="en-US" b="1" u="none" dirty="0" smtClean="0"/>
                        <a:t>                                       B                  N</a:t>
                      </a:r>
                      <a:endParaRPr lang="ru-RU" b="1" u="none" dirty="0" smtClean="0"/>
                    </a:p>
                    <a:p>
                      <a:r>
                        <a:rPr lang="en-US" b="1" u="none" dirty="0" smtClean="0"/>
                        <a:t>BN</a:t>
                      </a:r>
                      <a:r>
                        <a:rPr lang="en-US" b="1" u="none" dirty="0" smtClean="0">
                          <a:sym typeface="Symbol"/>
                        </a:rPr>
                        <a:t>AC</a:t>
                      </a:r>
                    </a:p>
                    <a:p>
                      <a:r>
                        <a:rPr lang="en-US" b="1" u="none" dirty="0" smtClean="0">
                          <a:sym typeface="Symbol"/>
                        </a:rPr>
                        <a:t>B=80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                                                  </a:t>
                      </a:r>
                      <a:r>
                        <a:rPr lang="en-US" sz="1600" b="1" u="none" dirty="0" smtClean="0">
                          <a:sym typeface="Symbol"/>
                        </a:rPr>
                        <a:t>80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     </a:t>
                      </a:r>
                      <a:r>
                        <a:rPr lang="en-US" b="1" u="none" baseline="0" dirty="0" smtClean="0">
                          <a:sym typeface="Symbol"/>
                        </a:rPr>
                        <a:t>4</a:t>
                      </a:r>
                      <a:r>
                        <a:rPr lang="en-US" b="1" u="none" dirty="0" smtClean="0">
                          <a:sym typeface="Symbol"/>
                        </a:rPr>
                        <a:t>0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baseline="30000" dirty="0" smtClean="0">
                          <a:sym typeface="Symbol"/>
                        </a:rPr>
                        <a:t> </a:t>
                      </a:r>
                      <a:r>
                        <a:rPr lang="en-US" b="1" u="none" dirty="0" smtClean="0">
                          <a:sym typeface="Symbol"/>
                        </a:rPr>
                        <a:t>NB</a:t>
                      </a:r>
                      <a:r>
                        <a:rPr lang="ru-RU" b="1" u="none" dirty="0" smtClean="0">
                          <a:sym typeface="Symbol"/>
                        </a:rPr>
                        <a:t>С</a:t>
                      </a:r>
                      <a:r>
                        <a:rPr lang="en-US" b="1" u="none" dirty="0" smtClean="0">
                          <a:sym typeface="Symbol"/>
                        </a:rPr>
                        <a:t>=</a:t>
                      </a:r>
                      <a:r>
                        <a:rPr lang="en-US" b="1" u="none" baseline="0" dirty="0" smtClean="0">
                          <a:sym typeface="Symbol"/>
                        </a:rPr>
                        <a:t>4</a:t>
                      </a:r>
                      <a:r>
                        <a:rPr lang="en-US" b="1" u="none" dirty="0" smtClean="0">
                          <a:sym typeface="Symbol"/>
                        </a:rPr>
                        <a:t>0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</a:t>
                      </a:r>
                    </a:p>
                    <a:p>
                      <a:r>
                        <a:rPr lang="ru-RU" b="1" u="none" baseline="0" dirty="0" smtClean="0">
                          <a:sym typeface="Symbol"/>
                        </a:rPr>
                        <a:t>Найти:</a:t>
                      </a:r>
                      <a:r>
                        <a:rPr lang="en-US" b="1" u="none" baseline="0" dirty="0" smtClean="0">
                          <a:sym typeface="Symbol"/>
                        </a:rPr>
                        <a:t>                              </a:t>
                      </a:r>
                      <a:r>
                        <a:rPr lang="ru-RU" b="1" u="none" baseline="0" dirty="0" smtClean="0">
                          <a:sym typeface="Symbol"/>
                        </a:rPr>
                        <a:t>?            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</a:t>
                      </a:r>
                      <a:r>
                        <a:rPr lang="ru-RU" b="1" u="none" dirty="0" smtClean="0">
                          <a:sym typeface="Symbol"/>
                        </a:rPr>
                        <a:t>А</a:t>
                      </a:r>
                      <a:r>
                        <a:rPr lang="en-US" b="1" u="none" dirty="0" smtClean="0">
                          <a:sym typeface="Symbol"/>
                        </a:rPr>
                        <a:t>=</a:t>
                      </a:r>
                      <a:r>
                        <a:rPr lang="ru-RU" b="1" u="none" dirty="0" smtClean="0">
                          <a:sym typeface="Symbol"/>
                        </a:rPr>
                        <a:t>?</a:t>
                      </a:r>
                      <a:endParaRPr lang="en-US" b="1" u="none" baseline="30000" dirty="0" smtClean="0"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</a:t>
                      </a:r>
                      <a:r>
                        <a:rPr lang="ru-RU" b="1" u="none" dirty="0" smtClean="0">
                          <a:sym typeface="Symbol"/>
                        </a:rPr>
                        <a:t>С</a:t>
                      </a:r>
                      <a:r>
                        <a:rPr lang="en-US" b="1" u="none" dirty="0" smtClean="0">
                          <a:sym typeface="Symbol"/>
                        </a:rPr>
                        <a:t>=</a:t>
                      </a:r>
                      <a:r>
                        <a:rPr lang="ru-RU" b="1" u="none" dirty="0" smtClean="0">
                          <a:sym typeface="Symbol"/>
                        </a:rPr>
                        <a:t>?                      А                              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</a:t>
                      </a:r>
                      <a:r>
                        <a:rPr lang="ru-RU" b="1" u="none" dirty="0" smtClean="0">
                          <a:sym typeface="Symbol"/>
                        </a:rPr>
                        <a:t>А+</a:t>
                      </a:r>
                      <a:r>
                        <a:rPr lang="en-US" b="1" u="none" dirty="0" smtClean="0">
                          <a:sym typeface="Symbol"/>
                        </a:rPr>
                        <a:t></a:t>
                      </a:r>
                      <a:r>
                        <a:rPr lang="ru-RU" b="1" u="none" dirty="0" smtClean="0">
                          <a:sym typeface="Symbol"/>
                        </a:rPr>
                        <a:t>В+</a:t>
                      </a:r>
                      <a:r>
                        <a:rPr lang="en-US" b="1" u="none" dirty="0" smtClean="0">
                          <a:sym typeface="Symbol"/>
                        </a:rPr>
                        <a:t></a:t>
                      </a:r>
                      <a:r>
                        <a:rPr lang="ru-RU" b="1" u="none" dirty="0" smtClean="0">
                          <a:sym typeface="Symbol"/>
                        </a:rPr>
                        <a:t>С</a:t>
                      </a:r>
                      <a:r>
                        <a:rPr lang="en-US" b="1" u="none" dirty="0" smtClean="0">
                          <a:sym typeface="Symbol"/>
                        </a:rPr>
                        <a:t>=</a:t>
                      </a:r>
                      <a:r>
                        <a:rPr lang="ru-RU" b="1" u="none" dirty="0" smtClean="0">
                          <a:sym typeface="Symbol"/>
                        </a:rPr>
                        <a:t>?</a:t>
                      </a:r>
                      <a:endParaRPr lang="ru-RU" b="1" u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0000CC"/>
                          </a:solidFill>
                        </a:rPr>
                        <a:t>III </a:t>
                      </a:r>
                      <a:r>
                        <a:rPr lang="ru-RU" u="sng" dirty="0" smtClean="0">
                          <a:solidFill>
                            <a:srgbClr val="0000CC"/>
                          </a:solidFill>
                        </a:rPr>
                        <a:t>группа</a:t>
                      </a:r>
                      <a:r>
                        <a:rPr lang="ru-RU" u="none" baseline="0" dirty="0" smtClean="0">
                          <a:solidFill>
                            <a:srgbClr val="0000CC"/>
                          </a:solidFill>
                        </a:rPr>
                        <a:t>           </a:t>
                      </a:r>
                      <a:r>
                        <a:rPr lang="ru-RU" b="1" u="none" dirty="0" smtClean="0"/>
                        <a:t>Решить задачи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dirty="0" smtClean="0"/>
                        <a:t>(данные взяты из контрольной работы)</a:t>
                      </a:r>
                      <a:endParaRPr lang="ru-RU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/>
                        <a:t>Дано:                                 Дано: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D=34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                                           </a:t>
                      </a:r>
                      <a:r>
                        <a:rPr lang="en-US" b="1" u="none" dirty="0" smtClean="0">
                          <a:sym typeface="Symbol"/>
                        </a:rPr>
                        <a:t>A=36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M=</a:t>
                      </a:r>
                      <a:r>
                        <a:rPr lang="en-US" b="1" u="none" baseline="0" dirty="0" smtClean="0">
                          <a:sym typeface="Symbol"/>
                        </a:rPr>
                        <a:t>34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                                          </a:t>
                      </a:r>
                      <a:r>
                        <a:rPr lang="en-US" b="1" u="none" dirty="0" smtClean="0">
                          <a:sym typeface="Symbol"/>
                        </a:rPr>
                        <a:t>F=108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N=</a:t>
                      </a:r>
                      <a:r>
                        <a:rPr lang="en-US" b="1" u="none" baseline="30000" dirty="0" smtClean="0">
                          <a:sym typeface="Symbol"/>
                        </a:rPr>
                        <a:t> </a:t>
                      </a:r>
                      <a:r>
                        <a:rPr lang="en-US" b="1" u="none" baseline="0" dirty="0" smtClean="0">
                          <a:sym typeface="Symbol"/>
                        </a:rPr>
                        <a:t>112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                                       </a:t>
                      </a:r>
                      <a:r>
                        <a:rPr lang="en-US" b="1" u="none" dirty="0" smtClean="0">
                          <a:sym typeface="Symbol"/>
                        </a:rPr>
                        <a:t>D=36</a:t>
                      </a:r>
                      <a:r>
                        <a:rPr lang="en-US" b="1" u="none" baseline="30000" dirty="0" smtClean="0">
                          <a:sym typeface="Symbol"/>
                        </a:rPr>
                        <a:t>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u="none" baseline="30000" dirty="0" smtClean="0"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baseline="0" dirty="0" smtClean="0">
                          <a:sym typeface="Symbol"/>
                        </a:rPr>
                        <a:t>Найти:</a:t>
                      </a:r>
                      <a:r>
                        <a:rPr lang="en-US" b="1" u="none" baseline="0" dirty="0" smtClean="0">
                          <a:sym typeface="Symbol"/>
                        </a:rPr>
                        <a:t>                               </a:t>
                      </a:r>
                      <a:r>
                        <a:rPr lang="ru-RU" b="1" u="none" baseline="0" dirty="0" smtClean="0">
                          <a:sym typeface="Symbol"/>
                        </a:rPr>
                        <a:t>Найти: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none" dirty="0" smtClean="0">
                          <a:sym typeface="Symbol"/>
                        </a:rPr>
                        <a:t>D</a:t>
                      </a:r>
                      <a:r>
                        <a:rPr lang="ru-RU" b="1" u="none" dirty="0" smtClean="0">
                          <a:sym typeface="Symbol"/>
                        </a:rPr>
                        <a:t>+</a:t>
                      </a:r>
                      <a:r>
                        <a:rPr lang="en-US" b="1" u="none" dirty="0" smtClean="0">
                          <a:sym typeface="Symbol"/>
                        </a:rPr>
                        <a:t>M</a:t>
                      </a:r>
                      <a:r>
                        <a:rPr lang="ru-RU" b="1" u="none" dirty="0" smtClean="0">
                          <a:sym typeface="Symbol"/>
                        </a:rPr>
                        <a:t>+</a:t>
                      </a:r>
                      <a:r>
                        <a:rPr lang="en-US" b="1" u="none" dirty="0" smtClean="0">
                          <a:sym typeface="Symbol"/>
                        </a:rPr>
                        <a:t>N=</a:t>
                      </a:r>
                      <a:r>
                        <a:rPr lang="ru-RU" b="1" u="none" dirty="0" smtClean="0">
                          <a:sym typeface="Symbol"/>
                        </a:rPr>
                        <a:t>?</a:t>
                      </a:r>
                      <a:r>
                        <a:rPr lang="en-US" b="1" u="none" dirty="0" smtClean="0">
                          <a:sym typeface="Symbol"/>
                        </a:rPr>
                        <a:t>               A</a:t>
                      </a:r>
                      <a:r>
                        <a:rPr lang="ru-RU" b="1" u="none" dirty="0" smtClean="0">
                          <a:sym typeface="Symbol"/>
                        </a:rPr>
                        <a:t>+</a:t>
                      </a:r>
                      <a:r>
                        <a:rPr lang="en-US" b="1" u="none" dirty="0" smtClean="0">
                          <a:sym typeface="Symbol"/>
                        </a:rPr>
                        <a:t>F</a:t>
                      </a:r>
                      <a:r>
                        <a:rPr lang="ru-RU" b="1" u="none" dirty="0" smtClean="0">
                          <a:sym typeface="Symbol"/>
                        </a:rPr>
                        <a:t>+</a:t>
                      </a:r>
                      <a:r>
                        <a:rPr lang="en-US" b="1" u="none" dirty="0" smtClean="0">
                          <a:sym typeface="Symbol"/>
                        </a:rPr>
                        <a:t>D=</a:t>
                      </a:r>
                      <a:r>
                        <a:rPr lang="ru-RU" b="1" u="none" dirty="0" smtClean="0">
                          <a:sym typeface="Symbol"/>
                        </a:rPr>
                        <a:t>?</a:t>
                      </a:r>
                      <a:endParaRPr lang="en-US" b="1" u="none" baseline="30000" dirty="0" smtClean="0">
                        <a:sym typeface="Symbo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20402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0000CC"/>
                          </a:solidFill>
                        </a:rPr>
                        <a:t>II </a:t>
                      </a:r>
                      <a:r>
                        <a:rPr lang="ru-RU" u="sng" dirty="0" smtClean="0">
                          <a:solidFill>
                            <a:srgbClr val="0000CC"/>
                          </a:solidFill>
                        </a:rPr>
                        <a:t>группа </a:t>
                      </a:r>
                      <a:r>
                        <a:rPr lang="ru-RU" u="none" dirty="0" smtClean="0">
                          <a:solidFill>
                            <a:srgbClr val="0000CC"/>
                          </a:solidFill>
                        </a:rPr>
                        <a:t>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/>
                        <a:t>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/>
                        <a:t>Измерить углы треугольника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/>
                        <a:t>и найти их сумму.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/>
                        <a:t>(взять два</a:t>
                      </a:r>
                      <a:r>
                        <a:rPr lang="ru-RU" b="1" u="none" baseline="0" dirty="0" smtClean="0"/>
                        <a:t> любых чертежа</a:t>
                      </a:r>
                      <a:r>
                        <a:rPr lang="ru-RU" b="1" u="none" dirty="0" smtClean="0"/>
                        <a:t>)</a:t>
                      </a:r>
                      <a:endParaRPr lang="ru-RU" u="sn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0000CC"/>
                          </a:solidFill>
                        </a:rPr>
                        <a:t>IV </a:t>
                      </a:r>
                      <a:r>
                        <a:rPr lang="ru-RU" u="sng" dirty="0" smtClean="0">
                          <a:solidFill>
                            <a:srgbClr val="0000CC"/>
                          </a:solidFill>
                        </a:rPr>
                        <a:t>группа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Разорвать</a:t>
                      </a:r>
                      <a:r>
                        <a:rPr lang="ru-RU" b="1" baseline="0" dirty="0" smtClean="0"/>
                        <a:t> треугольник  на три части и приложить углы друг к другу.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u="none" dirty="0" smtClean="0"/>
                        <a:t>(взять две</a:t>
                      </a:r>
                      <a:r>
                        <a:rPr lang="ru-RU" b="1" u="none" baseline="0" dirty="0" smtClean="0"/>
                        <a:t> любые модели</a:t>
                      </a:r>
                      <a:r>
                        <a:rPr lang="ru-RU" b="1" u="none" dirty="0" smtClean="0"/>
                        <a:t>)</a:t>
                      </a:r>
                      <a:endParaRPr lang="ru-RU" u="sng" dirty="0" smtClean="0"/>
                    </a:p>
                    <a:p>
                      <a:pPr algn="ctr"/>
                      <a:endParaRPr lang="ru-RU" b="1" baseline="0" dirty="0" smtClean="0"/>
                    </a:p>
                    <a:p>
                      <a:pPr algn="ctr"/>
                      <a:r>
                        <a:rPr lang="ru-RU" b="1" baseline="0" dirty="0" smtClean="0"/>
                        <a:t>Какой угол получился?</a:t>
                      </a:r>
                    </a:p>
                    <a:p>
                      <a:pPr algn="ctr"/>
                      <a:r>
                        <a:rPr lang="ru-RU" b="1" baseline="0" dirty="0" smtClean="0"/>
                        <a:t>Чему равна  градусная мера данного угла?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857356" y="2285992"/>
            <a:ext cx="264320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18" y="3357562"/>
            <a:ext cx="264320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3178959" y="2464587"/>
            <a:ext cx="1071570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321703" y="2321711"/>
            <a:ext cx="1071570" cy="10001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00CC"/>
                </a:solidFill>
              </a:rPr>
              <a:t>Разными способами,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CC"/>
                </a:solidFill>
              </a:rPr>
              <a:t>рассматривая разные треугольники, получили,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00CC"/>
                </a:solidFill>
              </a:rPr>
              <a:t> что сумма углов треугольника равна 180</a:t>
            </a:r>
            <a:r>
              <a:rPr lang="ru-RU" b="1" baseline="30000" dirty="0" smtClean="0">
                <a:solidFill>
                  <a:srgbClr val="0000CC"/>
                </a:solidFill>
              </a:rPr>
              <a:t>0</a:t>
            </a:r>
            <a:r>
              <a:rPr lang="ru-RU" b="1" dirty="0" smtClean="0">
                <a:solidFill>
                  <a:srgbClr val="0000CC"/>
                </a:solidFill>
              </a:rPr>
              <a:t>.</a:t>
            </a:r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00430" y="3143248"/>
            <a:ext cx="2357454" cy="71438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Теорема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00CC"/>
                </a:solidFill>
              </a:rPr>
              <a:t>Сумма углов треугольника равна 180</a:t>
            </a:r>
            <a:r>
              <a:rPr lang="ru-RU" b="1" baseline="30000" dirty="0" smtClean="0">
                <a:solidFill>
                  <a:srgbClr val="0000CC"/>
                </a:solidFill>
              </a:rPr>
              <a:t>0</a:t>
            </a:r>
            <a:r>
              <a:rPr lang="ru-RU" b="1" dirty="0" smtClean="0">
                <a:solidFill>
                  <a:srgbClr val="0000CC"/>
                </a:solidFill>
              </a:rPr>
              <a:t>.</a:t>
            </a: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tx1"/>
                </a:solidFill>
                <a:hlinkClick r:id="rId2" action="ppaction://hlinkfile"/>
              </a:rPr>
              <a:t>доказательство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Из истории математики</a:t>
            </a:r>
            <a:endParaRPr lang="ru-RU" dirty="0"/>
          </a:p>
        </p:txBody>
      </p:sp>
      <p:pic>
        <p:nvPicPr>
          <p:cNvPr id="4" name="Picture 4" descr="ПИФАГО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643050"/>
            <a:ext cx="3081335" cy="341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143116"/>
            <a:ext cx="5715040" cy="321471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Доказательство теоремы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о сумме углов треугольника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«Сумма внутренних углов треугольника равна двум прямым»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приписывают Пифагору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(580 – 500 г.г. до н. э.)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/>
          <a:lstStyle/>
          <a:p>
            <a:r>
              <a:rPr lang="ru-RU" dirty="0" smtClean="0"/>
              <a:t>Из истории математики</a:t>
            </a:r>
            <a:endParaRPr lang="ru-RU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2143116"/>
            <a:ext cx="5715040" cy="321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Documents and Settings\M@MK@\Мои документы\Мои рисунки\906491736_tonn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500174"/>
            <a:ext cx="2571768" cy="31204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000240"/>
            <a:ext cx="55007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Древнегреческий ученый </a:t>
            </a:r>
          </a:p>
          <a:p>
            <a:pPr algn="ctr"/>
            <a:r>
              <a:rPr lang="ru-RU" sz="2800" dirty="0" err="1" smtClean="0"/>
              <a:t>Прокл</a:t>
            </a:r>
            <a:r>
              <a:rPr lang="ru-RU" sz="2800" dirty="0" smtClean="0"/>
              <a:t> (410 – 485 г.г. н.э.), комментируя первую книгу «Начала» Евклида, утверждал, </a:t>
            </a:r>
          </a:p>
          <a:p>
            <a:pPr algn="ctr"/>
            <a:r>
              <a:rPr lang="ru-RU" sz="2800" dirty="0" smtClean="0"/>
              <a:t>что согласно </a:t>
            </a:r>
            <a:r>
              <a:rPr lang="ru-RU" sz="2800" dirty="0" err="1" smtClean="0"/>
              <a:t>Евдему</a:t>
            </a:r>
            <a:r>
              <a:rPr lang="ru-RU" sz="2800" dirty="0" smtClean="0"/>
              <a:t> Родосскому (</a:t>
            </a:r>
            <a:r>
              <a:rPr lang="en-US" sz="2800" dirty="0" smtClean="0"/>
              <a:t>IV</a:t>
            </a:r>
            <a:r>
              <a:rPr lang="ru-RU" sz="2800" dirty="0" smtClean="0"/>
              <a:t> в. до н.э.)  </a:t>
            </a:r>
          </a:p>
          <a:p>
            <a:pPr algn="ctr"/>
            <a:r>
              <a:rPr lang="ru-RU" sz="2800" dirty="0" smtClean="0"/>
              <a:t>сумма углов треугольника равна развёрнутому углу.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50"/>
          <p:cNvSpPr>
            <a:spLocks noGrp="1" noChangeArrowheads="1"/>
          </p:cNvSpPr>
          <p:nvPr>
            <p:ph idx="1"/>
          </p:nvPr>
        </p:nvSpPr>
        <p:spPr bwMode="auto">
          <a:xfrm>
            <a:off x="1857356" y="1357298"/>
            <a:ext cx="5838836" cy="4954591"/>
          </a:xfrm>
          <a:prstGeom prst="triangle">
            <a:avLst>
              <a:gd name="adj" fmla="val 75524"/>
            </a:avLst>
          </a:prstGeom>
          <a:solidFill>
            <a:schemeClr val="bg1"/>
          </a:solidFill>
          <a:ln w="254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b="1" dirty="0" smtClean="0"/>
              <a:t>Задача 1.  </a:t>
            </a:r>
            <a:r>
              <a:rPr lang="ru-RU" sz="3200" dirty="0" smtClean="0">
                <a:solidFill>
                  <a:srgbClr val="0000CC"/>
                </a:solidFill>
              </a:rPr>
              <a:t>Найдите неизвестный угол</a:t>
            </a:r>
            <a:r>
              <a:rPr lang="ru-RU" dirty="0" smtClean="0">
                <a:solidFill>
                  <a:srgbClr val="0000CC"/>
                </a:solidFill>
              </a:rPr>
              <a:t>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643578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221455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9388" y="5429264"/>
            <a:ext cx="500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aseline="30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5429264"/>
            <a:ext cx="857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</a:t>
            </a:r>
            <a:r>
              <a:rPr lang="ru-RU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0F6FC6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512</Words>
  <Application>Microsoft PowerPoint</Application>
  <PresentationFormat>Экран (4:3)</PresentationFormat>
  <Paragraphs>198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Сумма углов треугольника</vt:lpstr>
      <vt:lpstr>Виды треугольников</vt:lpstr>
      <vt:lpstr>Если два тупых или прямых угла?</vt:lpstr>
      <vt:lpstr>Практическая работа</vt:lpstr>
      <vt:lpstr>Вывод:</vt:lpstr>
      <vt:lpstr>Теорема</vt:lpstr>
      <vt:lpstr>Из истории математики</vt:lpstr>
      <vt:lpstr>Из истории математики</vt:lpstr>
      <vt:lpstr>Задача 1.  Найдите неизвестный угол.</vt:lpstr>
      <vt:lpstr>Задача 2.  Найдите   угол   А.</vt:lpstr>
      <vt:lpstr>Задача 3.  Найдите неизвестные углы.</vt:lpstr>
      <vt:lpstr>Задача 4.  Найдите неизвестные углы.</vt:lpstr>
      <vt:lpstr>Домашнее задание</vt:lpstr>
      <vt:lpstr>Самостоятельная работа</vt:lpstr>
      <vt:lpstr>Проверка Самостоятельной работы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M@MK@</cp:lastModifiedBy>
  <cp:revision>56</cp:revision>
  <dcterms:created xsi:type="dcterms:W3CDTF">1601-01-01T00:00:00Z</dcterms:created>
  <dcterms:modified xsi:type="dcterms:W3CDTF">2012-03-11T12:37:30Z</dcterms:modified>
</cp:coreProperties>
</file>