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0" r:id="rId3"/>
    <p:sldId id="282" r:id="rId4"/>
    <p:sldId id="277" r:id="rId5"/>
    <p:sldId id="281" r:id="rId6"/>
    <p:sldId id="278" r:id="rId7"/>
    <p:sldId id="262" r:id="rId8"/>
    <p:sldId id="263" r:id="rId9"/>
    <p:sldId id="264" r:id="rId10"/>
    <p:sldId id="283" r:id="rId11"/>
    <p:sldId id="266" r:id="rId12"/>
    <p:sldId id="269" r:id="rId13"/>
    <p:sldId id="272" r:id="rId14"/>
    <p:sldId id="273" r:id="rId15"/>
    <p:sldId id="274" r:id="rId16"/>
    <p:sldId id="275" r:id="rId17"/>
    <p:sldId id="276" r:id="rId18"/>
    <p:sldId id="286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B178-6019-4C07-AEDC-D0750D81507B}" type="datetimeFigureOut">
              <a:rPr lang="ru-RU" smtClean="0"/>
              <a:pPr/>
              <a:t>16.03.2013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F8B2-BADF-4876-93A5-0076ED3FB4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ubin.ucoz.ru/202932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seng.org/uploads/posts/2008-08/1219507000_1211513413_sssr_5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4you.ru/graf/oblo_b/1753_b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ictionbook.ru/static/bookimages/00/10/43/00104375.bin.dir/h/i_125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ckust.claw.ru/shared/icks/2860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.permkultura.ru/getImage.do?object=1804310078&amp;original=1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melody.su/eng/fotos/picture139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DSC0154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on.ru/multimedia/books_covers/1000825861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artakter.ru/wp-content/uploads/places/sodrygestvo-akterov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СССР в период  1953 -1964гг.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485776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http://t2.gstatic.com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5" name="Picture 4" descr="hru_pamyatni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4857783" cy="55721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21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43248"/>
            <a:ext cx="1978025" cy="34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Хрущев  и  Гагар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16865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320519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3071835" cy="262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66"/>
            <a:ext cx="37941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Научно-технический прогресс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757742" cy="53403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Первая атомная электростанция (1954г.);</a:t>
            </a:r>
          </a:p>
          <a:p>
            <a:r>
              <a:rPr lang="ru-RU" b="1" dirty="0" smtClean="0"/>
              <a:t>первый искусственный спутник Земли (1957г.);</a:t>
            </a:r>
          </a:p>
          <a:p>
            <a:r>
              <a:rPr lang="ru-RU" b="1" dirty="0" smtClean="0"/>
              <a:t>атомный ледокол «Ленин» (1959г.);</a:t>
            </a:r>
          </a:p>
          <a:p>
            <a:r>
              <a:rPr lang="ru-RU" b="1" dirty="0" smtClean="0"/>
              <a:t>испытание водородной бомбы;</a:t>
            </a:r>
          </a:p>
          <a:p>
            <a:r>
              <a:rPr lang="ru-RU" b="1" dirty="0" smtClean="0"/>
              <a:t>развитие химической промышленности;</a:t>
            </a:r>
          </a:p>
          <a:p>
            <a:r>
              <a:rPr lang="ru-RU" b="1" dirty="0" smtClean="0"/>
              <a:t>расширение сети НИИ.</a:t>
            </a:r>
          </a:p>
          <a:p>
            <a:endParaRPr lang="ru-RU" dirty="0"/>
          </a:p>
        </p:txBody>
      </p:sp>
      <p:pic>
        <p:nvPicPr>
          <p:cNvPr id="22530" name="Picture 2" descr="Картинка 13 из 19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9886" y="928670"/>
            <a:ext cx="3741923" cy="51435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5643578"/>
            <a:ext cx="242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http://absite.ru</a:t>
            </a:r>
            <a:endParaRPr lang="ru-RU" sz="1400" dirty="0"/>
          </a:p>
        </p:txBody>
      </p:sp>
    </p:spTree>
    <p:custDataLst>
      <p:tags r:id="rId1"/>
    </p:custDataLst>
  </p:cSld>
  <p:clrMapOvr>
    <a:masterClrMapping/>
  </p:clrMapOvr>
  <p:transition spd="slow" advClick="0" advTm="350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Социальная политика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Картинка 512 из 1135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571612"/>
            <a:ext cx="2971800" cy="42862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142984"/>
            <a:ext cx="5500726" cy="55007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МЕР, НАЦЕЛЕННАЯ НА УЛУЧШЕНИЕ ЖИЗНИ НАСЕЛЕНИЯ: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Повышение минимальной зарплаты на 35%;</a:t>
            </a:r>
          </a:p>
          <a:p>
            <a:pPr algn="ctr"/>
            <a:r>
              <a:rPr lang="ru-RU" sz="2000" b="1" dirty="0" smtClean="0"/>
              <a:t>Увеличение размера пенсии по старости в 2 раза и снижение на 5 лет пенсионного возраста;</a:t>
            </a:r>
          </a:p>
          <a:p>
            <a:pPr algn="ctr"/>
            <a:r>
              <a:rPr lang="ru-RU" sz="2000" b="1" dirty="0" smtClean="0"/>
              <a:t>Отмена всех видов оплаты за обучение;</a:t>
            </a:r>
          </a:p>
          <a:p>
            <a:pPr algn="ctr"/>
            <a:r>
              <a:rPr lang="ru-RU" sz="2000" b="1" dirty="0" smtClean="0"/>
              <a:t>Продолжительность рабочей недели была сокращена с 48 до 46 часов в неделю;</a:t>
            </a:r>
          </a:p>
          <a:p>
            <a:pPr algn="ctr"/>
            <a:r>
              <a:rPr lang="ru-RU" sz="2000" b="1" dirty="0" smtClean="0"/>
              <a:t>Введение денежной оплаты труда колхозников;</a:t>
            </a:r>
          </a:p>
          <a:p>
            <a:pPr algn="ctr"/>
            <a:r>
              <a:rPr lang="ru-RU" sz="2000" b="1" dirty="0" smtClean="0"/>
              <a:t>Развертывание массового жилищного строительства и поощрение создания ЖСК.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3433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«Оттепель» в культурной жизни и ее ограниченный характер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357718" cy="452596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Противоречивость;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сохранение контроля партийного аппарата над деятельностью творческой интеллигенции;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низкий художественный вкус власти.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286380" y="1500174"/>
            <a:ext cx="3571900" cy="3357586"/>
          </a:xfrm>
          <a:prstGeom prst="wedgeRoundRectCallout">
            <a:avLst>
              <a:gd name="adj1" fmla="val -80523"/>
              <a:gd name="adj2" fmla="val -4407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Гонения на Б.Пастернака;</a:t>
            </a:r>
          </a:p>
          <a:p>
            <a:pPr algn="ctr"/>
            <a:r>
              <a:rPr lang="ru-RU" sz="2000" b="1" dirty="0" smtClean="0"/>
              <a:t>Возобновление арестов за «антисоветскую деятельность»,</a:t>
            </a:r>
          </a:p>
          <a:p>
            <a:pPr algn="ctr"/>
            <a:r>
              <a:rPr lang="ru-RU" sz="2000" b="1" dirty="0" smtClean="0"/>
              <a:t>(«дело молодых историков»);</a:t>
            </a:r>
          </a:p>
          <a:p>
            <a:pPr algn="ctr"/>
            <a:r>
              <a:rPr lang="ru-RU" sz="2000" b="1" dirty="0" smtClean="0"/>
              <a:t>гонения на художников  </a:t>
            </a:r>
            <a:r>
              <a:rPr lang="en-US" sz="2000" b="1" dirty="0" smtClean="0"/>
              <a:t>(</a:t>
            </a:r>
            <a:r>
              <a:rPr lang="ru-RU" sz="2000" b="1" dirty="0" smtClean="0"/>
              <a:t>случай на выставке в МАНЕЖЕ);</a:t>
            </a:r>
          </a:p>
          <a:p>
            <a:pPr algn="ctr"/>
            <a:r>
              <a:rPr lang="ru-RU" sz="2000" b="1" dirty="0" smtClean="0"/>
              <a:t>Новый виток гонений на православную церковь.</a:t>
            </a:r>
            <a:endParaRPr lang="ru-RU" sz="2000" b="1" dirty="0"/>
          </a:p>
        </p:txBody>
      </p:sp>
      <p:pic>
        <p:nvPicPr>
          <p:cNvPr id="29698" name="Picture 2" descr="Картинка 28 из 19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857760"/>
            <a:ext cx="1857388" cy="1857388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Click="0" advTm="367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357166"/>
            <a:ext cx="22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949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«честно писать – это значит не думать о выражении лиц высоких </a:t>
            </a:r>
          </a:p>
          <a:p>
            <a:r>
              <a:rPr lang="ru-RU" sz="2400" b="1" dirty="0" smtClean="0"/>
              <a:t>и невысоких читателей». (В.Померанцев)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928802"/>
            <a:ext cx="4929222" cy="47149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И.Эринбург ( «Оттепель» );</a:t>
            </a:r>
          </a:p>
          <a:p>
            <a:pPr algn="ctr"/>
            <a:r>
              <a:rPr lang="ru-RU" sz="2000" b="1" dirty="0" smtClean="0"/>
              <a:t>В.Панова ( «Времена года» );</a:t>
            </a:r>
          </a:p>
          <a:p>
            <a:pPr algn="ctr"/>
            <a:r>
              <a:rPr lang="ru-RU" sz="2000" b="1" dirty="0" smtClean="0"/>
              <a:t>В.Дудинцев ( «Не хлебом единым» );</a:t>
            </a:r>
          </a:p>
          <a:p>
            <a:pPr algn="ctr"/>
            <a:r>
              <a:rPr lang="ru-RU" sz="2000" b="1" dirty="0" smtClean="0"/>
              <a:t>Д.Гранин ( «Искатели» );</a:t>
            </a:r>
          </a:p>
          <a:p>
            <a:pPr algn="ctr"/>
            <a:r>
              <a:rPr lang="ru-RU" sz="2000" b="1" dirty="0" smtClean="0"/>
              <a:t>А.Солженицын ( «Один день Ивана Денисовича» , «Матренин двор» );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попытка А.Фадеева изменить стиль руководства Союзом писателей;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появление молодых талантливых поэтов (Е.Евтушенко, А.Вознесенский)</a:t>
            </a:r>
            <a:endParaRPr lang="ru-RU" sz="2000" b="1" dirty="0"/>
          </a:p>
        </p:txBody>
      </p:sp>
      <p:pic>
        <p:nvPicPr>
          <p:cNvPr id="1026" name="Picture 2" descr="Картинка 118 из 17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1643050"/>
            <a:ext cx="2066925" cy="381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72132" y="5715016"/>
            <a:ext cx="3669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«И качнется бессмысленной высью</a:t>
            </a:r>
          </a:p>
          <a:p>
            <a:r>
              <a:rPr lang="ru-RU" dirty="0" smtClean="0"/>
              <a:t>  пара фраз, залетевших отсюда…»</a:t>
            </a:r>
          </a:p>
          <a:p>
            <a:r>
              <a:rPr lang="ru-RU" dirty="0" smtClean="0"/>
              <a:t>(А.Вознесенский)</a:t>
            </a:r>
            <a:endParaRPr lang="ru-RU" dirty="0"/>
          </a:p>
        </p:txBody>
      </p:sp>
    </p:spTree>
  </p:cSld>
  <p:clrMapOvr>
    <a:masterClrMapping/>
  </p:clrMapOvr>
  <p:transition spd="slow" advClick="0" advTm="289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Картинка 7 из 1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56962"/>
            <a:ext cx="3262312" cy="32529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358082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А.Хачатурян</a:t>
            </a:r>
            <a:endParaRPr lang="ru-RU" dirty="0"/>
          </a:p>
        </p:txBody>
      </p:sp>
      <p:pic>
        <p:nvPicPr>
          <p:cNvPr id="31748" name="Picture 4" descr="Картинка 25 из 1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3786190"/>
            <a:ext cx="3214710" cy="2909239"/>
          </a:xfrm>
          <a:prstGeom prst="rect">
            <a:avLst/>
          </a:prstGeom>
          <a:noFill/>
        </p:spPr>
      </p:pic>
      <p:pic>
        <p:nvPicPr>
          <p:cNvPr id="31750" name="Picture 6" descr="Картинка 37 из 1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1538" y="4357694"/>
            <a:ext cx="3000396" cy="234813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596" y="571480"/>
            <a:ext cx="4429156" cy="37147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1958г. – постановление ЦК КПСС « Об исправлении ошибок в оценке опер «Великая дружба», «Богдан Хмельницкий» и «От всего сердца».</a:t>
            </a:r>
          </a:p>
          <a:p>
            <a:pPr algn="ctr"/>
            <a:r>
              <a:rPr lang="ru-RU" sz="2000" b="1" dirty="0" smtClean="0"/>
              <a:t>В нем прежние оценки творчества композиторов: Д.Шостаковича, С.Прокофьева, А.Хачатуряна, В.Шебалина признавались несправедливыми</a:t>
            </a:r>
            <a:endParaRPr lang="ru-RU" sz="2000" b="1" dirty="0"/>
          </a:p>
        </p:txBody>
      </p:sp>
    </p:spTree>
  </p:cSld>
  <p:clrMapOvr>
    <a:masterClrMapping/>
  </p:clrMapOvr>
  <p:transition spd="slow" advClick="0" advTm="20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2 выстав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571481"/>
            <a:ext cx="4510076" cy="3134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Посещение Н.С.Хрущевым художественной выставки в Манеже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выставка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86124"/>
            <a:ext cx="4143372" cy="32626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00042"/>
            <a:ext cx="3038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«…я вам говорю как Председатель</a:t>
            </a:r>
          </a:p>
          <a:p>
            <a:r>
              <a:rPr lang="ru-RU" sz="2000" b="1" dirty="0" smtClean="0"/>
              <a:t>Совета Министров:</a:t>
            </a:r>
          </a:p>
          <a:p>
            <a:r>
              <a:rPr lang="ru-RU" sz="2000" b="1" dirty="0" smtClean="0"/>
              <a:t>все это не нужно советскому</a:t>
            </a:r>
          </a:p>
          <a:p>
            <a:r>
              <a:rPr lang="ru-RU" sz="2000" b="1" dirty="0" smtClean="0"/>
              <a:t>народу.»  (Н.С.Хрущев)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000636"/>
            <a:ext cx="4455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Особенное негодование у Хрущева </a:t>
            </a:r>
          </a:p>
          <a:p>
            <a:r>
              <a:rPr lang="ru-RU" sz="2000" b="1" dirty="0" smtClean="0"/>
              <a:t>вызвало творчество художников</a:t>
            </a:r>
          </a:p>
          <a:p>
            <a:r>
              <a:rPr lang="ru-RU" sz="2000" b="1" dirty="0" smtClean="0"/>
              <a:t>Ю.Соостера, В.Янкилевского и</a:t>
            </a:r>
          </a:p>
          <a:p>
            <a:r>
              <a:rPr lang="ru-RU" sz="2000" b="1" dirty="0" smtClean="0"/>
              <a:t>Б.Жутовского.</a:t>
            </a:r>
            <a:endParaRPr lang="ru-RU" sz="2000" b="1" dirty="0"/>
          </a:p>
        </p:txBody>
      </p:sp>
    </p:spTree>
  </p:cSld>
  <p:clrMapOvr>
    <a:masterClrMapping/>
  </p:clrMapOvr>
  <p:transition spd="slow" advClick="0" advTm="1583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ru/thumb/6/64/DSC0154_1.jpg/220px-DSC0154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500042"/>
            <a:ext cx="2095500" cy="2095501"/>
          </a:xfrm>
          <a:prstGeom prst="rect">
            <a:avLst/>
          </a:prstGeom>
          <a:noFill/>
        </p:spPr>
      </p:pic>
      <p:pic>
        <p:nvPicPr>
          <p:cNvPr id="1030" name="Picture 6" descr="Картинка 2 из 19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500042"/>
            <a:ext cx="4762500" cy="3810000"/>
          </a:xfrm>
          <a:prstGeom prst="rect">
            <a:avLst/>
          </a:prstGeom>
          <a:noFill/>
        </p:spPr>
      </p:pic>
      <p:pic>
        <p:nvPicPr>
          <p:cNvPr id="1032" name="Picture 8" descr="Картинка 20 из 2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43702" y="3714752"/>
            <a:ext cx="1905000" cy="24860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714884"/>
            <a:ext cx="5445530" cy="14773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Глоток свободы!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Международный фестиваль молодежи и студентов,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начало зарубежных гастролей советских творческих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коллективов, открытие новых театров и новых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журналов. Кремль открыт для посещения!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993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571900" cy="2357454"/>
          </a:xfrm>
          <a:prstGeom prst="rect">
            <a:avLst/>
          </a:prstGeom>
          <a:noFill/>
        </p:spPr>
      </p:pic>
      <p:pic>
        <p:nvPicPr>
          <p:cNvPr id="5123" name="Picture 3" descr="C:\Users\женя\Downloads\iCA8PFL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3143272" cy="2357454"/>
          </a:xfrm>
          <a:prstGeom prst="rect">
            <a:avLst/>
          </a:prstGeom>
          <a:noFill/>
        </p:spPr>
      </p:pic>
      <p:pic>
        <p:nvPicPr>
          <p:cNvPr id="5124" name="Picture 4" descr="C:\Users\женя\Downloads\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3143272" cy="2214568"/>
          </a:xfrm>
          <a:prstGeom prst="rect">
            <a:avLst/>
          </a:prstGeom>
          <a:noFill/>
        </p:spPr>
      </p:pic>
      <p:pic>
        <p:nvPicPr>
          <p:cNvPr id="5125" name="Picture 5" descr="C:\Users\женя\Downloads\щ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3214710" cy="235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Внешняя политика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Либерализация внешнеполитического курса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071678"/>
            <a:ext cx="3971924" cy="435771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Нормализация отношений с Югославией (1954 – 1955 гг.);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Подписание мирного договора с Австрией (1955г.);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Попытки добиться компромисса с западными странами по вопросам разоружения:      встреча Хрущева с Эйзенхауэром (1959г.),                 одностороннее сокращение Советской Армии;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СССР, США и Великобритания – договор о запрещении ядерных испытаний в атмосфере и под водой.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858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Продолжение «холодной войны»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071678"/>
            <a:ext cx="4041775" cy="435771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Создание военно-политической организации соц. Стран – Варшавского договора (1955г.);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Подавление народного восстания в Венгрии (1956г.);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Берлинский вопрос: обострение отношений с Западом и возведение Берлинской стены (1961г.);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Карибский кризис, ядерное противостояние  СССР и США (1962г.);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Ухудшение отношений с Китаем и Албанией с 1962г.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102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715304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Разоблачение культа личности Сталина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285860"/>
            <a:ext cx="3857652" cy="54292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ПРЕДПОСЫЛКИ: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Смерть Сталина ослабила страх перед государством и репрессиями;</a:t>
            </a:r>
          </a:p>
          <a:p>
            <a:pPr algn="ctr"/>
            <a:r>
              <a:rPr lang="ru-RU" sz="2400" b="1" dirty="0" smtClean="0"/>
              <a:t>Восстания в системе ГУЛАГа в 1953 – 1956 гг.;</a:t>
            </a:r>
          </a:p>
          <a:p>
            <a:pPr algn="ctr"/>
            <a:r>
              <a:rPr lang="ru-RU" sz="2400" b="1" dirty="0" smtClean="0"/>
              <a:t>Назревание социального протеста в обществе;</a:t>
            </a:r>
          </a:p>
          <a:p>
            <a:pPr algn="ctr"/>
            <a:r>
              <a:rPr lang="ru-RU" sz="2400" b="1" dirty="0" smtClean="0"/>
              <a:t>Осуждение культа как средство борьбы в высших эшелонах власти. 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2428868"/>
            <a:ext cx="3643338" cy="41434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XX </a:t>
            </a:r>
            <a:r>
              <a:rPr lang="ru-RU" sz="2000" b="1" dirty="0" smtClean="0">
                <a:solidFill>
                  <a:srgbClr val="C00000"/>
                </a:solidFill>
              </a:rPr>
              <a:t>съезд КПСС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Доклад</a:t>
            </a:r>
            <a:r>
              <a:rPr lang="ru-RU" sz="2000" b="1" dirty="0" smtClean="0"/>
              <a:t> Хрущева Н.С.  о  культе личности ( февраль 1956г);</a:t>
            </a:r>
          </a:p>
          <a:p>
            <a:pPr algn="ctr"/>
            <a:r>
              <a:rPr lang="ru-RU" sz="2000" b="1" dirty="0" smtClean="0"/>
              <a:t>Постановление ЦК КПСС от 30 июня 1956 г.</a:t>
            </a:r>
          </a:p>
          <a:p>
            <a:pPr algn="ctr"/>
            <a:r>
              <a:rPr lang="ru-RU" sz="2000" b="1" dirty="0" smtClean="0"/>
              <a:t>«О преодолении культа личности и его последствий».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Реабилитация </a:t>
            </a:r>
            <a:r>
              <a:rPr lang="ru-RU" sz="2000" b="1" dirty="0" smtClean="0"/>
              <a:t>жертв массовых политических репрессий.</a:t>
            </a:r>
            <a:endParaRPr lang="ru-RU" sz="2000" b="1" dirty="0"/>
          </a:p>
        </p:txBody>
      </p:sp>
    </p:spTree>
    <p:custDataLst>
      <p:tags r:id="rId1"/>
    </p:custDataLst>
  </p:cSld>
  <p:clrMapOvr>
    <a:masterClrMapping/>
  </p:clrMapOvr>
  <p:transition spd="slow" advClick="0" advTm="299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Хрущё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42852"/>
            <a:ext cx="6149975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Безымянный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214290"/>
            <a:ext cx="4791106" cy="6286544"/>
          </a:xfrm>
          <a:prstGeom prst="rect">
            <a:avLst/>
          </a:prstGeom>
          <a:noFill/>
        </p:spPr>
      </p:pic>
      <p:pic>
        <p:nvPicPr>
          <p:cNvPr id="8" name="Picture 4" descr="Безымянный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43325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еня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429024" cy="4643470"/>
          </a:xfrm>
          <a:prstGeom prst="rect">
            <a:avLst/>
          </a:prstGeom>
          <a:noFill/>
        </p:spPr>
      </p:pic>
      <p:pic>
        <p:nvPicPr>
          <p:cNvPr id="3" name="Picture 4" descr="Безымянный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88" y="142852"/>
            <a:ext cx="507213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Сельскохозяйственная политика Хрущева Н.С.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Повышение государственных закупочных цен на сельхозпродукцию;</a:t>
            </a:r>
          </a:p>
          <a:p>
            <a:r>
              <a:rPr lang="ru-RU" b="1" dirty="0" smtClean="0"/>
              <a:t>Расширение посевных площадей (освоение целинных и залежных земель (1954г);</a:t>
            </a:r>
          </a:p>
          <a:p>
            <a:r>
              <a:rPr lang="ru-RU" b="1" dirty="0" smtClean="0"/>
              <a:t>Увеличение государственных расходов на социальное развитие села;</a:t>
            </a:r>
          </a:p>
          <a:p>
            <a:r>
              <a:rPr lang="ru-RU" b="1" dirty="0" smtClean="0"/>
              <a:t>Отмена налога на личное подсобное хозяйство и разрешение увеличить его размеры в 5 раз.</a:t>
            </a:r>
          </a:p>
          <a:p>
            <a:pPr>
              <a:buNone/>
            </a:pPr>
            <a:r>
              <a:rPr lang="ru-RU" b="1" dirty="0" smtClean="0"/>
              <a:t>                    ( до 1958 года)</a:t>
            </a:r>
          </a:p>
          <a:p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 advClick="0" advTm="173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Сельскохозяйственная политика в период: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1958 – 1964 гг.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Ликвидация МТС и продажа техники колхозам;</a:t>
            </a:r>
          </a:p>
          <a:p>
            <a:r>
              <a:rPr lang="ru-RU" b="1" dirty="0" smtClean="0"/>
              <a:t>Укрупнение колхозов и создание </a:t>
            </a:r>
            <a:r>
              <a:rPr lang="ru-RU" b="1" dirty="0" err="1" smtClean="0"/>
              <a:t>агрохозяйств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Необоснованное расширение посевов кукурузы;</a:t>
            </a:r>
          </a:p>
          <a:p>
            <a:r>
              <a:rPr lang="ru-RU" b="1" dirty="0" smtClean="0"/>
              <a:t>Гонения на подсобные личные хозяйства;</a:t>
            </a:r>
          </a:p>
          <a:p>
            <a:r>
              <a:rPr lang="ru-RU" b="1" dirty="0" smtClean="0"/>
              <a:t>Необоснованные задания по заготовке мяса, сокращение поголовья скота.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 advClick="0" advTm="251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1962 год – события в Новочеркасске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женя\Pictures\80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286148" cy="2571768"/>
          </a:xfrm>
          <a:prstGeom prst="rect">
            <a:avLst/>
          </a:prstGeom>
          <a:noFill/>
        </p:spPr>
      </p:pic>
      <p:pic>
        <p:nvPicPr>
          <p:cNvPr id="1027" name="Picture 3" descr="C:\Users\женя\Pictures\693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928670"/>
            <a:ext cx="4786346" cy="2623793"/>
          </a:xfrm>
          <a:prstGeom prst="rect">
            <a:avLst/>
          </a:prstGeom>
          <a:noFill/>
        </p:spPr>
      </p:pic>
      <p:pic>
        <p:nvPicPr>
          <p:cNvPr id="1028" name="Picture 4" descr="C:\Users\женя\Pictures\1962-mas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14752"/>
            <a:ext cx="6267450" cy="2928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94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9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6|2.1|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4|3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3|5.5|5.2|5.5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674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СССР в период  1953 -1964гг.</vt:lpstr>
      <vt:lpstr>Слайд 2</vt:lpstr>
      <vt:lpstr>Слайд 3</vt:lpstr>
      <vt:lpstr>Слайд 4</vt:lpstr>
      <vt:lpstr>Слайд 5</vt:lpstr>
      <vt:lpstr>Слайд 6</vt:lpstr>
      <vt:lpstr>Сельскохозяйственная политика Хрущева Н.С. </vt:lpstr>
      <vt:lpstr>Сельскохозяйственная политика в период: 1958 – 1964 гг.</vt:lpstr>
      <vt:lpstr> 1962 год – события в Новочеркасске </vt:lpstr>
      <vt:lpstr>Слайд 10</vt:lpstr>
      <vt:lpstr>Научно-технический прогресс</vt:lpstr>
      <vt:lpstr>Социальная политика</vt:lpstr>
      <vt:lpstr>«Оттепель» в культурной жизни и ее ограниченный характер.</vt:lpstr>
      <vt:lpstr>Слайд 14</vt:lpstr>
      <vt:lpstr>Слайд 15</vt:lpstr>
      <vt:lpstr>Слайд 16</vt:lpstr>
      <vt:lpstr>Слайд 17</vt:lpstr>
      <vt:lpstr>Слайд 18</vt:lpstr>
      <vt:lpstr>Внешняя политика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СССР в период  1953 -1964гг.</dc:title>
  <dc:creator>Admin</dc:creator>
  <cp:lastModifiedBy>3</cp:lastModifiedBy>
  <cp:revision>118</cp:revision>
  <dcterms:created xsi:type="dcterms:W3CDTF">2010-06-15T18:57:55Z</dcterms:created>
  <dcterms:modified xsi:type="dcterms:W3CDTF">2013-03-16T11:17:42Z</dcterms:modified>
</cp:coreProperties>
</file>