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3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975" autoAdjust="0"/>
    <p:restoredTop sz="94660"/>
  </p:normalViewPr>
  <p:slideViewPr>
    <p:cSldViewPr>
      <p:cViewPr varScale="1">
        <p:scale>
          <a:sx n="73" d="100"/>
          <a:sy n="73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0.tqn.com/d/dc/1/0/k/O/18_dsc_0250mem_lrg_copy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media.komonews.com/images/100531_Memorial_Day_4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.ru/events/news/news_current_pres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knows.com/holidays-and-seasons/articles/811932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nls.lanl.gov/collectives/chicag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sites.google.com/site/ladyeonen/Empire-larg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outofthecradle.net/WordPress/wp-content/uploads/a11base-1440x900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unnatural.ru/images/unphotos/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heimagegallery.files.wordpress.com/2010/02/69364main_armstrong_suit_full.jpg?w=475&amp;h=598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g15.nnm.ru/2/7/4/6/e/f1e3c8a4d12872eeb6bd8337e8a_prev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hotos.igougo.com/images/p124016-Nashville-Our_Guid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cdn.wn.com/pd/30/ce/8e5a7d8296da8959ff08523b5c5f_grande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equitour.co.uk/common/updimages/Ridemodimg183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ucsoncitizen.com/morgue/files/2007/09/l64260-1.jpg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7.gif"/><Relationship Id="rId4" Type="http://schemas.openxmlformats.org/officeDocument/2006/relationships/hyperlink" Target="http://www.alawar.pl/upload/iblock/865/screenshot2.jpg" TargetMode="External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hyperlink" Target="http://www.audreyross.org/pubphotos/christmas-revels-l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iblogger.net/img/articles_img/c/a/f/f_329550-f7gb8.jp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aitiantreasures.com/haiti.guide_tradition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opsisltd.info/images/ChristmasStBernar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gif"/><Relationship Id="rId2" Type="http://schemas.openxmlformats.org/officeDocument/2006/relationships/hyperlink" Target="http://newsgrist.typepad.com/.a/6a00d8341c66f153ef012875d08a4f970c-800w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hyperlink" Target="http://www.sikhspectrum.com/112003/images/rockwel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4357718" cy="178595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Учитель английского языка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Васильева Елена Васильевна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ГОУ СОШ № 180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2011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Презентация </a:t>
            </a:r>
            <a:r>
              <a:rPr lang="en-US" sz="2000" dirty="0" smtClean="0"/>
              <a:t>“The United States” </a:t>
            </a:r>
            <a:r>
              <a:rPr lang="ru-RU" sz="2000" dirty="0" smtClean="0"/>
              <a:t>для учащихся, изучающих английский язык по УМК авторов Верещагиной И.В. И Афанасьевой О.В (4-й год обучения) для школ с углублённым изучением английского языка, лицеев и гимназий.</a:t>
            </a:r>
            <a:endParaRPr lang="ru-RU" sz="2000" dirty="0"/>
          </a:p>
        </p:txBody>
      </p:sp>
      <p:pic>
        <p:nvPicPr>
          <p:cNvPr id="5" name="Picture 2" descr="C:\Documents and Settings\Admin\Мои документы\Мои рисунки\564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2895122" cy="38576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57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Only Americans celebrate “Memorial Day.</a:t>
            </a:r>
          </a:p>
          <a:p>
            <a:pPr algn="just"/>
            <a:r>
              <a:rPr lang="en-US" sz="2800" dirty="0" smtClean="0"/>
              <a:t> People Celebrate “Memorial Day” on the last Monday of May. This day is for people to remember those who died in wars, their dead friends and relatives.</a:t>
            </a:r>
            <a:endParaRPr lang="ru-RU" sz="2800" dirty="0"/>
          </a:p>
        </p:txBody>
      </p:sp>
      <p:pic>
        <p:nvPicPr>
          <p:cNvPr id="24578" name="Picture 2" descr="Картинка 1 из 191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4071966" cy="2704459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4580" name="Picture 4" descr="Картинка 26 из 191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14687"/>
            <a:ext cx="3643311" cy="273473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Would you answer the questions?</a:t>
            </a:r>
          </a:p>
          <a:p>
            <a:pPr marL="514350" indent="-514350" algn="just">
              <a:buAutoNum type="arabicPeriod"/>
            </a:pPr>
            <a:r>
              <a:rPr lang="en-US" sz="2800" dirty="0" smtClean="0"/>
              <a:t>Is the United States an old country with old traditions or a young country with old and new traditions?</a:t>
            </a:r>
          </a:p>
          <a:p>
            <a:pPr marL="514350" indent="-514350" algn="just">
              <a:buAutoNum type="arabicPeriod"/>
            </a:pPr>
            <a:r>
              <a:rPr lang="en-US" sz="2800" dirty="0" smtClean="0"/>
              <a:t>What do Americans like?</a:t>
            </a:r>
          </a:p>
          <a:p>
            <a:pPr marL="514350" indent="-514350" algn="just">
              <a:buAutoNum type="arabicPeriod"/>
            </a:pPr>
            <a:r>
              <a:rPr lang="en-US" sz="2800" dirty="0" smtClean="0"/>
              <a:t>What holidays did the Germans and the Scots take to America?</a:t>
            </a:r>
          </a:p>
          <a:p>
            <a:pPr marL="514350" indent="-514350" algn="just">
              <a:buAutoNum type="arabicPeriod"/>
            </a:pPr>
            <a:r>
              <a:rPr lang="en-US" sz="2800" dirty="0" smtClean="0"/>
              <a:t>What holidays do only Americans celebrate?</a:t>
            </a:r>
          </a:p>
          <a:p>
            <a:pPr marL="514350" indent="-514350" algn="just">
              <a:buAutoNum type="arabicPeriod"/>
            </a:pPr>
            <a:r>
              <a:rPr lang="en-US" sz="2800" dirty="0" smtClean="0"/>
              <a:t>When do Americans celebrate Memorial Day?</a:t>
            </a:r>
          </a:p>
          <a:p>
            <a:pPr marL="514350" indent="-514350" algn="just"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02359"/>
            <a:ext cx="92014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mtClean="0"/>
              <a:t>Источники:</a:t>
            </a:r>
          </a:p>
          <a:p>
            <a:pPr marL="514350" indent="-514350"/>
            <a:r>
              <a:rPr lang="en-US" sz="2000" smtClean="0">
                <a:hlinkClick r:id="rId2"/>
              </a:rPr>
              <a:t>1.http://www.archi.ru/events/news/news_current</a:t>
            </a:r>
          </a:p>
          <a:p>
            <a:pPr marL="514350" indent="-514350"/>
            <a:r>
              <a:rPr lang="en-US" sz="2000" smtClean="0">
                <a:hlinkClick r:id="rId2"/>
              </a:rPr>
              <a:t>_press</a:t>
            </a:r>
            <a:r>
              <a:rPr lang="en-US" sz="2000" smtClean="0"/>
              <a:t>.html?nid=5847&amp;fl=1&amp;sl=1</a:t>
            </a:r>
          </a:p>
          <a:p>
            <a:pPr marL="514350" indent="-514350"/>
            <a:r>
              <a:rPr lang="en-US" sz="2000" smtClean="0"/>
              <a:t>2.http://www.sites.google.com/site/ladyeonen/seekalch</a:t>
            </a:r>
          </a:p>
          <a:p>
            <a:pPr marL="514350" indent="-514350"/>
            <a:r>
              <a:rPr lang="en-US" sz="2000" smtClean="0"/>
              <a:t>13.html</a:t>
            </a:r>
          </a:p>
          <a:p>
            <a:pPr marL="514350" indent="-514350"/>
            <a:r>
              <a:rPr lang="en-US" sz="2000" smtClean="0"/>
              <a:t>3.http://deyer.org/ru/54278-41-rirr-srrrrirrye-sssryiryor</a:t>
            </a:r>
          </a:p>
          <a:p>
            <a:pPr marL="514350" indent="-514350"/>
            <a:r>
              <a:rPr lang="en-US" sz="2000" smtClean="0"/>
              <a:t>-rr-ryrrirssrrsss-rsrs.html</a:t>
            </a:r>
          </a:p>
          <a:p>
            <a:pPr marL="514350" indent="-514350"/>
            <a:r>
              <a:rPr lang="en-US" sz="2000" smtClean="0"/>
              <a:t>4.http://www.liveinternet.ru/users/mosday/rubric/</a:t>
            </a:r>
          </a:p>
          <a:p>
            <a:pPr marL="514350" indent="-514350"/>
            <a:r>
              <a:rPr lang="en-US" sz="2000" smtClean="0"/>
              <a:t>1660164</a:t>
            </a:r>
          </a:p>
          <a:p>
            <a:pPr marL="514350" indent="-514350"/>
            <a:r>
              <a:rPr lang="en-US" sz="2000" smtClean="0"/>
              <a:t>5.http://enlave.ucoz.co.uk/blog</a:t>
            </a:r>
          </a:p>
          <a:p>
            <a:pPr marL="514350" indent="-514350"/>
            <a:r>
              <a:rPr lang="en-US" sz="2000" smtClean="0"/>
              <a:t>6./http://dontableatua/news/2011-03-13</a:t>
            </a:r>
          </a:p>
          <a:p>
            <a:pPr marL="514350" indent="-514350"/>
            <a:r>
              <a:rPr lang="en-US" sz="2000" smtClean="0"/>
              <a:t>7.http://www.iqouqo.com/journal-i37015-Nashville-</a:t>
            </a:r>
          </a:p>
          <a:p>
            <a:pPr marL="514350" indent="-514350"/>
            <a:r>
              <a:rPr lang="en-US" sz="2000" smtClean="0"/>
              <a:t>8.http://www.trueknowledge.com/q/what_is_a_solids</a:t>
            </a:r>
          </a:p>
          <a:p>
            <a:pPr marL="514350" indent="-514350"/>
            <a:r>
              <a:rPr lang="en-US" sz="2000" smtClean="0"/>
              <a:t>9.http://www.culinaryhistorians.ca/resources/historic-</a:t>
            </a:r>
          </a:p>
          <a:p>
            <a:pPr marL="514350" indent="-514350"/>
            <a:r>
              <a:rPr lang="en-US" sz="2000" smtClean="0"/>
              <a:t>kitchens/upper-canadian.htm</a:t>
            </a:r>
          </a:p>
          <a:p>
            <a:pPr marL="514350" indent="-514350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636"/>
            <a:ext cx="6500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10.http://</a:t>
            </a:r>
            <a:r>
              <a:rPr lang="en-US" dirty="0" err="1" smtClean="0"/>
              <a:t>the.tricels.com</a:t>
            </a:r>
            <a:r>
              <a:rPr lang="en-US" dirty="0" smtClean="0"/>
              <a:t>/18/tradition</a:t>
            </a:r>
          </a:p>
          <a:p>
            <a:pPr algn="just"/>
            <a:r>
              <a:rPr lang="en-US" dirty="0" smtClean="0"/>
              <a:t>11.http://</a:t>
            </a:r>
            <a:r>
              <a:rPr lang="en-US" dirty="0" err="1" smtClean="0"/>
              <a:t>windchimecentral.com</a:t>
            </a:r>
            <a:r>
              <a:rPr lang="en-US" dirty="0" smtClean="0"/>
              <a:t>/dip-native-</a:t>
            </a:r>
            <a:r>
              <a:rPr lang="en-US" dirty="0" err="1" smtClean="0"/>
              <a:t>american</a:t>
            </a:r>
            <a:r>
              <a:rPr lang="en-US" dirty="0" smtClean="0"/>
              <a:t>-</a:t>
            </a:r>
            <a:r>
              <a:rPr lang="en-US" dirty="0" err="1" smtClean="0"/>
              <a:t>christmas</a:t>
            </a:r>
            <a:r>
              <a:rPr lang="en-US" dirty="0" smtClean="0"/>
              <a:t>-</a:t>
            </a:r>
            <a:r>
              <a:rPr lang="en-US" dirty="0" err="1" smtClean="0"/>
              <a:t>music.html</a:t>
            </a:r>
            <a:endParaRPr lang="en-US" dirty="0" smtClean="0"/>
          </a:p>
          <a:p>
            <a:pPr algn="just"/>
            <a:r>
              <a:rPr lang="en-US" dirty="0" smtClean="0"/>
              <a:t>12.http://</a:t>
            </a:r>
            <a:r>
              <a:rPr lang="en-US" dirty="0" err="1" smtClean="0"/>
              <a:t>www.theinnofthepatriots.com</a:t>
            </a:r>
            <a:r>
              <a:rPr lang="en-US" dirty="0" smtClean="0"/>
              <a:t>/TheAmericanRevolutionaryWarLivingHistoryExperience3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2153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algn="just"/>
            <a:r>
              <a:rPr lang="en-US" sz="2000" dirty="0" smtClean="0"/>
              <a:t>13.http://</a:t>
            </a:r>
            <a:r>
              <a:rPr lang="en-US" sz="2000" dirty="0" err="1" smtClean="0"/>
              <a:t>diyalobank.com</a:t>
            </a:r>
            <a:r>
              <a:rPr lang="en-US" sz="2000" dirty="0" smtClean="0"/>
              <a:t>/old-western-ranches</a:t>
            </a:r>
          </a:p>
          <a:p>
            <a:pPr algn="just"/>
            <a:r>
              <a:rPr lang="en-US" sz="2000" dirty="0" smtClean="0"/>
              <a:t>14.http://</a:t>
            </a:r>
            <a:r>
              <a:rPr lang="en-US" sz="2000" dirty="0" err="1" smtClean="0"/>
              <a:t>lorriebinnard.fastpage.name</a:t>
            </a:r>
            <a:r>
              <a:rPr lang="en-US" sz="2000" dirty="0" smtClean="0"/>
              <a:t>/</a:t>
            </a:r>
            <a:r>
              <a:rPr lang="en-US" sz="2000" dirty="0" err="1" smtClean="0"/>
              <a:t>footballanamericantradition</a:t>
            </a:r>
            <a:endParaRPr lang="en-US" sz="2000" dirty="0" smtClean="0"/>
          </a:p>
          <a:p>
            <a:pPr algn="just"/>
            <a:r>
              <a:rPr lang="en-US" sz="2000" dirty="0" smtClean="0"/>
              <a:t>15.http://</a:t>
            </a:r>
            <a:r>
              <a:rPr lang="en-US" sz="2000" dirty="0" err="1" smtClean="0"/>
              <a:t>junkyardeg.bravejournal.com</a:t>
            </a:r>
            <a:r>
              <a:rPr lang="en-US" sz="2000" dirty="0" smtClean="0"/>
              <a:t>/</a:t>
            </a:r>
          </a:p>
          <a:p>
            <a:pPr algn="just"/>
            <a:r>
              <a:rPr lang="en-US" sz="2000" dirty="0" smtClean="0"/>
              <a:t>16.http:sgwg.net/</a:t>
            </a:r>
            <a:r>
              <a:rPr lang="en-US" sz="2000" dirty="0" err="1" smtClean="0"/>
              <a:t>encyklpedie</a:t>
            </a:r>
            <a:r>
              <a:rPr lang="en-US" sz="2000" dirty="0" smtClean="0"/>
              <a:t>/</a:t>
            </a:r>
            <a:r>
              <a:rPr lang="en-US" sz="2000" dirty="0" err="1" smtClean="0"/>
              <a:t>switzerland-traditions&amp;page</a:t>
            </a:r>
            <a:r>
              <a:rPr lang="en-US" sz="2000" dirty="0" smtClean="0"/>
              <a:t>=4</a:t>
            </a:r>
          </a:p>
          <a:p>
            <a:pPr algn="just"/>
            <a:r>
              <a:rPr lang="en-US" sz="2000" dirty="0" smtClean="0"/>
              <a:t>17.http://</a:t>
            </a:r>
            <a:r>
              <a:rPr lang="en-US" sz="2000" dirty="0" err="1" smtClean="0"/>
              <a:t>www.coogieboogle.com</a:t>
            </a:r>
            <a:r>
              <a:rPr lang="en-US" sz="2000" dirty="0" smtClean="0"/>
              <a:t>/</a:t>
            </a:r>
            <a:r>
              <a:rPr lang="en-US" sz="2000" dirty="0" err="1" smtClean="0"/>
              <a:t>jy-american-christmas-traditions.htm</a:t>
            </a:r>
            <a:r>
              <a:rPr lang="en-US" sz="2000" dirty="0" smtClean="0"/>
              <a:t>/</a:t>
            </a:r>
          </a:p>
          <a:p>
            <a:pPr algn="just"/>
            <a:r>
              <a:rPr lang="en-US" sz="2000" dirty="0" smtClean="0"/>
              <a:t>18.http://</a:t>
            </a:r>
            <a:r>
              <a:rPr lang="en-US" sz="2000" dirty="0" err="1" smtClean="0"/>
              <a:t>www.nashotvet.com</a:t>
            </a:r>
            <a:r>
              <a:rPr lang="en-US" sz="2000" dirty="0" smtClean="0"/>
              <a:t>/forum/</a:t>
            </a:r>
            <a:r>
              <a:rPr lang="en-US" sz="2400" dirty="0" smtClean="0"/>
              <a:t>19-83-6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85992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19.http</a:t>
            </a:r>
            <a:r>
              <a:rPr lang="en-US" dirty="0" smtClean="0"/>
              <a:t>://</a:t>
            </a:r>
            <a:r>
              <a:rPr lang="en-US" dirty="0" err="1" smtClean="0"/>
              <a:t>yousik.hiblogger.net</a:t>
            </a:r>
            <a:r>
              <a:rPr lang="en-US" dirty="0" smtClean="0"/>
              <a:t>/381109.htm/thread/2869894</a:t>
            </a:r>
          </a:p>
          <a:p>
            <a:pPr algn="just"/>
            <a:r>
              <a:rPr lang="en-US" dirty="0" smtClean="0"/>
              <a:t>20.http://</a:t>
            </a:r>
            <a:r>
              <a:rPr lang="en-US" dirty="0" err="1" smtClean="0"/>
              <a:t>www.haitiantreasures.com</a:t>
            </a:r>
            <a:r>
              <a:rPr lang="en-US" dirty="0" smtClean="0"/>
              <a:t>/</a:t>
            </a:r>
            <a:r>
              <a:rPr lang="en-US" dirty="0" err="1" smtClean="0"/>
              <a:t>HThaiti.guide.htm</a:t>
            </a:r>
            <a:endParaRPr lang="en-US" dirty="0" smtClean="0"/>
          </a:p>
          <a:p>
            <a:pPr algn="just"/>
            <a:r>
              <a:rPr lang="en-US" dirty="0" smtClean="0"/>
              <a:t>21. </a:t>
            </a:r>
            <a:r>
              <a:rPr lang="en-US" dirty="0" smtClean="0">
                <a:hlinkClick r:id="rId2"/>
              </a:rPr>
              <a:t>http://www.sheknows.com/holidays-and-seasons/articles/811932/</a:t>
            </a:r>
            <a:endParaRPr lang="en-US" dirty="0" smtClean="0"/>
          </a:p>
          <a:p>
            <a:pPr algn="just"/>
            <a:r>
              <a:rPr lang="en-US" dirty="0" smtClean="0"/>
              <a:t>22.http://</a:t>
            </a:r>
            <a:r>
              <a:rPr lang="en-US" dirty="0" err="1" smtClean="0"/>
              <a:t>www.biol.pmf.hr</a:t>
            </a:r>
            <a:r>
              <a:rPr lang="en-US" dirty="0" smtClean="0"/>
              <a:t>/Uc79Sh//</a:t>
            </a:r>
          </a:p>
          <a:p>
            <a:pPr algn="just"/>
            <a:r>
              <a:rPr lang="en-US" dirty="0" smtClean="0"/>
              <a:t>23.http://</a:t>
            </a:r>
            <a:r>
              <a:rPr lang="en-US" dirty="0" err="1" smtClean="0"/>
              <a:t>www.healingnews.com</a:t>
            </a:r>
            <a:r>
              <a:rPr lang="en-US" dirty="0" smtClean="0"/>
              <a:t>/Ancient_Healing_Remedies_introduced_05162009.html</a:t>
            </a:r>
          </a:p>
          <a:p>
            <a:pPr algn="just"/>
            <a:r>
              <a:rPr lang="en-US" dirty="0" smtClean="0"/>
              <a:t>24.http://</a:t>
            </a:r>
            <a:r>
              <a:rPr lang="en-US" dirty="0" err="1" smtClean="0"/>
              <a:t>www.coventryps.org</a:t>
            </a:r>
            <a:r>
              <a:rPr lang="en-US" dirty="0" smtClean="0"/>
              <a:t>/</a:t>
            </a:r>
            <a:r>
              <a:rPr lang="en-US" dirty="0" err="1" smtClean="0"/>
              <a:t>chs</a:t>
            </a:r>
            <a:r>
              <a:rPr lang="en-US" dirty="0" smtClean="0"/>
              <a:t>/academics/</a:t>
            </a:r>
            <a:r>
              <a:rPr lang="en-US" dirty="0" err="1" smtClean="0"/>
              <a:t>english</a:t>
            </a:r>
            <a:r>
              <a:rPr lang="en-US" dirty="0" smtClean="0"/>
              <a:t>/eng11/</a:t>
            </a:r>
            <a:r>
              <a:rPr lang="en-US" dirty="0" err="1" smtClean="0"/>
              <a:t>american_lit.html</a:t>
            </a:r>
            <a:endParaRPr lang="en-US" dirty="0" smtClean="0"/>
          </a:p>
          <a:p>
            <a:pPr algn="just"/>
            <a:r>
              <a:rPr lang="en-US" dirty="0" smtClean="0"/>
              <a:t>25.http:minnemom.com/2009/04/15/</a:t>
            </a:r>
            <a:r>
              <a:rPr lang="en-US" dirty="0" err="1" smtClean="0"/>
              <a:t>cheyenne</a:t>
            </a:r>
            <a:r>
              <a:rPr lang="en-US" dirty="0" smtClean="0"/>
              <a:t>-frontier-days-</a:t>
            </a:r>
            <a:r>
              <a:rPr lang="en-US" dirty="0" err="1" smtClean="0"/>
              <a:t>wyoming</a:t>
            </a:r>
            <a:r>
              <a:rPr lang="en-US" dirty="0" smtClean="0"/>
              <a:t>/</a:t>
            </a:r>
          </a:p>
          <a:p>
            <a:pPr algn="just"/>
            <a:r>
              <a:rPr lang="en-US" dirty="0" smtClean="0"/>
              <a:t>26.http://</a:t>
            </a:r>
            <a:r>
              <a:rPr lang="en-US" dirty="0" err="1" smtClean="0"/>
              <a:t>www.lasr.net</a:t>
            </a:r>
            <a:r>
              <a:rPr lang="en-US" dirty="0" smtClean="0"/>
              <a:t>/travel/</a:t>
            </a:r>
            <a:r>
              <a:rPr lang="en-US" dirty="0" err="1" smtClean="0"/>
              <a:t>city.php</a:t>
            </a:r>
            <a:r>
              <a:rPr lang="en-US" dirty="0" smtClean="0"/>
              <a:t>?+</a:t>
            </a:r>
            <a:r>
              <a:rPr lang="en-US" dirty="0" err="1" smtClean="0"/>
              <a:t>Canyon+Sweet+Onion+Festival&amp;Gilbert&amp;TravelTo</a:t>
            </a:r>
            <a:r>
              <a:rPr lang="en-US" dirty="0" smtClean="0"/>
              <a:t>=AZ0608016&amp;VE=</a:t>
            </a:r>
            <a:r>
              <a:rPr lang="en-US" dirty="0" err="1" smtClean="0"/>
              <a:t>Y&amp;Event_ID</a:t>
            </a:r>
            <a:r>
              <a:rPr lang="en-US" dirty="0" smtClean="0"/>
              <a:t>=AZ0608016e001</a:t>
            </a:r>
          </a:p>
          <a:p>
            <a:pPr algn="just"/>
            <a:r>
              <a:rPr lang="en-US" dirty="0" smtClean="0"/>
              <a:t>27.http://</a:t>
            </a:r>
            <a:r>
              <a:rPr lang="en-US" dirty="0" err="1" smtClean="0"/>
              <a:t>www.authorstream.com</a:t>
            </a:r>
            <a:r>
              <a:rPr lang="en-US" dirty="0" smtClean="0"/>
              <a:t>/Presentation/jdiatalevi-287128-america-builn-chtap-labor-pptx-education-ppt-powerpoint/</a:t>
            </a:r>
          </a:p>
          <a:p>
            <a:pPr algn="just"/>
            <a:r>
              <a:rPr lang="en-US" dirty="0" smtClean="0"/>
              <a:t>28.http://</a:t>
            </a:r>
            <a:r>
              <a:rPr lang="en-US" dirty="0" err="1" smtClean="0"/>
              <a:t>www.komonews.com</a:t>
            </a:r>
            <a:r>
              <a:rPr lang="en-US" dirty="0" smtClean="0"/>
              <a:t>/news/photos/95262999/html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642918"/>
            <a:ext cx="72146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United States is  a young country. In fact </a:t>
            </a:r>
          </a:p>
          <a:p>
            <a:r>
              <a:rPr lang="en-US" sz="2800" dirty="0" smtClean="0"/>
              <a:t>s</a:t>
            </a:r>
            <a:r>
              <a:rPr lang="en-US" sz="2800" dirty="0" smtClean="0"/>
              <a:t>ometimes people call it  “The New World”.</a:t>
            </a:r>
          </a:p>
          <a:p>
            <a:r>
              <a:rPr lang="en-US" sz="2800" dirty="0" smtClean="0"/>
              <a:t>Americans like new ideas. They built the first </a:t>
            </a:r>
          </a:p>
          <a:p>
            <a:pPr algn="ctr"/>
            <a:r>
              <a:rPr lang="en-US" sz="2800" dirty="0" err="1" smtClean="0"/>
              <a:t>s</a:t>
            </a:r>
            <a:r>
              <a:rPr lang="en-US" sz="2800" dirty="0" err="1" smtClean="0"/>
              <a:t>kyscrapes</a:t>
            </a:r>
            <a:r>
              <a:rPr lang="en-US" sz="2800" dirty="0" smtClean="0"/>
              <a:t>.  </a:t>
            </a:r>
            <a:endParaRPr lang="ru-RU" sz="2800" dirty="0"/>
          </a:p>
        </p:txBody>
      </p:sp>
      <p:pic>
        <p:nvPicPr>
          <p:cNvPr id="13314" name="Picture 2" descr="Картинка 3 из 116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5076825" cy="380047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13316" name="Picture 4" descr="Картинка 11 из 1164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643182"/>
            <a:ext cx="2981325" cy="3810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put the first man on the Moon</a:t>
            </a:r>
            <a:endParaRPr lang="ru-RU" sz="2800" dirty="0"/>
          </a:p>
        </p:txBody>
      </p:sp>
      <p:pic>
        <p:nvPicPr>
          <p:cNvPr id="15362" name="Picture 2" descr="Картинка 3 из 384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215370" cy="485778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6 из 384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3823216" cy="4024314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pic>
        <p:nvPicPr>
          <p:cNvPr id="16388" name="Picture 4" descr="Картинка 85 из 3882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256"/>
            <a:ext cx="3052038" cy="224174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16390" name="Picture 6" descr="Картинка 118 из 3882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85728"/>
            <a:ext cx="3019425" cy="380047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43438" y="428604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Neil Armstrong – the </a:t>
            </a:r>
          </a:p>
          <a:p>
            <a:pPr algn="just"/>
            <a:r>
              <a:rPr lang="en-US" sz="2800" dirty="0" smtClean="0"/>
              <a:t>First man on the Moon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Americans love old things too. They like to</a:t>
            </a:r>
          </a:p>
          <a:p>
            <a:pPr algn="ctr"/>
            <a:r>
              <a:rPr lang="en-US" sz="2800" dirty="0" smtClean="0"/>
              <a:t>v</a:t>
            </a:r>
            <a:r>
              <a:rPr lang="en-US" sz="2800" dirty="0" smtClean="0"/>
              <a:t>isit historic houses and museums, they like old traditions, remember the days of the  </a:t>
            </a:r>
          </a:p>
          <a:p>
            <a:pPr algn="ctr"/>
            <a:r>
              <a:rPr lang="en-US" sz="2800" dirty="0" smtClean="0"/>
              <a:t>“Wild West”</a:t>
            </a:r>
            <a:endParaRPr lang="ru-RU" sz="2800" dirty="0"/>
          </a:p>
        </p:txBody>
      </p:sp>
      <p:pic>
        <p:nvPicPr>
          <p:cNvPr id="17410" name="Picture 2" descr="Картинка 2 из 264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2857500" cy="3810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17412" name="Picture 4" descr="Картинка 10 из 2646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7016" y="2643182"/>
            <a:ext cx="4944902" cy="389886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169 из 15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4267200" cy="283845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1508" name="Picture 4" descr="Картинка 64 из 954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4294335" cy="321471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1510" name="Picture 6" descr="Картинка 62 из 954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571612"/>
            <a:ext cx="3810000" cy="3810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72132" y="42860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days of the </a:t>
            </a:r>
          </a:p>
          <a:p>
            <a:pPr algn="just"/>
            <a:r>
              <a:rPr lang="en-US" sz="2800" dirty="0" smtClean="0"/>
              <a:t>“Wild West”</a:t>
            </a:r>
            <a:endParaRPr lang="ru-RU" sz="2800" dirty="0"/>
          </a:p>
        </p:txBody>
      </p:sp>
      <p:pic>
        <p:nvPicPr>
          <p:cNvPr id="21511" name="Picture 7" descr="C:\Documents and Settings\Admin\Мои документы\Мои рисунки\Ковбои(3)\cowboy_shoot_gif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5643578"/>
            <a:ext cx="1114425" cy="752475"/>
          </a:xfrm>
          <a:prstGeom prst="rect">
            <a:avLst/>
          </a:prstGeom>
          <a:noFill/>
        </p:spPr>
      </p:pic>
      <p:pic>
        <p:nvPicPr>
          <p:cNvPr id="21512" name="Picture 8" descr="C:\Documents and Settings\Admin\Мои документы\Мои рисунки\Ковбои(3)\cowboy-a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3900" y="428604"/>
            <a:ext cx="785786" cy="914880"/>
          </a:xfrm>
          <a:prstGeom prst="rect">
            <a:avLst/>
          </a:prstGeom>
          <a:noFill/>
        </p:spPr>
      </p:pic>
      <p:pic>
        <p:nvPicPr>
          <p:cNvPr id="21513" name="Picture 9" descr="C:\Documents and Settings\Admin\Мои документы\Мои рисунки\Ковбои(3)\Wild_west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500042"/>
            <a:ext cx="785808" cy="75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0 из 15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6190"/>
            <a:ext cx="4279486" cy="2786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3556" name="Picture 4" descr="http://seeingredaz.files.wordpress.com/2010/12/american_christm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2577327" cy="314324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3558" name="Picture 6" descr="http://i11.fastpic.ru/big/2010/1031/65/e7361c8ff46b3c4e2a8157e9d2fab4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643446"/>
            <a:ext cx="1393041" cy="185738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86182" y="642918"/>
            <a:ext cx="4429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people of the United States are in fact people from many different countries. They brought to their new country their traditions. The Germans brought the Christmas tree.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714753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Scots brought Halloween</a:t>
            </a:r>
            <a:endParaRPr lang="ru-RU" sz="2800" dirty="0"/>
          </a:p>
        </p:txBody>
      </p:sp>
      <p:pic>
        <p:nvPicPr>
          <p:cNvPr id="23560" name="Picture 8" descr="Картинка 41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643446"/>
            <a:ext cx="2112780" cy="185738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49 из 15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2857500" cy="3810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0484" name="Picture 4" descr="Картинка 52 из 150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643182"/>
            <a:ext cx="5076825" cy="380047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2910" y="714356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There are New American festivals and traditions too. Americans celebrate Christmas and other holydays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ewsgrist.typepad.com/.a/6a00d8341c66f153ef012875d08a4f970c-800w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3714776" cy="278608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2532" name="Picture 4" descr="Картинка 159 из 150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00174"/>
            <a:ext cx="3038475" cy="3810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472" y="78579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Only Americans celebrate “Thanksgiving day”</a:t>
            </a:r>
            <a:endParaRPr lang="ru-RU" sz="2800" dirty="0"/>
          </a:p>
        </p:txBody>
      </p:sp>
      <p:pic>
        <p:nvPicPr>
          <p:cNvPr id="22533" name="Picture 5" descr="C:\Documents and Settings\Admin\Мои документы\Мои рисунки\i261111893_73357_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786322"/>
            <a:ext cx="1581150" cy="1362075"/>
          </a:xfrm>
          <a:prstGeom prst="rect">
            <a:avLst/>
          </a:prstGeom>
          <a:noFill/>
        </p:spPr>
      </p:pic>
      <p:pic>
        <p:nvPicPr>
          <p:cNvPr id="22534" name="Picture 6" descr="C:\Documents and Settings\Admin\Мои документы\Мои рисунки\edaa-8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571480"/>
            <a:ext cx="78105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433</TotalTime>
  <Words>391</Words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“The United States” для учащихся, изучающих английский язык по УМК авторов Верещагиной И.В. И Афанасьевой О.В (4-й год обучения) для школ с углублённым изучением английского языка, лицеев и гимназий.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“The United States” для учащихся, изучающих английский язык по УМК авторов Верещагиной И.В. И Афанасьевой О.В (4-й год обучения) для школ с углублённым изучением английского языка, лицеев и гимназий.</dc:title>
  <cp:lastModifiedBy>Admin</cp:lastModifiedBy>
  <cp:revision>71</cp:revision>
  <dcterms:modified xsi:type="dcterms:W3CDTF">2011-08-10T20:01:09Z</dcterms:modified>
</cp:coreProperties>
</file>