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5E4F9-5259-41C9-85FB-63D1092A01CD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2B012-EDA4-4BEB-A040-CC15B6D3C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2B012-EDA4-4BEB-A040-CC15B6D3CBB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632739-36B7-41A9-9382-218AF618A7A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36B6E0-6C82-4FCE-B718-7F4942B4F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images.yandex.ru/yandsearch?p=4&amp;text=%D0%9E%D1%80%D0%B3%D0%B0%D0%BD%D1%8B%20%D1%87%D1%83%D0%B2%D1%81%D1%82%D0%B2%20%D1%84%D0%BE%D1%82%D0%BE&amp;fp=4&amp;img_url=http://www.charla.ru/uploads/images/e/7/d/7/3023/9fbb1bf44a.jpg&amp;pos=128&amp;uinfo=ww-1349-wh-673-fw-1124-fh-467-pd-1&amp;rpt=simage" TargetMode="External"/><Relationship Id="rId3" Type="http://schemas.openxmlformats.org/officeDocument/2006/relationships/hyperlink" Target="http://images.yandex.ru/yandsearch?p=1&amp;text=%D0%9C%D0%BE%D0%B7%D0%B3%20%D1%84%D0%BE%D1%82%D0%BE&amp;fp=1&amp;pos=47&amp;uinfo=ww-1349-wh-673-fw-1124-fh-467-pd-1&amp;rpt=simage&amp;img_url=http://www.veteknoloji.com/resimler/bilgibank/20110622073314_humanbrain.jpg" TargetMode="External"/><Relationship Id="rId7" Type="http://schemas.openxmlformats.org/officeDocument/2006/relationships/hyperlink" Target="http://images.yandex.ru/yandsearch?text=%D0%9E%D1%80%D0%B3%D0%B0%D0%BD%D1%8B%20%D1%87%D1%83%D0%B2%D1%81%D1%82%D0%B2%20%D1%84%D0%BE%D1%82%D0%BE&amp;fp=0&amp;img_url=http://visual.merriam-webster.com/images/human-being/sense-organs/touch/hand.jpg&amp;pos=12&amp;uinfo=ww-1349-wh-673-fw-1124-fh-467-pd-1&amp;rpt=simage" TargetMode="Externa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hyperlink" Target="http://images.yandex.ru/yandsearch?p=2&amp;text=%D0%9E%D1%80%D0%B3%D0%B0%D0%BD%D1%8B%20%D1%87%D1%83%D0%B2%D1%81%D1%82%D0%B2%20%D1%84%D0%BE%D1%82%D0%BE&amp;fp=2&amp;img_url=http://900igr.net/datai/biologija/Organy-organizma/0004-004-Organy-chuvstv.png&amp;pos=63&amp;uinfo=ww-1349-wh-673-fw-1124-fh-467-pd-1&amp;rpt=simage" TargetMode="External"/><Relationship Id="rId5" Type="http://schemas.openxmlformats.org/officeDocument/2006/relationships/hyperlink" Target="http://images.yandex.ru/yandsearch?text=%D0%9E%D1%80%D0%B3%D0%B0%D0%BD%D1%8B%20%D1%87%D1%83%D0%B2%D1%81%D1%82%D0%B2%20%D1%84%D0%BE%D1%82%D0%BE&amp;fp=0&amp;img_url=http://www.pbase.com/levrrr/image/60435435.jpg&amp;pos=29&amp;uinfo=ww-1349-wh-673-fw-1124-fh-467-pd-1&amp;rpt=simage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images.yandex.ru/yandsearch?p=1&amp;text=%D0%9E%D1%80%D0%B3%D0%B0%D0%BD%D1%8B%20%D1%87%D1%83%D0%B2%D1%81%D1%82%D0%B2%20%D1%84%D0%BE%D1%82%D0%BE&amp;fp=1&amp;img_url=http://cs684.userapi.com/u5376614/71224382/s_22ac8267.jpg&amp;pos=55&amp;uinfo=ww-1349-wh-673-fw-1124-fh-467-pd-1&amp;rpt=simage" TargetMode="External"/><Relationship Id="rId1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0%BF%D1%80%D0%BE%D0%B8%D0%B3%D1%80%D1%8B%D0%B2%D0%B0%D1%82%D0%B5%D0%BB%D1%8C%20%D1%84%D0%BE%D1%82%D0%BE&amp;fp=0&amp;img_url=http://www.retrothing.com/photos/uncategorized/2008/10/24/hammacherportable.jpg&amp;pos=3&amp;uinfo=ww-1349-wh-673-fw-1124-fh-467-pd-1&amp;rpt=simage" TargetMode="External"/><Relationship Id="rId13" Type="http://schemas.openxmlformats.org/officeDocument/2006/relationships/image" Target="../media/image14.jpeg"/><Relationship Id="rId18" Type="http://schemas.openxmlformats.org/officeDocument/2006/relationships/hyperlink" Target="http://images.yandex.ru/yandsearch?p=3&amp;text=%D0%B0%D1%81%D1%82%D1%80%D0%BE%D0%BD%D0%BE%D0%BC%D0%B8%D1%8F%20%D1%84%D0%BE%D1%82%D0%BE&amp;fp=3&amp;img_url=http://readmas.ru/wp-content/filesall/2012/07/poleznaya_informaciya_dlya_turistov_praga_readmas.ru_3.jpg&amp;pos=96&amp;uinfo=ww-1349-wh-673-fw-1124-fh-467-pd-1&amp;rpt=simage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12" Type="http://schemas.openxmlformats.org/officeDocument/2006/relationships/hyperlink" Target="http://images.yandex.ru/yandsearch?text=%D0%B3%D1%80%D0%B0%D1%84%D0%B8%D0%BA%D0%B0%20%D1%84%D0%BE%D1%82%D0%BE&amp;fp=0&amp;img_url=http://hvz.dreamwaver.org/wp-content/uploads/2012/01/f9140fe21ed600f7807a8edbed3.jpg&amp;pos=1&amp;uinfo=ww-1349-wh-673-fw-1124-fh-467-pd-1&amp;rpt=simage" TargetMode="External"/><Relationship Id="rId17" Type="http://schemas.openxmlformats.org/officeDocument/2006/relationships/image" Target="../media/image16.jpeg"/><Relationship Id="rId2" Type="http://schemas.openxmlformats.org/officeDocument/2006/relationships/hyperlink" Target="http://images.yandex.ru/yandsearch?p=1&amp;text=%D0%BA%D0%BE%D0%B4%D0%B8%D1%80%D0%BE%D0%B2%D0%B0%D0%BD%D0%B8%D0%B5%20%D1%84%D0%BE%D1%82%D0%BE&amp;fp=1&amp;img_url=http://www.fondatore.ru/images/f23.gif&amp;pos=58&amp;uinfo=ww-1349-wh-673-fw-1124-fh-467-pd-1&amp;rpt=simage" TargetMode="External"/><Relationship Id="rId16" Type="http://schemas.openxmlformats.org/officeDocument/2006/relationships/hyperlink" Target="http://images.yandex.ru/yandsearch?text=%D0%BF%D0%B8%D1%81%D1%8C%D0%BC%D0%BE%20%D1%84%D0%BE%D1%82%D0%BE&amp;fp=0&amp;img_url=http://www.helsinki.org.ua/files/photos/1218006331.jpg&amp;pos=13&amp;uinfo=ww-1349-wh-673-fw-1124-fh-467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1%80%D0%B8%D1%81%D1%83%D0%BD%D0%BE%D0%BA%20%D1%84%D0%BE%D1%82%D0%BE&amp;fp=0&amp;img_url=http://s44.radikal.ru/i103/1009/fd/bf04807509a8.jpg&amp;pos=2&amp;uinfo=ww-1349-wh-673-fw-1124-fh-467-pd-1&amp;rpt=simage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5" Type="http://schemas.openxmlformats.org/officeDocument/2006/relationships/image" Target="../media/image15.jpeg"/><Relationship Id="rId10" Type="http://schemas.openxmlformats.org/officeDocument/2006/relationships/hyperlink" Target="http://images.yandex.ru/yandsearch?text=%D0%BC%D0%B8%D0%BC%D0%B8%D0%BA%D0%B0%20%D1%84%D0%BE%D1%82%D0%BE&amp;fp=0&amp;img_url=http://www.ljplus.ru/img4/a/l/al_muazib/cusl12_actorsacting0605.jpg&amp;pos=24&amp;uinfo=ww-1349-wh-673-fw-1124-fh-467-pd-1&amp;rpt=simage" TargetMode="External"/><Relationship Id="rId19" Type="http://schemas.openxmlformats.org/officeDocument/2006/relationships/image" Target="../media/image17.jpeg"/><Relationship Id="rId4" Type="http://schemas.openxmlformats.org/officeDocument/2006/relationships/hyperlink" Target="http://images.yandex.ru/yandsearch?text=%D0%BA%D0%BD%D0%B8%D0%B3%D0%B0%20%D1%84%D0%BE%D1%82%D0%BE&amp;fp=0&amp;img_url=http://robin-gud.nnover.ru/data/uf/3379331/2/76/27679_psy7.jpg&amp;pos=1&amp;uinfo=ww-1349-wh-673-fw-1124-fh-467-pd-1&amp;rpt=simage" TargetMode="External"/><Relationship Id="rId9" Type="http://schemas.openxmlformats.org/officeDocument/2006/relationships/image" Target="../media/image12.jpeg"/><Relationship Id="rId14" Type="http://schemas.openxmlformats.org/officeDocument/2006/relationships/hyperlink" Target="http://images.yandex.ru/yandsearch?text=%D1%81%D0%BA%D1%80%D0%B8%D0%BF%D0%BA%D0%B0%20%D1%84%D0%BE%D1%82%D0%BE&amp;fp=0&amp;img_url=http://image.newsru.ua/pict/id/72522_20080405102250.gif&amp;pos=23&amp;uinfo=ww-1349-wh-673-fw-1124-fh-467-pd-1&amp;rpt=sim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text=%D0%BC%D0%B0%D0%BB%D1%8C%D1%87%D0%B8%D0%BA%20%D1%83%D1%87%D0%B8%D1%82%20%D1%83%D1%80%D0%BE%D0%BA%D0%B8%20%D1%84%D0%BE%D1%82%D0%BE&amp;fp=0&amp;img_url=http://old.tvkultura.ru/p/s_70516.jpg&amp;pos=2&amp;uinfo=ww-1349-wh-673-fw-1124-fh-467-pd-1&amp;rpt=sima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87.jpg"/>
          <p:cNvPicPr>
            <a:picLocks noChangeAspect="1"/>
          </p:cNvPicPr>
          <p:nvPr/>
        </p:nvPicPr>
        <p:blipFill>
          <a:blip r:embed="rId2"/>
          <a:srcRect l="16667" t="6250" r="14583" b="12499"/>
          <a:stretch>
            <a:fillRect/>
          </a:stretch>
        </p:blipFill>
        <p:spPr>
          <a:xfrm>
            <a:off x="5715008" y="2928934"/>
            <a:ext cx="2357454" cy="2786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714356"/>
            <a:ext cx="6500858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0" b="1" dirty="0" smtClean="0">
                <a:solidFill>
                  <a:schemeClr val="bg1"/>
                </a:solidFill>
              </a:rPr>
              <a:t>Информация – это?</a:t>
            </a:r>
            <a:endParaRPr lang="ru-RU" sz="314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500306"/>
            <a:ext cx="3857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20" dirty="0" smtClean="0">
                <a:solidFill>
                  <a:srgbClr val="FF0000"/>
                </a:solidFill>
              </a:rPr>
              <a:t>Виды информации</a:t>
            </a:r>
          </a:p>
          <a:p>
            <a:endParaRPr lang="ru-RU" sz="2520" dirty="0">
              <a:solidFill>
                <a:srgbClr val="FF0000"/>
              </a:solidFill>
            </a:endParaRPr>
          </a:p>
          <a:p>
            <a:endParaRPr lang="ru-RU" sz="2520" dirty="0" smtClean="0">
              <a:solidFill>
                <a:srgbClr val="FF0000"/>
              </a:solidFill>
            </a:endParaRPr>
          </a:p>
          <a:p>
            <a:r>
              <a:rPr lang="ru-RU" sz="2520" dirty="0" smtClean="0">
                <a:solidFill>
                  <a:srgbClr val="FF0000"/>
                </a:solidFill>
              </a:rPr>
              <a:t>Формы  и способы передачи</a:t>
            </a:r>
            <a:endParaRPr lang="ru-RU" sz="252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857232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Что такое информация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2500306"/>
            <a:ext cx="3571900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60" dirty="0" smtClean="0">
                <a:solidFill>
                  <a:schemeClr val="bg1"/>
                </a:solidFill>
              </a:rPr>
              <a:t>Сведения</a:t>
            </a:r>
          </a:p>
          <a:p>
            <a:endParaRPr lang="ru-RU" sz="2760" dirty="0" smtClean="0">
              <a:solidFill>
                <a:schemeClr val="bg1"/>
              </a:solidFill>
            </a:endParaRPr>
          </a:p>
          <a:p>
            <a:r>
              <a:rPr lang="ru-RU" sz="2760" dirty="0" smtClean="0">
                <a:solidFill>
                  <a:schemeClr val="bg1"/>
                </a:solidFill>
              </a:rPr>
              <a:t>Письмо</a:t>
            </a:r>
          </a:p>
          <a:p>
            <a:endParaRPr lang="ru-RU" sz="2760" dirty="0" smtClean="0">
              <a:solidFill>
                <a:schemeClr val="bg1"/>
              </a:solidFill>
            </a:endParaRPr>
          </a:p>
          <a:p>
            <a:r>
              <a:rPr lang="ru-RU" sz="2760" dirty="0" smtClean="0">
                <a:solidFill>
                  <a:schemeClr val="bg1"/>
                </a:solidFill>
              </a:rPr>
              <a:t>Красив</a:t>
            </a:r>
          </a:p>
          <a:p>
            <a:endParaRPr lang="ru-RU" sz="2760" dirty="0" smtClean="0">
              <a:solidFill>
                <a:schemeClr val="bg1"/>
              </a:solidFill>
            </a:endParaRPr>
          </a:p>
          <a:p>
            <a:r>
              <a:rPr lang="ru-RU" sz="2760" dirty="0" smtClean="0">
                <a:solidFill>
                  <a:schemeClr val="bg1"/>
                </a:solidFill>
              </a:rPr>
              <a:t>Цифры</a:t>
            </a:r>
          </a:p>
          <a:p>
            <a:endParaRPr lang="ru-RU" sz="2760" dirty="0" smtClean="0">
              <a:solidFill>
                <a:schemeClr val="bg1"/>
              </a:solidFill>
            </a:endParaRPr>
          </a:p>
          <a:p>
            <a:r>
              <a:rPr lang="ru-RU" sz="2760" dirty="0" smtClean="0">
                <a:solidFill>
                  <a:schemeClr val="bg1"/>
                </a:solidFill>
              </a:rPr>
              <a:t>Алфавит</a:t>
            </a:r>
            <a:endParaRPr lang="ru-RU" sz="276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2428868"/>
            <a:ext cx="3929090" cy="388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40" dirty="0" smtClean="0">
                <a:solidFill>
                  <a:schemeClr val="bg1"/>
                </a:solidFill>
              </a:rPr>
              <a:t>Текст</a:t>
            </a:r>
          </a:p>
          <a:p>
            <a:endParaRPr lang="ru-RU" sz="2740" dirty="0" smtClean="0">
              <a:solidFill>
                <a:schemeClr val="bg1"/>
              </a:solidFill>
            </a:endParaRPr>
          </a:p>
          <a:p>
            <a:r>
              <a:rPr lang="ru-RU" sz="2740" dirty="0" smtClean="0">
                <a:solidFill>
                  <a:schemeClr val="bg1"/>
                </a:solidFill>
              </a:rPr>
              <a:t>Рисунки</a:t>
            </a:r>
          </a:p>
          <a:p>
            <a:endParaRPr lang="ru-RU" sz="2740" dirty="0" smtClean="0">
              <a:solidFill>
                <a:schemeClr val="bg1"/>
              </a:solidFill>
            </a:endParaRPr>
          </a:p>
          <a:p>
            <a:r>
              <a:rPr lang="ru-RU" sz="2740" dirty="0" smtClean="0">
                <a:solidFill>
                  <a:schemeClr val="bg1"/>
                </a:solidFill>
              </a:rPr>
              <a:t>Звуки</a:t>
            </a:r>
          </a:p>
          <a:p>
            <a:endParaRPr lang="ru-RU" sz="2740" dirty="0" smtClean="0">
              <a:solidFill>
                <a:schemeClr val="bg1"/>
              </a:solidFill>
            </a:endParaRPr>
          </a:p>
          <a:p>
            <a:r>
              <a:rPr lang="ru-RU" sz="2740" dirty="0" smtClean="0">
                <a:solidFill>
                  <a:schemeClr val="bg1"/>
                </a:solidFill>
              </a:rPr>
              <a:t>Жесты</a:t>
            </a:r>
          </a:p>
          <a:p>
            <a:endParaRPr lang="ru-RU" sz="2740" dirty="0" smtClean="0">
              <a:solidFill>
                <a:schemeClr val="bg1"/>
              </a:solidFill>
            </a:endParaRPr>
          </a:p>
          <a:p>
            <a:r>
              <a:rPr lang="ru-RU" sz="2740" dirty="0" smtClean="0">
                <a:solidFill>
                  <a:schemeClr val="bg1"/>
                </a:solidFill>
              </a:rPr>
              <a:t>Речь</a:t>
            </a:r>
            <a:endParaRPr lang="ru-RU" sz="274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285728"/>
            <a:ext cx="5429288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50" dirty="0" smtClean="0">
                <a:solidFill>
                  <a:srgbClr val="FF0000"/>
                </a:solidFill>
              </a:rPr>
              <a:t>Подчеркни близкое понятие</a:t>
            </a:r>
            <a:endParaRPr lang="ru-RU" sz="205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Способы восприятия информации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portalstiri.ro/data/14001_15000/14237%20brain3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214422"/>
            <a:ext cx="4086225" cy="36433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6072206"/>
            <a:ext cx="86439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90" dirty="0" smtClean="0">
                <a:solidFill>
                  <a:schemeClr val="bg1"/>
                </a:solidFill>
              </a:rPr>
              <a:t>Слух          Вкус               Зрение        Осязание           Обоняние</a:t>
            </a:r>
            <a:endParaRPr lang="ru-RU" sz="239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im5-tub-ru.yandex.net/i?id=91550-27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5072074"/>
            <a:ext cx="1133475" cy="1000122"/>
          </a:xfrm>
          <a:prstGeom prst="rect">
            <a:avLst/>
          </a:prstGeom>
          <a:noFill/>
        </p:spPr>
      </p:pic>
      <p:pic>
        <p:nvPicPr>
          <p:cNvPr id="1030" name="Picture 6" descr="http://im5-tub-ru.yandex.net/i?id=358012569-32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6314" y="4935843"/>
            <a:ext cx="1833561" cy="1136364"/>
          </a:xfrm>
          <a:prstGeom prst="rect">
            <a:avLst/>
          </a:prstGeom>
          <a:noFill/>
        </p:spPr>
      </p:pic>
      <p:pic>
        <p:nvPicPr>
          <p:cNvPr id="1032" name="Picture 8" descr="http://im8-tub-ru.yandex.net/i?id=121540368-20-72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20" y="5000636"/>
            <a:ext cx="952500" cy="1071560"/>
          </a:xfrm>
          <a:prstGeom prst="rect">
            <a:avLst/>
          </a:prstGeom>
          <a:noFill/>
        </p:spPr>
      </p:pic>
      <p:pic>
        <p:nvPicPr>
          <p:cNvPr id="1034" name="Picture 10" descr="http://im7-tub-ru.yandex.net/i?id=408077436-38-72&amp;n=21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57290" y="5000636"/>
            <a:ext cx="1443034" cy="1071560"/>
          </a:xfrm>
          <a:prstGeom prst="rect">
            <a:avLst/>
          </a:prstGeom>
          <a:noFill/>
        </p:spPr>
      </p:pic>
      <p:pic>
        <p:nvPicPr>
          <p:cNvPr id="1036" name="Picture 12" descr="http://im3-tub-ru.yandex.net/i?id=82607715-68-72&amp;n=21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43240" y="4911338"/>
            <a:ext cx="1547810" cy="116085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28662" y="21429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Передвинь слова к соответствующим органам чувств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Представление информации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31432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Текстовая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Звуковая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Графическая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Числовая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Мимика жесты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http://im7-tub-ru.yandex.net/i?id=85482734-6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5715016"/>
            <a:ext cx="1785950" cy="928684"/>
          </a:xfrm>
          <a:prstGeom prst="rect">
            <a:avLst/>
          </a:prstGeom>
          <a:noFill/>
        </p:spPr>
      </p:pic>
      <p:pic>
        <p:nvPicPr>
          <p:cNvPr id="18436" name="Picture 4" descr="http://im0-tub-ru.yandex.net/i?id=334970019-0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5688414"/>
            <a:ext cx="1500198" cy="941546"/>
          </a:xfrm>
          <a:prstGeom prst="rect">
            <a:avLst/>
          </a:prstGeom>
          <a:noFill/>
        </p:spPr>
      </p:pic>
      <p:pic>
        <p:nvPicPr>
          <p:cNvPr id="18438" name="Picture 6" descr="http://im2-tub-ru.yandex.net/i?id=346132351-3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20" y="5715016"/>
            <a:ext cx="1428760" cy="892975"/>
          </a:xfrm>
          <a:prstGeom prst="rect">
            <a:avLst/>
          </a:prstGeom>
          <a:noFill/>
        </p:spPr>
      </p:pic>
      <p:pic>
        <p:nvPicPr>
          <p:cNvPr id="18440" name="Picture 8" descr="http://im6-tub-ru.yandex.net/i?id=417949325-23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57422" y="5696106"/>
            <a:ext cx="1214446" cy="892975"/>
          </a:xfrm>
          <a:prstGeom prst="rect">
            <a:avLst/>
          </a:prstGeom>
          <a:noFill/>
        </p:spPr>
      </p:pic>
      <p:pic>
        <p:nvPicPr>
          <p:cNvPr id="18442" name="Picture 10" descr="http://im5-tub-ru.yandex.net/i?id=120794284-17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57224" y="5929330"/>
            <a:ext cx="1357322" cy="660564"/>
          </a:xfrm>
          <a:prstGeom prst="rect">
            <a:avLst/>
          </a:prstGeom>
          <a:noFill/>
        </p:spPr>
      </p:pic>
      <p:pic>
        <p:nvPicPr>
          <p:cNvPr id="18444" name="Picture 12" descr="http://im8-tub-ru.yandex.net/i?id=141982228-06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72396" y="4786322"/>
            <a:ext cx="1357322" cy="714370"/>
          </a:xfrm>
          <a:prstGeom prst="rect">
            <a:avLst/>
          </a:prstGeom>
          <a:noFill/>
        </p:spPr>
      </p:pic>
      <p:pic>
        <p:nvPicPr>
          <p:cNvPr id="18446" name="Picture 14" descr="http://im3-tub-ru.yandex.net/i?id=159230851-27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143636" y="4714884"/>
            <a:ext cx="1285884" cy="849703"/>
          </a:xfrm>
          <a:prstGeom prst="rect">
            <a:avLst/>
          </a:prstGeom>
          <a:noFill/>
        </p:spPr>
      </p:pic>
      <p:pic>
        <p:nvPicPr>
          <p:cNvPr id="18448" name="Picture 16" descr="http://im8-tub-ru.yandex.net/i?id=8631767-11-72&amp;n=21">
            <a:hlinkClick r:id="rId16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857752" y="4786322"/>
            <a:ext cx="1204911" cy="785808"/>
          </a:xfrm>
          <a:prstGeom prst="rect">
            <a:avLst/>
          </a:prstGeom>
          <a:noFill/>
        </p:spPr>
      </p:pic>
      <p:pic>
        <p:nvPicPr>
          <p:cNvPr id="18450" name="Picture 18" descr="http://im5-tub-ru.yandex.net/i?id=117611203-48-72&amp;n=21">
            <a:hlinkClick r:id="rId18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428992" y="4857760"/>
            <a:ext cx="1357322" cy="71437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571736" y="28572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Переведи в соответствие слова и рисунки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Заполните таблицу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http://im5-tub-ru.yandex.net/i?id=420952537-5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14290"/>
            <a:ext cx="1905000" cy="142875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857364"/>
          <a:ext cx="6096000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baseline="0" dirty="0" smtClean="0"/>
                        <a:t>Пример</a:t>
                      </a:r>
                      <a:endParaRPr lang="ru-RU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Вид информации</a:t>
                      </a:r>
                      <a:endParaRPr lang="ru-RU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По форме представления</a:t>
                      </a:r>
                      <a:endParaRPr lang="ru-RU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по математике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Письмо друга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Радиопередача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Телевизионная передача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0430" y="4929198"/>
            <a:ext cx="200026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solidFill>
                  <a:srgbClr val="FF0000"/>
                </a:solidFill>
              </a:rPr>
              <a:t>Текстовая</a:t>
            </a:r>
          </a:p>
          <a:p>
            <a:r>
              <a:rPr lang="ru-RU" sz="2100" dirty="0" smtClean="0">
                <a:solidFill>
                  <a:srgbClr val="FF0000"/>
                </a:solidFill>
              </a:rPr>
              <a:t>Звуковая</a:t>
            </a:r>
          </a:p>
          <a:p>
            <a:r>
              <a:rPr lang="ru-RU" sz="2100" dirty="0" smtClean="0">
                <a:solidFill>
                  <a:srgbClr val="FF0000"/>
                </a:solidFill>
              </a:rPr>
              <a:t>Графическая</a:t>
            </a:r>
            <a:endParaRPr lang="ru-RU" sz="2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Пользуясь фрагментом кодовой таблицы, раскодируйте слова</a:t>
            </a:r>
            <a:endParaRPr lang="ru-RU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214554"/>
          <a:ext cx="67627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347"/>
                <a:gridCol w="845347"/>
                <a:gridCol w="845347"/>
                <a:gridCol w="845347"/>
                <a:gridCol w="845347"/>
                <a:gridCol w="845347"/>
                <a:gridCol w="845347"/>
                <a:gridCol w="8453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0111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0101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0110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3714752"/>
            <a:ext cx="4786346" cy="174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1000"/>
            </a:pPr>
            <a:r>
              <a:rPr lang="ru-RU" sz="2230" dirty="0" smtClean="0">
                <a:solidFill>
                  <a:schemeClr val="bg1"/>
                </a:solidFill>
              </a:rPr>
              <a:t>   1001  1110   0001</a:t>
            </a:r>
          </a:p>
          <a:p>
            <a:pPr marL="342900" indent="-342900"/>
            <a:r>
              <a:rPr lang="ru-RU" sz="2230" dirty="0" smtClean="0">
                <a:solidFill>
                  <a:schemeClr val="bg1"/>
                </a:solidFill>
              </a:rPr>
              <a:t>1110   0110   1011   1010   1001</a:t>
            </a:r>
          </a:p>
          <a:p>
            <a:pPr marL="342900" indent="-342900"/>
            <a:r>
              <a:rPr lang="ru-RU" sz="2230" dirty="0" smtClean="0">
                <a:solidFill>
                  <a:schemeClr val="bg1"/>
                </a:solidFill>
              </a:rPr>
              <a:t>0011   0001   1000   0001</a:t>
            </a:r>
          </a:p>
          <a:p>
            <a:pPr marL="342900" indent="-342900"/>
            <a:r>
              <a:rPr lang="ru-RU" sz="2230" dirty="0" smtClean="0">
                <a:solidFill>
                  <a:schemeClr val="bg1"/>
                </a:solidFill>
              </a:rPr>
              <a:t>1110   0110   0101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53856" cy="68580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335756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горизонтали: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Объект, от которого передастся информация.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Разговор двух и более лиц.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Графический знак (рисунок или пиктограмма).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12. Рассеянный человек, который не воспринимает информацию полностью и поэтому часто попадает в комичные ситуации.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13. Шифрование данных.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Объект, воспринимающий информацию.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17. Создатель произведения.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18. Струнный музыкальный инструмент, под аккомпанемент которого древние греки описывали подвиги героев.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21. Взаимодействие субъектов с целью передачи информации.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23. Исполнение музыкального произведения одним исполнителем.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24. Секретное слово.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25. Единица измерения информации в теннисе.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вертикали: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Знаковая система фиксации речи с помощью начертательных элементов (обычно букв).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Письмо рисунками.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Баллы, получаемые командой после матча.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Чередование речевых элементов с определенной частотой.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Совокупность символов, используемых в языке.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Ему время, а потехе – час!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Получатель сообщения.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Выразительные движения мышц лица, одна из форм проявления чувств.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14. Ответ не словом, а делом.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16. Разговор одного человека.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19. Телодвижение, используемое как средство передачи информации.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20. Одна из основных единиц языка, служащая для именования предметов.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22. Объект для приема информации.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203</Words>
  <Application>Microsoft Office PowerPoint</Application>
  <PresentationFormat>Экран (4:3)</PresentationFormat>
  <Paragraphs>107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2013-11-10T11:10:26Z</dcterms:created>
  <dcterms:modified xsi:type="dcterms:W3CDTF">2013-11-12T12:38:38Z</dcterms:modified>
</cp:coreProperties>
</file>