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0" r:id="rId4"/>
    <p:sldId id="257" r:id="rId5"/>
    <p:sldId id="266" r:id="rId6"/>
    <p:sldId id="268" r:id="rId7"/>
    <p:sldId id="269" r:id="rId8"/>
    <p:sldId id="267"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6DD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5E5D0EB-B70F-4BD1-8F62-958C6810B348}" type="datetimeFigureOut">
              <a:rPr lang="ru-RU" smtClean="0"/>
              <a:t>06.11.2013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84EB521-A20E-4C55-B87A-2AC3541991B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E5D0EB-B70F-4BD1-8F62-958C6810B348}" type="datetimeFigureOut">
              <a:rPr lang="ru-RU" smtClean="0"/>
              <a:t>06.11.2013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E5D0EB-B70F-4BD1-8F62-958C6810B348}" type="datetimeFigureOut">
              <a:rPr lang="ru-RU" smtClean="0"/>
              <a:t>06.11.2013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E5D0EB-B70F-4BD1-8F62-958C6810B348}" type="datetimeFigureOut">
              <a:rPr lang="ru-RU" smtClean="0"/>
              <a:t>06.11.2013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5E5D0EB-B70F-4BD1-8F62-958C6810B348}" type="datetimeFigureOut">
              <a:rPr lang="ru-RU" smtClean="0"/>
              <a:t>06.11.2013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4EB521-A20E-4C55-B87A-2AC3541991B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E5D0EB-B70F-4BD1-8F62-958C6810B348}" type="datetimeFigureOut">
              <a:rPr lang="ru-RU" smtClean="0"/>
              <a:t>06.11.2013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5E5D0EB-B70F-4BD1-8F62-958C6810B348}" type="datetimeFigureOut">
              <a:rPr lang="ru-RU" smtClean="0"/>
              <a:t>06.11.2013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5E5D0EB-B70F-4BD1-8F62-958C6810B348}" type="datetimeFigureOut">
              <a:rPr lang="ru-RU" smtClean="0"/>
              <a:t>06.11.2013</a:t>
            </a:fld>
            <a:endParaRPr lang="ru-RU"/>
          </a:p>
        </p:txBody>
      </p:sp>
      <p:sp>
        <p:nvSpPr>
          <p:cNvPr id="8" name="Номер слайда 7"/>
          <p:cNvSpPr>
            <a:spLocks noGrp="1"/>
          </p:cNvSpPr>
          <p:nvPr>
            <p:ph type="sldNum" sz="quarter" idx="11"/>
          </p:nvPr>
        </p:nvSpPr>
        <p:spPr/>
        <p:txBody>
          <a:bodyPr/>
          <a:lstStyle/>
          <a:p>
            <a:fld id="{884EB521-A20E-4C55-B87A-2AC3541991BE}"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E5D0EB-B70F-4BD1-8F62-958C6810B348}" type="datetimeFigureOut">
              <a:rPr lang="ru-RU" smtClean="0"/>
              <a:t>06.11.2013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5E5D0EB-B70F-4BD1-8F62-958C6810B348}" type="datetimeFigureOut">
              <a:rPr lang="ru-RU" smtClean="0"/>
              <a:t>06.11.2013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F5E5D0EB-B70F-4BD1-8F62-958C6810B348}" type="datetimeFigureOut">
              <a:rPr lang="ru-RU" smtClean="0"/>
              <a:t>06.11.2013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4EB521-A20E-4C55-B87A-2AC3541991B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5E5D0EB-B70F-4BD1-8F62-958C6810B348}" type="datetimeFigureOut">
              <a:rPr lang="ru-RU" smtClean="0"/>
              <a:t>06.11.2013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84EB521-A20E-4C55-B87A-2AC3541991B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996952"/>
            <a:ext cx="8686800" cy="1470025"/>
          </a:xfrm>
        </p:spPr>
        <p:txBody>
          <a:bodyPr>
            <a:normAutofit fontScale="90000"/>
          </a:bodyPr>
          <a:lstStyle/>
          <a:p>
            <a:r>
              <a:rPr lang="ru-RU" sz="6600" dirty="0" smtClean="0"/>
              <a:t>Кризис Римской Империи</a:t>
            </a:r>
            <a:endParaRPr lang="ru-RU" sz="6600" dirty="0"/>
          </a:p>
        </p:txBody>
      </p:sp>
      <p:sp>
        <p:nvSpPr>
          <p:cNvPr id="3" name="Подзаголовок 2"/>
          <p:cNvSpPr>
            <a:spLocks noGrp="1"/>
          </p:cNvSpPr>
          <p:nvPr>
            <p:ph type="subTitle" idx="1"/>
          </p:nvPr>
        </p:nvSpPr>
        <p:spPr>
          <a:xfrm>
            <a:off x="2483768" y="4725144"/>
            <a:ext cx="6480048" cy="1752600"/>
          </a:xfrm>
        </p:spPr>
        <p:txBody>
          <a:bodyPr/>
          <a:lstStyle/>
          <a:p>
            <a:r>
              <a:rPr lang="ru-RU" dirty="0" smtClean="0">
                <a:solidFill>
                  <a:srgbClr val="DCDCDC"/>
                </a:solidFill>
              </a:rPr>
              <a:t>Автор: Крючков Матвей</a:t>
            </a:r>
            <a:endParaRPr lang="ru-RU" dirty="0">
              <a:solidFill>
                <a:srgbClr val="DCDCDC"/>
              </a:solidFill>
            </a:endParaRPr>
          </a:p>
        </p:txBody>
      </p:sp>
    </p:spTree>
    <p:extLst>
      <p:ext uri="{BB962C8B-B14F-4D97-AF65-F5344CB8AC3E}">
        <p14:creationId xmlns:p14="http://schemas.microsoft.com/office/powerpoint/2010/main" val="30728815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55441" y="476672"/>
            <a:ext cx="7920880" cy="550920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3200" dirty="0">
                <a:solidFill>
                  <a:srgbClr val="00B0F0"/>
                </a:solidFill>
              </a:rPr>
              <a:t>«Иллирийская династия» продолжилась в правлении Марка </a:t>
            </a:r>
            <a:r>
              <a:rPr lang="ru-RU" sz="3200" dirty="0" err="1">
                <a:solidFill>
                  <a:srgbClr val="00B0F0"/>
                </a:solidFill>
              </a:rPr>
              <a:t>Аврелия</a:t>
            </a:r>
            <a:r>
              <a:rPr lang="ru-RU" sz="3200" dirty="0">
                <a:solidFill>
                  <a:srgbClr val="00B0F0"/>
                </a:solidFill>
              </a:rPr>
              <a:t> </a:t>
            </a:r>
            <a:r>
              <a:rPr lang="ru-RU" sz="3200" dirty="0" smtClean="0">
                <a:solidFill>
                  <a:srgbClr val="00B0F0"/>
                </a:solidFill>
              </a:rPr>
              <a:t>Проба</a:t>
            </a:r>
            <a:r>
              <a:rPr lang="ru-RU" sz="3200" dirty="0">
                <a:solidFill>
                  <a:srgbClr val="00B0F0"/>
                </a:solidFill>
              </a:rPr>
              <a:t> </a:t>
            </a:r>
            <a:r>
              <a:rPr lang="ru-RU" sz="3200" dirty="0" smtClean="0">
                <a:solidFill>
                  <a:srgbClr val="00B0F0"/>
                </a:solidFill>
              </a:rPr>
              <a:t>(276—282</a:t>
            </a:r>
            <a:r>
              <a:rPr lang="ru-RU" sz="3200" dirty="0">
                <a:solidFill>
                  <a:srgbClr val="00B0F0"/>
                </a:solidFill>
              </a:rPr>
              <a:t> гг.), приведшим в порядок имперскую власть в </a:t>
            </a:r>
            <a:r>
              <a:rPr lang="ru-RU" sz="3200" dirty="0" err="1" smtClean="0">
                <a:solidFill>
                  <a:srgbClr val="00B0F0"/>
                </a:solidFill>
              </a:rPr>
              <a:t>Иллирии</a:t>
            </a:r>
            <a:r>
              <a:rPr lang="ru-RU" sz="3200" dirty="0" smtClean="0">
                <a:solidFill>
                  <a:srgbClr val="00B0F0"/>
                </a:solidFill>
              </a:rPr>
              <a:t>, Фракии</a:t>
            </a:r>
            <a:r>
              <a:rPr lang="ru-RU" sz="3200" dirty="0">
                <a:solidFill>
                  <a:srgbClr val="00B0F0"/>
                </a:solidFill>
              </a:rPr>
              <a:t> и </a:t>
            </a:r>
            <a:r>
              <a:rPr lang="ru-RU" sz="3200" dirty="0" smtClean="0">
                <a:solidFill>
                  <a:srgbClr val="00B0F0"/>
                </a:solidFill>
              </a:rPr>
              <a:t>Малой Азии. </a:t>
            </a:r>
            <a:r>
              <a:rPr lang="ru-RU" sz="3200" dirty="0">
                <a:solidFill>
                  <a:srgbClr val="00B0F0"/>
                </a:solidFill>
              </a:rPr>
              <a:t>Его преемник </a:t>
            </a:r>
            <a:r>
              <a:rPr lang="ru-RU" sz="3200" dirty="0" smtClean="0">
                <a:solidFill>
                  <a:srgbClr val="00B0F0"/>
                </a:solidFill>
              </a:rPr>
              <a:t>Марк </a:t>
            </a:r>
            <a:r>
              <a:rPr lang="ru-RU" sz="3200" dirty="0" err="1" smtClean="0">
                <a:solidFill>
                  <a:srgbClr val="00B0F0"/>
                </a:solidFill>
              </a:rPr>
              <a:t>Аврелий</a:t>
            </a:r>
            <a:r>
              <a:rPr lang="ru-RU" sz="3200" dirty="0" smtClean="0">
                <a:solidFill>
                  <a:srgbClr val="00B0F0"/>
                </a:solidFill>
              </a:rPr>
              <a:t> Кар</a:t>
            </a:r>
            <a:r>
              <a:rPr lang="ru-RU" sz="3200" dirty="0">
                <a:solidFill>
                  <a:srgbClr val="00B0F0"/>
                </a:solidFill>
              </a:rPr>
              <a:t> </a:t>
            </a:r>
            <a:r>
              <a:rPr lang="ru-RU" sz="3200" dirty="0" smtClean="0">
                <a:solidFill>
                  <a:srgbClr val="00B0F0"/>
                </a:solidFill>
              </a:rPr>
              <a:t>(282—283</a:t>
            </a:r>
            <a:r>
              <a:rPr lang="ru-RU" sz="3200" dirty="0">
                <a:solidFill>
                  <a:srgbClr val="00B0F0"/>
                </a:solidFill>
              </a:rPr>
              <a:t> гг.) разбил германцев, после чего на трон взошел иллириец </a:t>
            </a:r>
            <a:r>
              <a:rPr lang="ru-RU" sz="3200" dirty="0" err="1">
                <a:solidFill>
                  <a:srgbClr val="00B0F0"/>
                </a:solidFill>
              </a:rPr>
              <a:t>Диокл</a:t>
            </a:r>
            <a:r>
              <a:rPr lang="ru-RU" sz="3200" dirty="0">
                <a:solidFill>
                  <a:srgbClr val="00B0F0"/>
                </a:solidFill>
              </a:rPr>
              <a:t>, известный под именем Диоклетиана, ознаменовав начало периода домината (284—476 гг.)</a:t>
            </a:r>
            <a:endParaRPr lang="ru-RU" sz="3200" b="1" cap="all" spc="0" dirty="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1388590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620688"/>
            <a:ext cx="7848872"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000" dirty="0" smtClean="0"/>
              <a:t> </a:t>
            </a:r>
            <a:endParaRPr lang="ru-RU"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Прямоугольник 3"/>
          <p:cNvSpPr/>
          <p:nvPr/>
        </p:nvSpPr>
        <p:spPr>
          <a:xfrm>
            <a:off x="1043608" y="836712"/>
            <a:ext cx="6984776" cy="5016758"/>
          </a:xfrm>
          <a:prstGeom prst="rect">
            <a:avLst/>
          </a:prstGeom>
          <a:noFill/>
          <a:ln>
            <a:noFill/>
          </a:ln>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000" dirty="0" smtClean="0">
                <a:solidFill>
                  <a:srgbClr val="FF0000"/>
                </a:solidFill>
              </a:rPr>
              <a:t> </a:t>
            </a:r>
            <a:r>
              <a:rPr lang="ru-RU" sz="4000" dirty="0" smtClean="0">
                <a:solidFill>
                  <a:srgbClr val="0070C0"/>
                </a:solidFill>
              </a:rPr>
              <a:t>В </a:t>
            </a:r>
            <a:r>
              <a:rPr lang="ru-RU" sz="4000" b="1" dirty="0" smtClean="0">
                <a:solidFill>
                  <a:srgbClr val="0070C0"/>
                </a:solidFill>
              </a:rPr>
              <a:t>III</a:t>
            </a:r>
            <a:r>
              <a:rPr lang="ru-RU" sz="4000" dirty="0" smtClean="0">
                <a:solidFill>
                  <a:srgbClr val="0070C0"/>
                </a:solidFill>
              </a:rPr>
              <a:t> веке н. э. </a:t>
            </a:r>
            <a:r>
              <a:rPr lang="ru-RU" sz="4000" dirty="0">
                <a:solidFill>
                  <a:srgbClr val="0070C0"/>
                </a:solidFill>
              </a:rPr>
              <a:t>Р</a:t>
            </a:r>
            <a:r>
              <a:rPr lang="ru-RU" sz="4000" dirty="0" smtClean="0">
                <a:solidFill>
                  <a:srgbClr val="0070C0"/>
                </a:solidFill>
              </a:rPr>
              <a:t>имская цивилизация вступает в период, названный </a:t>
            </a:r>
            <a:r>
              <a:rPr lang="ru-RU" sz="4000" b="1" dirty="0" smtClean="0">
                <a:solidFill>
                  <a:srgbClr val="0070C0"/>
                </a:solidFill>
              </a:rPr>
              <a:t>Кризисом III века</a:t>
            </a:r>
            <a:r>
              <a:rPr lang="ru-RU" sz="4000" dirty="0" smtClean="0">
                <a:solidFill>
                  <a:srgbClr val="0070C0"/>
                </a:solidFill>
              </a:rPr>
              <a:t>, характеризующийся рядом кризисных явлений в экономике, ремесле, торговле.</a:t>
            </a:r>
            <a:endParaRPr lang="ru-RU" sz="4000" b="1" cap="all" spc="0"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95314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7470648" cy="5616624"/>
          </a:xfrm>
        </p:spPr>
        <p:txBody>
          <a:bodyPr>
            <a:noAutofit/>
          </a:bodyPr>
          <a:lstStyle/>
          <a:p>
            <a:r>
              <a:rPr lang="ru-RU" sz="2400" dirty="0">
                <a:solidFill>
                  <a:schemeClr val="accent1">
                    <a:lumMod val="40000"/>
                    <a:lumOff val="60000"/>
                  </a:schemeClr>
                </a:solidFill>
              </a:rPr>
              <a:t>В III в. Римская империя переживает тяжелый экономический и политический кризис, причиной которого было глубокое противоречие между производственными отношениями и характером производительных сил.</a:t>
            </a:r>
            <a:br>
              <a:rPr lang="ru-RU" sz="2400" dirty="0">
                <a:solidFill>
                  <a:schemeClr val="accent1">
                    <a:lumMod val="40000"/>
                    <a:lumOff val="60000"/>
                  </a:schemeClr>
                </a:solidFill>
              </a:rPr>
            </a:br>
            <a:r>
              <a:rPr lang="ru-RU" sz="2400" dirty="0">
                <a:solidFill>
                  <a:schemeClr val="accent1">
                    <a:lumMod val="40000"/>
                    <a:lumOff val="60000"/>
                  </a:schemeClr>
                </a:solidFill>
              </a:rPr>
              <a:t>В III в. н.э. в экономике и сельском хозяйстве Римской империи происходят значительные сдвиги. По характеристике </a:t>
            </a:r>
            <a:r>
              <a:rPr lang="ru-RU" sz="2400" dirty="0" err="1" smtClean="0">
                <a:solidFill>
                  <a:schemeClr val="accent1">
                    <a:lumMod val="40000"/>
                    <a:lumOff val="60000"/>
                  </a:schemeClr>
                </a:solidFill>
              </a:rPr>
              <a:t>Киприана</a:t>
            </a:r>
            <a:r>
              <a:rPr lang="ru-RU" sz="2400" dirty="0" smtClean="0">
                <a:solidFill>
                  <a:schemeClr val="accent1">
                    <a:lumMod val="40000"/>
                    <a:lumOff val="60000"/>
                  </a:schemeClr>
                </a:solidFill>
              </a:rPr>
              <a:t> (автора </a:t>
            </a:r>
            <a:r>
              <a:rPr lang="ru-RU" sz="2400" dirty="0">
                <a:solidFill>
                  <a:schemeClr val="accent1">
                    <a:lumMod val="40000"/>
                    <a:lumOff val="60000"/>
                  </a:schemeClr>
                </a:solidFill>
              </a:rPr>
              <a:t>III в. (док. № 93</a:t>
            </a:r>
            <a:r>
              <a:rPr lang="ru-RU" sz="2400" dirty="0" smtClean="0">
                <a:solidFill>
                  <a:schemeClr val="accent1">
                    <a:lumMod val="40000"/>
                    <a:lumOff val="60000"/>
                  </a:schemeClr>
                </a:solidFill>
              </a:rPr>
              <a:t>), </a:t>
            </a:r>
            <a:r>
              <a:rPr lang="ru-RU" sz="2400" dirty="0">
                <a:solidFill>
                  <a:schemeClr val="accent1">
                    <a:lumMod val="40000"/>
                    <a:lumOff val="60000"/>
                  </a:schemeClr>
                </a:solidFill>
              </a:rPr>
              <a:t>бывшего очевидцем этих </a:t>
            </a:r>
            <a:r>
              <a:rPr lang="ru-RU" sz="2400" dirty="0" smtClean="0">
                <a:solidFill>
                  <a:schemeClr val="accent1">
                    <a:lumMod val="40000"/>
                    <a:lumOff val="60000"/>
                  </a:schemeClr>
                </a:solidFill>
              </a:rPr>
              <a:t>событий), </a:t>
            </a:r>
            <a:r>
              <a:rPr lang="ru-RU" sz="2400" dirty="0">
                <a:solidFill>
                  <a:schemeClr val="accent1">
                    <a:lumMod val="40000"/>
                    <a:lumOff val="60000"/>
                  </a:schemeClr>
                </a:solidFill>
              </a:rPr>
              <a:t>«весь мир, как бы разделенный на два противоположных лагеря, залит кровью». Для этого времени характерен рост крупного землевладения, массовое распространение </a:t>
            </a:r>
            <a:r>
              <a:rPr lang="ru-RU" sz="2400" dirty="0" smtClean="0">
                <a:solidFill>
                  <a:schemeClr val="accent1">
                    <a:lumMod val="40000"/>
                    <a:lumOff val="60000"/>
                  </a:schemeClr>
                </a:solidFill>
              </a:rPr>
              <a:t>колоната.</a:t>
            </a:r>
            <a:r>
              <a:rPr lang="ru-RU" sz="2400" dirty="0">
                <a:solidFill>
                  <a:schemeClr val="accent1">
                    <a:lumMod val="40000"/>
                    <a:lumOff val="60000"/>
                  </a:schemeClr>
                </a:solidFill>
              </a:rPr>
              <a:t> положение колонов еще ухудшалось от многочисленных поборов, повинностей и постоев </a:t>
            </a:r>
            <a:r>
              <a:rPr lang="ru-RU" sz="2400" dirty="0" smtClean="0">
                <a:solidFill>
                  <a:schemeClr val="accent1">
                    <a:lumMod val="40000"/>
                    <a:lumOff val="60000"/>
                  </a:schemeClr>
                </a:solidFill>
              </a:rPr>
              <a:t>солдат.</a:t>
            </a:r>
            <a:endParaRPr lang="ru-RU" sz="2400" dirty="0">
              <a:solidFill>
                <a:schemeClr val="accent1">
                  <a:lumMod val="40000"/>
                  <a:lumOff val="60000"/>
                </a:schemeClr>
              </a:solidFill>
            </a:endParaRPr>
          </a:p>
        </p:txBody>
      </p:sp>
    </p:spTree>
    <p:extLst>
      <p:ext uri="{BB962C8B-B14F-4D97-AF65-F5344CB8AC3E}">
        <p14:creationId xmlns:p14="http://schemas.microsoft.com/office/powerpoint/2010/main" val="3803935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228600">
              <a:schemeClr val="accent1">
                <a:satMod val="175000"/>
                <a:alpha val="40000"/>
              </a:schemeClr>
            </a:glow>
          </a:effectLst>
        </p:spPr>
        <p:txBody>
          <a:bodyPr>
            <a:normAutofit/>
          </a:bodyPr>
          <a:lstStyle/>
          <a:p>
            <a:r>
              <a:rPr lang="ru-RU" dirty="0" smtClean="0">
                <a:solidFill>
                  <a:srgbClr val="00B0F0"/>
                </a:solidFill>
              </a:rPr>
              <a:t>Предыстория</a:t>
            </a:r>
            <a:endParaRPr lang="ru-RU" dirty="0">
              <a:solidFill>
                <a:srgbClr val="00B0F0"/>
              </a:solidFill>
            </a:endParaRPr>
          </a:p>
        </p:txBody>
      </p:sp>
      <p:sp>
        <p:nvSpPr>
          <p:cNvPr id="3" name="Объект 2"/>
          <p:cNvSpPr>
            <a:spLocks noGrp="1"/>
          </p:cNvSpPr>
          <p:nvPr>
            <p:ph idx="1"/>
          </p:nvPr>
        </p:nvSpPr>
        <p:spPr>
          <a:xfrm>
            <a:off x="323528" y="1196752"/>
            <a:ext cx="8496944" cy="5544616"/>
          </a:xfrm>
        </p:spPr>
        <p:txBody>
          <a:bodyPr>
            <a:noAutofit/>
          </a:bodyPr>
          <a:lstStyle/>
          <a:p>
            <a:pPr marL="36576" indent="0">
              <a:buNone/>
            </a:pPr>
            <a:r>
              <a:rPr lang="ru-RU" sz="2400" dirty="0">
                <a:solidFill>
                  <a:schemeClr val="accent1">
                    <a:lumMod val="40000"/>
                    <a:lumOff val="60000"/>
                  </a:schemeClr>
                </a:solidFill>
              </a:rPr>
              <a:t>После убийства последнего императора династии </a:t>
            </a:r>
            <a:r>
              <a:rPr lang="ru-RU" sz="2400" dirty="0" err="1" smtClean="0">
                <a:solidFill>
                  <a:schemeClr val="accent1">
                    <a:lumMod val="40000"/>
                    <a:lumOff val="60000"/>
                  </a:schemeClr>
                </a:solidFill>
              </a:rPr>
              <a:t>Антонинов</a:t>
            </a:r>
            <a:r>
              <a:rPr lang="ru-RU" sz="2400" dirty="0">
                <a:solidFill>
                  <a:schemeClr val="accent1">
                    <a:lumMod val="40000"/>
                    <a:lumOff val="60000"/>
                  </a:schemeClr>
                </a:solidFill>
              </a:rPr>
              <a:t> </a:t>
            </a:r>
            <a:r>
              <a:rPr lang="ru-RU" sz="2400" dirty="0" err="1" smtClean="0">
                <a:solidFill>
                  <a:schemeClr val="accent1">
                    <a:lumMod val="40000"/>
                    <a:lumOff val="60000"/>
                  </a:schemeClr>
                </a:solidFill>
              </a:rPr>
              <a:t>Коммода</a:t>
            </a:r>
            <a:r>
              <a:rPr lang="ru-RU" sz="2400" dirty="0">
                <a:solidFill>
                  <a:schemeClr val="accent1">
                    <a:lumMod val="40000"/>
                    <a:lumOff val="60000"/>
                  </a:schemeClr>
                </a:solidFill>
              </a:rPr>
              <a:t> в Империи начинается </a:t>
            </a:r>
            <a:r>
              <a:rPr lang="ru-RU" sz="2400" dirty="0" smtClean="0">
                <a:solidFill>
                  <a:schemeClr val="accent1">
                    <a:lumMod val="40000"/>
                    <a:lumOff val="60000"/>
                  </a:schemeClr>
                </a:solidFill>
              </a:rPr>
              <a:t>гражданская война</a:t>
            </a:r>
            <a:r>
              <a:rPr lang="ru-RU" sz="2400" dirty="0">
                <a:solidFill>
                  <a:schemeClr val="accent1">
                    <a:lumMod val="40000"/>
                    <a:lumOff val="60000"/>
                  </a:schemeClr>
                </a:solidFill>
              </a:rPr>
              <a:t> </a:t>
            </a:r>
            <a:r>
              <a:rPr lang="ru-RU" sz="2400" dirty="0" smtClean="0">
                <a:solidFill>
                  <a:srgbClr val="FFFF00"/>
                </a:solidFill>
              </a:rPr>
              <a:t>(193—197</a:t>
            </a:r>
            <a:r>
              <a:rPr lang="ru-RU" sz="2400" dirty="0">
                <a:solidFill>
                  <a:srgbClr val="FFFF00"/>
                </a:solidFill>
              </a:rPr>
              <a:t> гг</a:t>
            </a:r>
            <a:r>
              <a:rPr lang="ru-RU" sz="2400" dirty="0" smtClean="0">
                <a:solidFill>
                  <a:srgbClr val="FFFF00"/>
                </a:solidFill>
              </a:rPr>
              <a:t>.) </a:t>
            </a:r>
            <a:r>
              <a:rPr lang="ru-RU" sz="2400" dirty="0">
                <a:solidFill>
                  <a:schemeClr val="accent1">
                    <a:lumMod val="40000"/>
                    <a:lumOff val="60000"/>
                  </a:schemeClr>
                </a:solidFill>
              </a:rPr>
              <a:t>Ряд видных лидеров провозглашают себя императорами: </a:t>
            </a:r>
            <a:r>
              <a:rPr lang="ru-RU" sz="2400" dirty="0" err="1" smtClean="0">
                <a:solidFill>
                  <a:schemeClr val="accent1">
                    <a:lumMod val="40000"/>
                    <a:lumOff val="60000"/>
                  </a:schemeClr>
                </a:solidFill>
              </a:rPr>
              <a:t>Пертинакс</a:t>
            </a:r>
            <a:r>
              <a:rPr lang="ru-RU" sz="2400" dirty="0">
                <a:solidFill>
                  <a:schemeClr val="accent1">
                    <a:lumMod val="40000"/>
                    <a:lumOff val="60000"/>
                  </a:schemeClr>
                </a:solidFill>
              </a:rPr>
              <a:t> и </a:t>
            </a:r>
            <a:r>
              <a:rPr lang="ru-RU" sz="2400" dirty="0" err="1" smtClean="0">
                <a:solidFill>
                  <a:schemeClr val="accent1">
                    <a:lumMod val="40000"/>
                    <a:lumOff val="60000"/>
                  </a:schemeClr>
                </a:solidFill>
              </a:rPr>
              <a:t>Дидий</a:t>
            </a:r>
            <a:r>
              <a:rPr lang="ru-RU" sz="2400" dirty="0" smtClean="0">
                <a:solidFill>
                  <a:schemeClr val="accent1">
                    <a:lumMod val="40000"/>
                    <a:lumOff val="60000"/>
                  </a:schemeClr>
                </a:solidFill>
              </a:rPr>
              <a:t> Юлиан</a:t>
            </a:r>
            <a:r>
              <a:rPr lang="ru-RU" sz="2400" dirty="0">
                <a:solidFill>
                  <a:schemeClr val="accent1">
                    <a:lumMod val="40000"/>
                    <a:lumOff val="60000"/>
                  </a:schemeClr>
                </a:solidFill>
              </a:rPr>
              <a:t> в Риме, командующий дунайской армией </a:t>
            </a:r>
            <a:r>
              <a:rPr lang="ru-RU" sz="2400" dirty="0" err="1" smtClean="0">
                <a:solidFill>
                  <a:schemeClr val="accent1">
                    <a:lumMod val="40000"/>
                    <a:lumOff val="60000"/>
                  </a:schemeClr>
                </a:solidFill>
              </a:rPr>
              <a:t>Септимий</a:t>
            </a:r>
            <a:r>
              <a:rPr lang="ru-RU" sz="2400" dirty="0" smtClean="0">
                <a:solidFill>
                  <a:schemeClr val="accent1">
                    <a:lumMod val="40000"/>
                    <a:lumOff val="60000"/>
                  </a:schemeClr>
                </a:solidFill>
              </a:rPr>
              <a:t> Север, </a:t>
            </a:r>
            <a:r>
              <a:rPr lang="ru-RU" sz="2400" dirty="0">
                <a:solidFill>
                  <a:schemeClr val="accent1">
                    <a:lumMod val="40000"/>
                    <a:lumOff val="60000"/>
                  </a:schemeClr>
                </a:solidFill>
              </a:rPr>
              <a:t>командующий сирийскими </a:t>
            </a:r>
            <a:r>
              <a:rPr lang="ru-RU" sz="2400" dirty="0" smtClean="0">
                <a:solidFill>
                  <a:schemeClr val="accent1">
                    <a:lumMod val="40000"/>
                    <a:lumOff val="60000"/>
                  </a:schemeClr>
                </a:solidFill>
              </a:rPr>
              <a:t>легионами </a:t>
            </a:r>
            <a:r>
              <a:rPr lang="ru-RU" sz="2400" dirty="0" err="1" smtClean="0">
                <a:solidFill>
                  <a:schemeClr val="accent1">
                    <a:lumMod val="40000"/>
                    <a:lumOff val="60000"/>
                  </a:schemeClr>
                </a:solidFill>
              </a:rPr>
              <a:t>Песценний</a:t>
            </a:r>
            <a:r>
              <a:rPr lang="ru-RU" sz="2400" dirty="0" smtClean="0">
                <a:solidFill>
                  <a:schemeClr val="accent1">
                    <a:lumMod val="40000"/>
                    <a:lumOff val="60000"/>
                  </a:schemeClr>
                </a:solidFill>
              </a:rPr>
              <a:t> Нигер</a:t>
            </a:r>
            <a:r>
              <a:rPr lang="ru-RU" sz="2400" dirty="0">
                <a:solidFill>
                  <a:schemeClr val="accent1">
                    <a:lumMod val="40000"/>
                    <a:lumOff val="60000"/>
                  </a:schemeClr>
                </a:solidFill>
              </a:rPr>
              <a:t> и </a:t>
            </a:r>
            <a:r>
              <a:rPr lang="ru-RU" sz="2400" dirty="0" err="1" smtClean="0">
                <a:solidFill>
                  <a:schemeClr val="accent1">
                    <a:lumMod val="40000"/>
                    <a:lumOff val="60000"/>
                  </a:schemeClr>
                </a:solidFill>
              </a:rPr>
              <a:t>Клодий</a:t>
            </a:r>
            <a:r>
              <a:rPr lang="ru-RU" sz="2400" dirty="0" smtClean="0">
                <a:solidFill>
                  <a:schemeClr val="accent1">
                    <a:lumMod val="40000"/>
                    <a:lumOff val="60000"/>
                  </a:schemeClr>
                </a:solidFill>
              </a:rPr>
              <a:t> Альбин</a:t>
            </a:r>
            <a:r>
              <a:rPr lang="ru-RU" sz="2400" dirty="0">
                <a:solidFill>
                  <a:schemeClr val="accent1">
                    <a:lumMod val="40000"/>
                    <a:lumOff val="60000"/>
                  </a:schemeClr>
                </a:solidFill>
              </a:rPr>
              <a:t> в Британии. Императорская власть была официально вручена сенатом вышедшему из войны победителем </a:t>
            </a:r>
            <a:r>
              <a:rPr lang="ru-RU" sz="2400" dirty="0" err="1" smtClean="0">
                <a:solidFill>
                  <a:schemeClr val="accent1">
                    <a:lumMod val="40000"/>
                    <a:lumOff val="60000"/>
                  </a:schemeClr>
                </a:solidFill>
              </a:rPr>
              <a:t>Септимию</a:t>
            </a:r>
            <a:r>
              <a:rPr lang="ru-RU" sz="2400" dirty="0" smtClean="0">
                <a:solidFill>
                  <a:schemeClr val="accent1">
                    <a:lumMod val="40000"/>
                    <a:lumOff val="60000"/>
                  </a:schemeClr>
                </a:solidFill>
              </a:rPr>
              <a:t> Северу, </a:t>
            </a:r>
            <a:r>
              <a:rPr lang="ru-RU" sz="2400" dirty="0">
                <a:solidFill>
                  <a:schemeClr val="accent1">
                    <a:lumMod val="40000"/>
                    <a:lumOff val="60000"/>
                  </a:schemeClr>
                </a:solidFill>
              </a:rPr>
              <a:t>который основал императорскую династию </a:t>
            </a:r>
            <a:r>
              <a:rPr lang="ru-RU" sz="2400" dirty="0" smtClean="0">
                <a:solidFill>
                  <a:schemeClr val="accent1">
                    <a:lumMod val="40000"/>
                    <a:lumOff val="60000"/>
                  </a:schemeClr>
                </a:solidFill>
              </a:rPr>
              <a:t>Северов</a:t>
            </a:r>
            <a:r>
              <a:rPr lang="ru-RU" sz="2400" dirty="0">
                <a:solidFill>
                  <a:schemeClr val="accent1">
                    <a:lumMod val="40000"/>
                    <a:lumOff val="60000"/>
                  </a:schemeClr>
                </a:solidFill>
              </a:rPr>
              <a:t> </a:t>
            </a:r>
            <a:r>
              <a:rPr lang="ru-RU" sz="2400" dirty="0">
                <a:solidFill>
                  <a:srgbClr val="FFFF00"/>
                </a:solidFill>
              </a:rPr>
              <a:t>(</a:t>
            </a:r>
            <a:r>
              <a:rPr lang="ru-RU" sz="2400" dirty="0" smtClean="0">
                <a:solidFill>
                  <a:srgbClr val="FFFF00"/>
                </a:solidFill>
              </a:rPr>
              <a:t>193—235</a:t>
            </a:r>
            <a:r>
              <a:rPr lang="ru-RU" sz="2400" dirty="0">
                <a:solidFill>
                  <a:srgbClr val="FFFF00"/>
                </a:solidFill>
              </a:rPr>
              <a:t> гг.)</a:t>
            </a:r>
            <a:r>
              <a:rPr lang="ru-RU" sz="2400" dirty="0">
                <a:solidFill>
                  <a:schemeClr val="accent1">
                    <a:lumMod val="40000"/>
                    <a:lumOff val="60000"/>
                  </a:schemeClr>
                </a:solidFill>
              </a:rPr>
              <a:t>.</a:t>
            </a:r>
          </a:p>
        </p:txBody>
      </p:sp>
    </p:spTree>
    <p:extLst>
      <p:ext uri="{BB962C8B-B14F-4D97-AF65-F5344CB8AC3E}">
        <p14:creationId xmlns:p14="http://schemas.microsoft.com/office/powerpoint/2010/main" val="25820049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7470648" cy="5544616"/>
          </a:xfrm>
        </p:spPr>
        <p:txBody>
          <a:bodyPr>
            <a:noAutofit/>
          </a:bodyPr>
          <a:lstStyle/>
          <a:p>
            <a:r>
              <a:rPr lang="ru-RU" sz="2000" dirty="0" err="1">
                <a:solidFill>
                  <a:schemeClr val="accent1">
                    <a:lumMod val="40000"/>
                    <a:lumOff val="60000"/>
                  </a:schemeClr>
                </a:solidFill>
              </a:rPr>
              <a:t>Септимий</a:t>
            </a:r>
            <a:r>
              <a:rPr lang="ru-RU" sz="2000" dirty="0">
                <a:solidFill>
                  <a:schemeClr val="accent1">
                    <a:lumMod val="40000"/>
                    <a:lumOff val="60000"/>
                  </a:schemeClr>
                </a:solidFill>
              </a:rPr>
              <a:t> опирался исключительно на армию, а режим правления при нем превратился в военно-бюрократическую монархию. Внешняя политика характеризовалась рядом успешных войн с Парфией </a:t>
            </a:r>
            <a:r>
              <a:rPr lang="ru-RU" sz="2000" dirty="0">
                <a:solidFill>
                  <a:schemeClr val="accent2">
                    <a:lumMod val="60000"/>
                    <a:lumOff val="40000"/>
                  </a:schemeClr>
                </a:solidFill>
              </a:rPr>
              <a:t>(</a:t>
            </a:r>
            <a:r>
              <a:rPr lang="ru-RU" sz="2000" dirty="0" smtClean="0">
                <a:solidFill>
                  <a:schemeClr val="accent2">
                    <a:lumMod val="60000"/>
                    <a:lumOff val="40000"/>
                  </a:schemeClr>
                </a:solidFill>
              </a:rPr>
              <a:t>195—199</a:t>
            </a:r>
            <a:r>
              <a:rPr lang="ru-RU" sz="2000" dirty="0">
                <a:solidFill>
                  <a:schemeClr val="accent2">
                    <a:lumMod val="60000"/>
                    <a:lumOff val="40000"/>
                  </a:schemeClr>
                </a:solidFill>
              </a:rPr>
              <a:t> гг.) </a:t>
            </a:r>
            <a:r>
              <a:rPr lang="ru-RU" sz="2000" dirty="0">
                <a:solidFill>
                  <a:schemeClr val="accent1">
                    <a:lumMod val="40000"/>
                    <a:lumOff val="60000"/>
                  </a:schemeClr>
                </a:solidFill>
              </a:rPr>
              <a:t>и с племенами </a:t>
            </a:r>
            <a:r>
              <a:rPr lang="ru-RU" sz="2000" dirty="0" err="1">
                <a:solidFill>
                  <a:schemeClr val="accent1">
                    <a:lumMod val="40000"/>
                    <a:lumOff val="60000"/>
                  </a:schemeClr>
                </a:solidFill>
              </a:rPr>
              <a:t>каледонцев</a:t>
            </a:r>
            <a:r>
              <a:rPr lang="ru-RU" sz="2000" dirty="0"/>
              <a:t> </a:t>
            </a:r>
            <a:r>
              <a:rPr lang="ru-RU" sz="2000" dirty="0">
                <a:solidFill>
                  <a:schemeClr val="accent2">
                    <a:lumMod val="60000"/>
                    <a:lumOff val="40000"/>
                  </a:schemeClr>
                </a:solidFill>
              </a:rPr>
              <a:t>(208—211</a:t>
            </a:r>
            <a:r>
              <a:rPr lang="ru-RU" sz="2000" dirty="0"/>
              <a:t> </a:t>
            </a:r>
            <a:r>
              <a:rPr lang="ru-RU" sz="2000" dirty="0">
                <a:solidFill>
                  <a:schemeClr val="accent2">
                    <a:lumMod val="60000"/>
                    <a:lumOff val="40000"/>
                  </a:schemeClr>
                </a:solidFill>
              </a:rPr>
              <a:t>гг.)</a:t>
            </a:r>
            <a:r>
              <a:rPr lang="ru-RU" sz="2000" dirty="0"/>
              <a:t>. </a:t>
            </a:r>
            <a:r>
              <a:rPr lang="ru-RU" sz="2000" dirty="0">
                <a:solidFill>
                  <a:schemeClr val="accent1">
                    <a:lumMod val="40000"/>
                    <a:lumOff val="60000"/>
                  </a:schemeClr>
                </a:solidFill>
              </a:rPr>
              <a:t>После смерти императора его сын </a:t>
            </a:r>
            <a:r>
              <a:rPr lang="ru-RU" sz="2000" dirty="0" smtClean="0">
                <a:solidFill>
                  <a:schemeClr val="accent1">
                    <a:lumMod val="40000"/>
                    <a:lumOff val="60000"/>
                  </a:schemeClr>
                </a:solidFill>
              </a:rPr>
              <a:t>Антонин Каракалла</a:t>
            </a:r>
            <a:r>
              <a:rPr lang="ru-RU" sz="2000" dirty="0">
                <a:solidFill>
                  <a:schemeClr val="accent2">
                    <a:lumMod val="60000"/>
                    <a:lumOff val="40000"/>
                  </a:schemeClr>
                </a:solidFill>
              </a:rPr>
              <a:t> (211—217 гг.) </a:t>
            </a:r>
            <a:r>
              <a:rPr lang="ru-RU" sz="2000" dirty="0">
                <a:solidFill>
                  <a:schemeClr val="accent1">
                    <a:lumMod val="40000"/>
                    <a:lumOff val="60000"/>
                  </a:schemeClr>
                </a:solidFill>
              </a:rPr>
              <a:t>убил своего брата </a:t>
            </a:r>
            <a:r>
              <a:rPr lang="ru-RU" sz="2000" dirty="0" err="1">
                <a:solidFill>
                  <a:schemeClr val="accent1">
                    <a:lumMod val="40000"/>
                    <a:lumOff val="60000"/>
                  </a:schemeClr>
                </a:solidFill>
              </a:rPr>
              <a:t>Гету</a:t>
            </a:r>
            <a:r>
              <a:rPr lang="ru-RU" sz="2000" dirty="0">
                <a:solidFill>
                  <a:schemeClr val="accent1">
                    <a:lumMod val="40000"/>
                    <a:lumOff val="60000"/>
                  </a:schemeClr>
                </a:solidFill>
              </a:rPr>
              <a:t>, занял престол, после чего начал неоправданную войну с парфянами и был убит заговорщиками. Его преемник префект претория </a:t>
            </a:r>
            <a:r>
              <a:rPr lang="ru-RU" sz="2000" dirty="0" err="1">
                <a:solidFill>
                  <a:schemeClr val="accent1">
                    <a:lumMod val="40000"/>
                    <a:lumOff val="60000"/>
                  </a:schemeClr>
                </a:solidFill>
              </a:rPr>
              <a:t>Макрин</a:t>
            </a:r>
            <a:r>
              <a:rPr lang="ru-RU" sz="2000" dirty="0"/>
              <a:t> </a:t>
            </a:r>
            <a:r>
              <a:rPr lang="ru-RU" sz="2000" dirty="0">
                <a:solidFill>
                  <a:schemeClr val="accent2">
                    <a:lumMod val="60000"/>
                    <a:lumOff val="40000"/>
                  </a:schemeClr>
                </a:solidFill>
              </a:rPr>
              <a:t>(11 апреля 217—218 гг.) </a:t>
            </a:r>
            <a:r>
              <a:rPr lang="ru-RU" sz="2000" dirty="0">
                <a:solidFill>
                  <a:schemeClr val="accent1">
                    <a:lumMod val="40000"/>
                    <a:lumOff val="60000"/>
                  </a:schemeClr>
                </a:solidFill>
              </a:rPr>
              <a:t>совершил неудачный поход против парфян, с которыми был заключён невыгодный для римлян мир. Войско было недовольно </a:t>
            </a:r>
            <a:r>
              <a:rPr lang="ru-RU" sz="2000" dirty="0" err="1" smtClean="0">
                <a:solidFill>
                  <a:schemeClr val="accent1">
                    <a:lumMod val="40000"/>
                    <a:lumOff val="60000"/>
                  </a:schemeClr>
                </a:solidFill>
              </a:rPr>
              <a:t>Макрином</a:t>
            </a:r>
            <a:r>
              <a:rPr lang="ru-RU" sz="2000" dirty="0" smtClean="0">
                <a:solidFill>
                  <a:schemeClr val="accent1">
                    <a:lumMod val="40000"/>
                    <a:lumOff val="60000"/>
                  </a:schemeClr>
                </a:solidFill>
              </a:rPr>
              <a:t> ; </a:t>
            </a:r>
            <a:r>
              <a:rPr lang="ru-RU" sz="2000" dirty="0">
                <a:solidFill>
                  <a:schemeClr val="accent1">
                    <a:lumMod val="40000"/>
                    <a:lumOff val="60000"/>
                  </a:schemeClr>
                </a:solidFill>
              </a:rPr>
              <a:t>к тому же его азиатские привычки и изнеженность возбуждали всеобщее порицание</a:t>
            </a:r>
            <a:r>
              <a:rPr lang="ru-RU" sz="2000" dirty="0"/>
              <a:t>.</a:t>
            </a:r>
          </a:p>
        </p:txBody>
      </p:sp>
    </p:spTree>
    <p:extLst>
      <p:ext uri="{BB962C8B-B14F-4D97-AF65-F5344CB8AC3E}">
        <p14:creationId xmlns:p14="http://schemas.microsoft.com/office/powerpoint/2010/main" val="18117247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7470648" cy="5400600"/>
          </a:xfrm>
        </p:spPr>
        <p:txBody>
          <a:bodyPr>
            <a:noAutofit/>
          </a:bodyPr>
          <a:lstStyle/>
          <a:p>
            <a:r>
              <a:rPr lang="ru-RU" sz="2000" dirty="0">
                <a:solidFill>
                  <a:schemeClr val="accent1">
                    <a:lumMod val="40000"/>
                    <a:lumOff val="60000"/>
                  </a:schemeClr>
                </a:solidFill>
              </a:rPr>
              <a:t>Тётке Каракаллы, Юлии </a:t>
            </a:r>
            <a:r>
              <a:rPr lang="ru-RU" sz="2000" dirty="0" err="1">
                <a:solidFill>
                  <a:schemeClr val="accent1">
                    <a:lumMod val="40000"/>
                    <a:lumOff val="60000"/>
                  </a:schemeClr>
                </a:solidFill>
              </a:rPr>
              <a:t>Мезе</a:t>
            </a:r>
            <a:r>
              <a:rPr lang="ru-RU" sz="2000" dirty="0">
                <a:solidFill>
                  <a:schemeClr val="accent1">
                    <a:lumMod val="40000"/>
                    <a:lumOff val="60000"/>
                  </a:schemeClr>
                </a:solidFill>
              </a:rPr>
              <a:t>, и двум дочерям её удалось расположить войско к юному </a:t>
            </a:r>
            <a:r>
              <a:rPr lang="ru-RU" sz="2000" dirty="0" err="1">
                <a:solidFill>
                  <a:schemeClr val="accent1">
                    <a:lumMod val="40000"/>
                    <a:lumOff val="60000"/>
                  </a:schemeClr>
                </a:solidFill>
              </a:rPr>
              <a:t>Бассиану</a:t>
            </a:r>
            <a:r>
              <a:rPr lang="ru-RU" sz="2000" dirty="0">
                <a:solidFill>
                  <a:schemeClr val="accent1">
                    <a:lumMod val="40000"/>
                    <a:lumOff val="60000"/>
                  </a:schemeClr>
                </a:solidFill>
              </a:rPr>
              <a:t> (</a:t>
            </a:r>
            <a:r>
              <a:rPr lang="ru-RU" sz="2000" dirty="0" err="1">
                <a:solidFill>
                  <a:schemeClr val="accent1">
                    <a:lumMod val="40000"/>
                    <a:lumOff val="60000"/>
                  </a:schemeClr>
                </a:solidFill>
              </a:rPr>
              <a:t>Гелиогабалу</a:t>
            </a:r>
            <a:r>
              <a:rPr lang="ru-RU" sz="2000" dirty="0">
                <a:solidFill>
                  <a:schemeClr val="accent1">
                    <a:lumMod val="40000"/>
                    <a:lumOff val="60000"/>
                  </a:schemeClr>
                </a:solidFill>
              </a:rPr>
              <a:t>), который и был провозглашён императором; </a:t>
            </a:r>
            <a:r>
              <a:rPr lang="ru-RU" sz="2000" dirty="0" err="1">
                <a:solidFill>
                  <a:schemeClr val="accent1">
                    <a:lumMod val="40000"/>
                    <a:lumOff val="60000"/>
                  </a:schemeClr>
                </a:solidFill>
              </a:rPr>
              <a:t>Меза</a:t>
            </a:r>
            <a:r>
              <a:rPr lang="ru-RU" sz="2000" dirty="0">
                <a:solidFill>
                  <a:schemeClr val="accent1">
                    <a:lumMod val="40000"/>
                    <a:lumOff val="60000"/>
                  </a:schemeClr>
                </a:solidFill>
              </a:rPr>
              <a:t> выдавала его за внебрачного сына Каракаллы. </a:t>
            </a:r>
            <a:r>
              <a:rPr lang="ru-RU" sz="2000" dirty="0" err="1">
                <a:solidFill>
                  <a:schemeClr val="accent1">
                    <a:lumMod val="40000"/>
                    <a:lumOff val="60000"/>
                  </a:schemeClr>
                </a:solidFill>
              </a:rPr>
              <a:t>Макрин</a:t>
            </a:r>
            <a:r>
              <a:rPr lang="ru-RU" sz="2000" dirty="0">
                <a:solidFill>
                  <a:schemeClr val="accent1">
                    <a:lumMod val="40000"/>
                    <a:lumOff val="60000"/>
                  </a:schemeClr>
                </a:solidFill>
              </a:rPr>
              <a:t> выслал против него </a:t>
            </a:r>
            <a:r>
              <a:rPr lang="ru-RU" sz="2000" dirty="0" err="1">
                <a:solidFill>
                  <a:schemeClr val="accent1">
                    <a:lumMod val="40000"/>
                    <a:lumOff val="60000"/>
                  </a:schemeClr>
                </a:solidFill>
              </a:rPr>
              <a:t>Ульпия</a:t>
            </a:r>
            <a:r>
              <a:rPr lang="ru-RU" sz="2000" dirty="0">
                <a:solidFill>
                  <a:schemeClr val="accent1">
                    <a:lumMod val="40000"/>
                    <a:lumOff val="60000"/>
                  </a:schemeClr>
                </a:solidFill>
              </a:rPr>
              <a:t> Юлиана, но солдаты убили последнего, и всё войско, кроме преторианцев, перешло на сторону </a:t>
            </a:r>
            <a:r>
              <a:rPr lang="ru-RU" sz="2000" dirty="0" err="1">
                <a:solidFill>
                  <a:schemeClr val="accent1">
                    <a:lumMod val="40000"/>
                    <a:lumOff val="60000"/>
                  </a:schemeClr>
                </a:solidFill>
              </a:rPr>
              <a:t>Бассиана</a:t>
            </a:r>
            <a:r>
              <a:rPr lang="ru-RU" sz="2000" dirty="0">
                <a:solidFill>
                  <a:schemeClr val="accent1">
                    <a:lumMod val="40000"/>
                    <a:lumOff val="60000"/>
                  </a:schemeClr>
                </a:solidFill>
              </a:rPr>
              <a:t>. Произошла битва при </a:t>
            </a:r>
            <a:r>
              <a:rPr lang="ru-RU" sz="2000" dirty="0" err="1">
                <a:solidFill>
                  <a:schemeClr val="accent1">
                    <a:lumMod val="40000"/>
                    <a:lumOff val="60000"/>
                  </a:schemeClr>
                </a:solidFill>
              </a:rPr>
              <a:t>Антиохии</a:t>
            </a:r>
            <a:r>
              <a:rPr lang="ru-RU" sz="2000" dirty="0">
                <a:solidFill>
                  <a:schemeClr val="accent1">
                    <a:lumMod val="40000"/>
                    <a:lumOff val="60000"/>
                  </a:schemeClr>
                </a:solidFill>
              </a:rPr>
              <a:t>, но </a:t>
            </a:r>
            <a:r>
              <a:rPr lang="ru-RU" sz="2000" dirty="0" err="1">
                <a:solidFill>
                  <a:schemeClr val="accent1">
                    <a:lumMod val="40000"/>
                    <a:lumOff val="60000"/>
                  </a:schemeClr>
                </a:solidFill>
              </a:rPr>
              <a:t>Макрин</a:t>
            </a:r>
            <a:r>
              <a:rPr lang="ru-RU" sz="2000" dirty="0">
                <a:solidFill>
                  <a:schemeClr val="accent1">
                    <a:lumMod val="40000"/>
                    <a:lumOff val="60000"/>
                  </a:schemeClr>
                </a:solidFill>
              </a:rPr>
              <a:t>, не дождавшись её исхода, обратился в бегство. Солдаты </a:t>
            </a:r>
            <a:r>
              <a:rPr lang="ru-RU" sz="2000" dirty="0" err="1">
                <a:solidFill>
                  <a:schemeClr val="accent1">
                    <a:lumMod val="40000"/>
                    <a:lumOff val="60000"/>
                  </a:schemeClr>
                </a:solidFill>
              </a:rPr>
              <a:t>Гелиогабала</a:t>
            </a:r>
            <a:r>
              <a:rPr lang="ru-RU" sz="2000" dirty="0">
                <a:solidFill>
                  <a:schemeClr val="accent1">
                    <a:lumMod val="40000"/>
                    <a:lumOff val="60000"/>
                  </a:schemeClr>
                </a:solidFill>
              </a:rPr>
              <a:t> настигли </a:t>
            </a:r>
            <a:r>
              <a:rPr lang="ru-RU" sz="2000" dirty="0" err="1">
                <a:solidFill>
                  <a:schemeClr val="accent1">
                    <a:lumMod val="40000"/>
                    <a:lumOff val="60000"/>
                  </a:schemeClr>
                </a:solidFill>
              </a:rPr>
              <a:t>Макрина</a:t>
            </a:r>
            <a:r>
              <a:rPr lang="ru-RU" sz="2000" dirty="0">
                <a:solidFill>
                  <a:schemeClr val="accent1">
                    <a:lumMod val="40000"/>
                    <a:lumOff val="60000"/>
                  </a:schemeClr>
                </a:solidFill>
              </a:rPr>
              <a:t> в </a:t>
            </a:r>
            <a:r>
              <a:rPr lang="ru-RU" sz="2000" dirty="0" err="1">
                <a:solidFill>
                  <a:schemeClr val="accent1">
                    <a:lumMod val="40000"/>
                    <a:lumOff val="60000"/>
                  </a:schemeClr>
                </a:solidFill>
              </a:rPr>
              <a:t>Халкедоне</a:t>
            </a:r>
            <a:r>
              <a:rPr lang="ru-RU" sz="2000" dirty="0">
                <a:solidFill>
                  <a:schemeClr val="accent1">
                    <a:lumMod val="40000"/>
                    <a:lumOff val="60000"/>
                  </a:schemeClr>
                </a:solidFill>
              </a:rPr>
              <a:t> и привезли в Каппадокию. При вторичной попытке бежать он был обезглавлен. </a:t>
            </a:r>
            <a:r>
              <a:rPr lang="ru-RU" sz="2000" dirty="0" err="1">
                <a:solidFill>
                  <a:schemeClr val="accent1">
                    <a:lumMod val="40000"/>
                    <a:lumOff val="60000"/>
                  </a:schemeClr>
                </a:solidFill>
              </a:rPr>
              <a:t>Макрин</a:t>
            </a:r>
            <a:r>
              <a:rPr lang="ru-RU" sz="2000" dirty="0">
                <a:solidFill>
                  <a:schemeClr val="accent1">
                    <a:lumMod val="40000"/>
                    <a:lumOff val="60000"/>
                  </a:schemeClr>
                </a:solidFill>
              </a:rPr>
              <a:t> объявил своим соправителем своего сына </a:t>
            </a:r>
            <a:r>
              <a:rPr lang="ru-RU" sz="2000" dirty="0" err="1">
                <a:solidFill>
                  <a:schemeClr val="accent1">
                    <a:lumMod val="40000"/>
                    <a:lumOff val="60000"/>
                  </a:schemeClr>
                </a:solidFill>
              </a:rPr>
              <a:t>Диадумена</a:t>
            </a:r>
            <a:r>
              <a:rPr lang="ru-RU" sz="2000" dirty="0">
                <a:solidFill>
                  <a:schemeClr val="accent1">
                    <a:lumMod val="40000"/>
                    <a:lumOff val="60000"/>
                  </a:schemeClr>
                </a:solidFill>
              </a:rPr>
              <a:t> (сначала с титулом цезаря, а позже августа), который был убит вскоре после свержения его отца. После </a:t>
            </a:r>
            <a:r>
              <a:rPr lang="ru-RU" sz="2000" dirty="0" err="1">
                <a:solidFill>
                  <a:schemeClr val="accent1">
                    <a:lumMod val="40000"/>
                    <a:lumOff val="60000"/>
                  </a:schemeClr>
                </a:solidFill>
              </a:rPr>
              <a:t>Макрина</a:t>
            </a:r>
            <a:r>
              <a:rPr lang="ru-RU" sz="2000" dirty="0">
                <a:solidFill>
                  <a:schemeClr val="accent1">
                    <a:lumMod val="40000"/>
                    <a:lumOff val="60000"/>
                  </a:schemeClr>
                </a:solidFill>
              </a:rPr>
              <a:t> правителем римской империи стал родственник Северов, выдававший себя за сына Каракаллы, сирийский жрец </a:t>
            </a:r>
            <a:r>
              <a:rPr lang="ru-RU" sz="2000" dirty="0" err="1">
                <a:solidFill>
                  <a:schemeClr val="accent1">
                    <a:lumMod val="40000"/>
                    <a:lumOff val="60000"/>
                  </a:schemeClr>
                </a:solidFill>
              </a:rPr>
              <a:t>Гелиогабал</a:t>
            </a:r>
            <a:r>
              <a:rPr lang="ru-RU" sz="2000" dirty="0">
                <a:solidFill>
                  <a:schemeClr val="accent1">
                    <a:lumMod val="40000"/>
                    <a:lumOff val="60000"/>
                  </a:schemeClr>
                </a:solidFill>
              </a:rPr>
              <a:t> </a:t>
            </a:r>
            <a:r>
              <a:rPr lang="ru-RU" sz="2000" dirty="0">
                <a:solidFill>
                  <a:schemeClr val="accent2">
                    <a:lumMod val="60000"/>
                    <a:lumOff val="40000"/>
                  </a:schemeClr>
                </a:solidFill>
              </a:rPr>
              <a:t>(</a:t>
            </a:r>
            <a:r>
              <a:rPr lang="ru-RU" sz="2000" dirty="0" err="1">
                <a:solidFill>
                  <a:schemeClr val="accent2">
                    <a:lumMod val="60000"/>
                    <a:lumOff val="40000"/>
                  </a:schemeClr>
                </a:solidFill>
              </a:rPr>
              <a:t>Элагабал</a:t>
            </a:r>
            <a:r>
              <a:rPr lang="ru-RU" sz="2000" dirty="0">
                <a:solidFill>
                  <a:schemeClr val="accent2">
                    <a:lumMod val="60000"/>
                    <a:lumOff val="40000"/>
                  </a:schemeClr>
                </a:solidFill>
              </a:rPr>
              <a:t>, 218—222 гг.)</a:t>
            </a:r>
            <a:r>
              <a:rPr lang="ru-RU" sz="2000" dirty="0"/>
              <a:t>, </a:t>
            </a:r>
            <a:r>
              <a:rPr lang="ru-RU" sz="2000" b="1" i="1" dirty="0">
                <a:solidFill>
                  <a:schemeClr val="accent2">
                    <a:lumMod val="60000"/>
                    <a:lumOff val="40000"/>
                  </a:schemeClr>
                </a:solidFill>
              </a:rPr>
              <a:t>в марте 222 г.</a:t>
            </a:r>
            <a:r>
              <a:rPr lang="ru-RU" sz="2000" b="1" i="1" dirty="0"/>
              <a:t> </a:t>
            </a:r>
            <a:r>
              <a:rPr lang="ru-RU" sz="2000" b="1" i="1" dirty="0">
                <a:solidFill>
                  <a:schemeClr val="accent1">
                    <a:lumMod val="40000"/>
                    <a:lumOff val="60000"/>
                  </a:schemeClr>
                </a:solidFill>
              </a:rPr>
              <a:t>убитый своими воинами.</a:t>
            </a:r>
          </a:p>
        </p:txBody>
      </p:sp>
    </p:spTree>
    <p:extLst>
      <p:ext uri="{BB962C8B-B14F-4D97-AF65-F5344CB8AC3E}">
        <p14:creationId xmlns:p14="http://schemas.microsoft.com/office/powerpoint/2010/main" val="7064188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4176464" cy="6480720"/>
          </a:xfrm>
        </p:spPr>
        <p:txBody>
          <a:bodyPr>
            <a:noAutofit/>
          </a:bodyPr>
          <a:lstStyle/>
          <a:p>
            <a:r>
              <a:rPr lang="ru-RU" sz="2400" dirty="0">
                <a:solidFill>
                  <a:srgbClr val="00B0F0"/>
                </a:solidFill>
              </a:rPr>
              <a:t>Императором стал 13-летний </a:t>
            </a:r>
            <a:r>
              <a:rPr lang="ru-RU" sz="2400" b="1" i="1" dirty="0" smtClean="0">
                <a:solidFill>
                  <a:srgbClr val="00B0F0"/>
                </a:solidFill>
              </a:rPr>
              <a:t>Александр Север</a:t>
            </a:r>
            <a:r>
              <a:rPr lang="ru-RU" sz="2400" dirty="0" smtClean="0">
                <a:solidFill>
                  <a:srgbClr val="00B0F0"/>
                </a:solidFill>
              </a:rPr>
              <a:t>(222—235</a:t>
            </a:r>
            <a:r>
              <a:rPr lang="ru-RU" sz="2400" dirty="0">
                <a:solidFill>
                  <a:srgbClr val="00B0F0"/>
                </a:solidFill>
              </a:rPr>
              <a:t> гг.), при котором обострился финансовый кризис, а также повысилась угроза со стороны набиравшего мощь Новоперсидского царства, с которым </a:t>
            </a:r>
            <a:r>
              <a:rPr lang="ru-RU" sz="2400" dirty="0" smtClean="0">
                <a:solidFill>
                  <a:srgbClr val="00B0F0"/>
                </a:solidFill>
              </a:rPr>
              <a:t>в </a:t>
            </a:r>
            <a:r>
              <a:rPr lang="ru-RU" sz="2400" dirty="0" smtClean="0">
                <a:solidFill>
                  <a:schemeClr val="accent2">
                    <a:lumMod val="60000"/>
                    <a:lumOff val="40000"/>
                  </a:schemeClr>
                </a:solidFill>
              </a:rPr>
              <a:t>231</a:t>
            </a:r>
            <a:r>
              <a:rPr lang="ru-RU" sz="2400" dirty="0">
                <a:solidFill>
                  <a:schemeClr val="accent2">
                    <a:lumMod val="60000"/>
                    <a:lumOff val="40000"/>
                  </a:schemeClr>
                </a:solidFill>
              </a:rPr>
              <a:t> г. началась война</a:t>
            </a:r>
            <a:r>
              <a:rPr lang="ru-RU" sz="2400" dirty="0">
                <a:solidFill>
                  <a:srgbClr val="00B0F0"/>
                </a:solidFill>
              </a:rPr>
              <a:t>. Александр был убит бунтовщиками, что ознаменовало начало еще более глубокого политического и социально-экономического кризиса</a:t>
            </a:r>
            <a:r>
              <a:rPr lang="ru-RU" sz="2800" dirty="0">
                <a:solidFill>
                  <a:srgbClr val="00B0F0"/>
                </a:solidFill>
              </a:rPr>
              <a:t>.</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170047"/>
            <a:ext cx="4598640" cy="6525344"/>
          </a:xfrm>
          <a:prstGeom prst="rect">
            <a:avLst/>
          </a:prstGeom>
        </p:spPr>
      </p:pic>
    </p:spTree>
    <p:extLst>
      <p:ext uri="{BB962C8B-B14F-4D97-AF65-F5344CB8AC3E}">
        <p14:creationId xmlns:p14="http://schemas.microsoft.com/office/powerpoint/2010/main" val="20401984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836712"/>
            <a:ext cx="4320480" cy="5544616"/>
          </a:xfrm>
          <a:prstGeom prst="rect">
            <a:avLst/>
          </a:prstGeom>
        </p:spPr>
      </p:pic>
      <p:sp>
        <p:nvSpPr>
          <p:cNvPr id="3" name="Прямоугольник 2"/>
          <p:cNvSpPr/>
          <p:nvPr/>
        </p:nvSpPr>
        <p:spPr>
          <a:xfrm>
            <a:off x="494696" y="116631"/>
            <a:ext cx="3834128"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Септимий</a:t>
            </a:r>
            <a:r>
              <a:rPr lang="ru-RU"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Север</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836713"/>
            <a:ext cx="4104456" cy="5544616"/>
          </a:xfrm>
          <a:prstGeom prst="rect">
            <a:avLst/>
          </a:prstGeom>
        </p:spPr>
      </p:pic>
      <p:sp>
        <p:nvSpPr>
          <p:cNvPr id="5" name="Прямоугольник 4"/>
          <p:cNvSpPr/>
          <p:nvPr/>
        </p:nvSpPr>
        <p:spPr>
          <a:xfrm>
            <a:off x="5886690" y="144823"/>
            <a:ext cx="1907124"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Макрин</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1675782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00B0F0"/>
                </a:solidFill>
              </a:rPr>
              <a:t>Эпоха «солдатских императоров</a:t>
            </a:r>
            <a:r>
              <a:rPr lang="ru-RU" dirty="0" smtClean="0">
                <a:solidFill>
                  <a:srgbClr val="00B0F0"/>
                </a:solidFill>
              </a:rPr>
              <a:t>»</a:t>
            </a:r>
            <a:endParaRPr lang="ru-RU" dirty="0">
              <a:solidFill>
                <a:srgbClr val="00B0F0"/>
              </a:solidFill>
            </a:endParaRPr>
          </a:p>
        </p:txBody>
      </p:sp>
      <p:sp>
        <p:nvSpPr>
          <p:cNvPr id="3" name="Объект 2"/>
          <p:cNvSpPr>
            <a:spLocks noGrp="1"/>
          </p:cNvSpPr>
          <p:nvPr>
            <p:ph idx="1"/>
          </p:nvPr>
        </p:nvSpPr>
        <p:spPr/>
        <p:txBody>
          <a:bodyPr>
            <a:normAutofit fontScale="70000" lnSpcReduction="20000"/>
          </a:bodyPr>
          <a:lstStyle/>
          <a:p>
            <a:pPr marL="36576" indent="0">
              <a:buNone/>
            </a:pPr>
            <a:r>
              <a:rPr lang="ru-RU" dirty="0">
                <a:solidFill>
                  <a:schemeClr val="accent1">
                    <a:lumMod val="40000"/>
                    <a:lumOff val="60000"/>
                  </a:schemeClr>
                </a:solidFill>
              </a:rPr>
              <a:t>С 235 г. начался период «императорской чехарды». Желанием вывести страну из кризиса, а не насытиться прелестями императорской власти отличались Гай </a:t>
            </a:r>
            <a:r>
              <a:rPr lang="ru-RU" dirty="0" err="1">
                <a:solidFill>
                  <a:schemeClr val="accent1">
                    <a:lumMod val="40000"/>
                    <a:lumOff val="60000"/>
                  </a:schemeClr>
                </a:solidFill>
              </a:rPr>
              <a:t>Деций</a:t>
            </a:r>
            <a:r>
              <a:rPr lang="ru-RU" dirty="0">
                <a:solidFill>
                  <a:schemeClr val="accent1">
                    <a:lumMod val="40000"/>
                    <a:lumOff val="60000"/>
                  </a:schemeClr>
                </a:solidFill>
              </a:rPr>
              <a:t> </a:t>
            </a:r>
            <a:r>
              <a:rPr lang="ru-RU" dirty="0">
                <a:solidFill>
                  <a:schemeClr val="accent2">
                    <a:lumMod val="60000"/>
                    <a:lumOff val="40000"/>
                  </a:schemeClr>
                </a:solidFill>
              </a:rPr>
              <a:t>(249—251 гг.), </a:t>
            </a:r>
            <a:r>
              <a:rPr lang="ru-RU" dirty="0">
                <a:solidFill>
                  <a:schemeClr val="accent1">
                    <a:lumMod val="40000"/>
                    <a:lumOff val="60000"/>
                  </a:schemeClr>
                </a:solidFill>
              </a:rPr>
              <a:t>а также аристократ </a:t>
            </a:r>
            <a:r>
              <a:rPr lang="ru-RU" dirty="0" err="1">
                <a:solidFill>
                  <a:schemeClr val="accent1">
                    <a:lumMod val="40000"/>
                    <a:lumOff val="60000"/>
                  </a:schemeClr>
                </a:solidFill>
              </a:rPr>
              <a:t>Публий</a:t>
            </a:r>
            <a:r>
              <a:rPr lang="ru-RU" dirty="0">
                <a:solidFill>
                  <a:schemeClr val="accent1">
                    <a:lumMod val="40000"/>
                    <a:lumOff val="60000"/>
                  </a:schemeClr>
                </a:solidFill>
              </a:rPr>
              <a:t> </a:t>
            </a:r>
            <a:r>
              <a:rPr lang="ru-RU" dirty="0" err="1">
                <a:solidFill>
                  <a:schemeClr val="accent1">
                    <a:lumMod val="40000"/>
                    <a:lumOff val="60000"/>
                  </a:schemeClr>
                </a:solidFill>
              </a:rPr>
              <a:t>Лициний</a:t>
            </a:r>
            <a:r>
              <a:rPr lang="ru-RU" dirty="0">
                <a:solidFill>
                  <a:schemeClr val="accent1">
                    <a:lumMod val="40000"/>
                    <a:lumOff val="60000"/>
                  </a:schemeClr>
                </a:solidFill>
              </a:rPr>
              <a:t> Валериан</a:t>
            </a:r>
            <a:r>
              <a:rPr lang="ru-RU" dirty="0"/>
              <a:t> </a:t>
            </a:r>
            <a:r>
              <a:rPr lang="ru-RU" dirty="0">
                <a:solidFill>
                  <a:schemeClr val="accent2">
                    <a:lumMod val="60000"/>
                    <a:lumOff val="40000"/>
                  </a:schemeClr>
                </a:solidFill>
              </a:rPr>
              <a:t>(253—260 гг.) </a:t>
            </a:r>
            <a:r>
              <a:rPr lang="ru-RU" dirty="0">
                <a:solidFill>
                  <a:schemeClr val="accent1">
                    <a:lumMod val="40000"/>
                    <a:lumOff val="60000"/>
                  </a:schemeClr>
                </a:solidFill>
              </a:rPr>
              <a:t>и его сын </a:t>
            </a:r>
            <a:r>
              <a:rPr lang="ru-RU" dirty="0" err="1">
                <a:solidFill>
                  <a:schemeClr val="accent1">
                    <a:lumMod val="40000"/>
                    <a:lumOff val="60000"/>
                  </a:schemeClr>
                </a:solidFill>
              </a:rPr>
              <a:t>Галлиен</a:t>
            </a:r>
            <a:r>
              <a:rPr lang="ru-RU" dirty="0">
                <a:solidFill>
                  <a:schemeClr val="accent2">
                    <a:lumMod val="60000"/>
                    <a:lumOff val="40000"/>
                  </a:schemeClr>
                </a:solidFill>
              </a:rPr>
              <a:t> (253—268 гг.)</a:t>
            </a:r>
            <a:r>
              <a:rPr lang="ru-RU" dirty="0"/>
              <a:t>. </a:t>
            </a:r>
            <a:r>
              <a:rPr lang="ru-RU" dirty="0">
                <a:solidFill>
                  <a:schemeClr val="accent1">
                    <a:lumMod val="40000"/>
                    <a:lumOff val="60000"/>
                  </a:schemeClr>
                </a:solidFill>
              </a:rPr>
              <a:t>Однако и за время их правления активизировался местный сепаратизм, приведший к власти «династию иллирийцев» (эти императоры не состояли в родстве, но все происходили из военного сословия </a:t>
            </a:r>
            <a:r>
              <a:rPr lang="ru-RU" dirty="0" err="1">
                <a:solidFill>
                  <a:schemeClr val="accent1">
                    <a:lumMod val="40000"/>
                    <a:lumOff val="60000"/>
                  </a:schemeClr>
                </a:solidFill>
              </a:rPr>
              <a:t>Иллирии</a:t>
            </a:r>
            <a:r>
              <a:rPr lang="ru-RU" dirty="0">
                <a:solidFill>
                  <a:schemeClr val="accent1">
                    <a:lumMod val="40000"/>
                    <a:lumOff val="60000"/>
                  </a:schemeClr>
                </a:solidFill>
              </a:rPr>
              <a:t>): Клавдий </a:t>
            </a:r>
            <a:r>
              <a:rPr lang="ru-RU" dirty="0" smtClean="0">
                <a:solidFill>
                  <a:schemeClr val="accent1">
                    <a:lumMod val="40000"/>
                    <a:lumOff val="60000"/>
                  </a:schemeClr>
                </a:solidFill>
              </a:rPr>
              <a:t>II</a:t>
            </a:r>
            <a:r>
              <a:rPr lang="ru-RU" dirty="0">
                <a:solidFill>
                  <a:schemeClr val="accent1">
                    <a:lumMod val="40000"/>
                    <a:lumOff val="60000"/>
                  </a:schemeClr>
                </a:solidFill>
              </a:rPr>
              <a:t> Готский </a:t>
            </a:r>
            <a:r>
              <a:rPr lang="ru-RU" dirty="0">
                <a:solidFill>
                  <a:schemeClr val="accent2">
                    <a:lumMod val="60000"/>
                    <a:lumOff val="40000"/>
                  </a:schemeClr>
                </a:solidFill>
              </a:rPr>
              <a:t>(268—270 гг.) </a:t>
            </a:r>
            <a:r>
              <a:rPr lang="ru-RU" dirty="0">
                <a:solidFill>
                  <a:schemeClr val="accent1">
                    <a:lumMod val="40000"/>
                    <a:lumOff val="60000"/>
                  </a:schemeClr>
                </a:solidFill>
              </a:rPr>
              <a:t>положил начало возрождению Империи, передав престол в руки </a:t>
            </a:r>
            <a:r>
              <a:rPr lang="ru-RU" dirty="0" err="1">
                <a:solidFill>
                  <a:schemeClr val="accent1">
                    <a:lumMod val="40000"/>
                    <a:lumOff val="60000"/>
                  </a:schemeClr>
                </a:solidFill>
              </a:rPr>
              <a:t>Луция</a:t>
            </a:r>
            <a:r>
              <a:rPr lang="ru-RU" dirty="0">
                <a:solidFill>
                  <a:schemeClr val="accent1">
                    <a:lumMod val="40000"/>
                    <a:lumOff val="60000"/>
                  </a:schemeClr>
                </a:solidFill>
              </a:rPr>
              <a:t> </a:t>
            </a:r>
            <a:r>
              <a:rPr lang="ru-RU" dirty="0" err="1">
                <a:solidFill>
                  <a:schemeClr val="accent1">
                    <a:lumMod val="40000"/>
                    <a:lumOff val="60000"/>
                  </a:schemeClr>
                </a:solidFill>
              </a:rPr>
              <a:t>Домиция</a:t>
            </a:r>
            <a:r>
              <a:rPr lang="ru-RU" dirty="0">
                <a:solidFill>
                  <a:schemeClr val="accent1">
                    <a:lumMod val="40000"/>
                    <a:lumOff val="60000"/>
                  </a:schemeClr>
                </a:solidFill>
              </a:rPr>
              <a:t> </a:t>
            </a:r>
            <a:r>
              <a:rPr lang="ru-RU" dirty="0" err="1">
                <a:solidFill>
                  <a:schemeClr val="accent1">
                    <a:lumMod val="40000"/>
                    <a:lumOff val="60000"/>
                  </a:schemeClr>
                </a:solidFill>
              </a:rPr>
              <a:t>Аврелиана</a:t>
            </a:r>
            <a:r>
              <a:rPr lang="ru-RU" dirty="0"/>
              <a:t> </a:t>
            </a:r>
            <a:r>
              <a:rPr lang="ru-RU" dirty="0">
                <a:solidFill>
                  <a:schemeClr val="accent2">
                    <a:lumMod val="60000"/>
                    <a:lumOff val="40000"/>
                  </a:schemeClr>
                </a:solidFill>
              </a:rPr>
              <a:t>(</a:t>
            </a:r>
            <a:r>
              <a:rPr lang="ru-RU" dirty="0" smtClean="0">
                <a:solidFill>
                  <a:schemeClr val="accent2">
                    <a:lumMod val="60000"/>
                    <a:lumOff val="40000"/>
                  </a:schemeClr>
                </a:solidFill>
              </a:rPr>
              <a:t>270—275</a:t>
            </a:r>
            <a:r>
              <a:rPr lang="ru-RU" dirty="0">
                <a:solidFill>
                  <a:schemeClr val="accent2">
                    <a:lumMod val="60000"/>
                    <a:lumOff val="40000"/>
                  </a:schemeClr>
                </a:solidFill>
              </a:rPr>
              <a:t> гг.)</a:t>
            </a:r>
            <a:r>
              <a:rPr lang="ru-RU" dirty="0"/>
              <a:t>. </a:t>
            </a:r>
            <a:r>
              <a:rPr lang="ru-RU" dirty="0" err="1">
                <a:solidFill>
                  <a:schemeClr val="accent1">
                    <a:lumMod val="40000"/>
                    <a:lumOff val="60000"/>
                  </a:schemeClr>
                </a:solidFill>
              </a:rPr>
              <a:t>Аврелиан</a:t>
            </a:r>
            <a:r>
              <a:rPr lang="ru-RU" dirty="0">
                <a:solidFill>
                  <a:schemeClr val="accent1">
                    <a:lumMod val="40000"/>
                    <a:lumOff val="60000"/>
                  </a:schemeClr>
                </a:solidFill>
              </a:rPr>
              <a:t> отразил нашествие германских племён, восстановил римскую администрацию в восточных провинциях и </a:t>
            </a:r>
            <a:r>
              <a:rPr lang="ru-RU" dirty="0" smtClean="0">
                <a:solidFill>
                  <a:schemeClr val="accent1">
                    <a:lumMod val="40000"/>
                    <a:lumOff val="60000"/>
                  </a:schemeClr>
                </a:solidFill>
              </a:rPr>
              <a:t>подчинил Галльскую </a:t>
            </a:r>
            <a:r>
              <a:rPr lang="ru-RU" dirty="0">
                <a:solidFill>
                  <a:schemeClr val="accent1">
                    <a:lumMod val="40000"/>
                    <a:lumOff val="60000"/>
                  </a:schemeClr>
                </a:solidFill>
              </a:rPr>
              <a:t>империю. Его власть носила абсолютный характер, что явилось предпосылкой к дальнейшему оформлению имперского домината.</a:t>
            </a:r>
          </a:p>
        </p:txBody>
      </p:sp>
    </p:spTree>
    <p:extLst>
      <p:ext uri="{BB962C8B-B14F-4D97-AF65-F5344CB8AC3E}">
        <p14:creationId xmlns:p14="http://schemas.microsoft.com/office/powerpoint/2010/main" val="3991083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TotalTime>
  <Words>104</Words>
  <Application>Microsoft Office PowerPoint</Application>
  <PresentationFormat>Экран (4:3)</PresentationFormat>
  <Paragraphs>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Кризис Римской Империи</vt:lpstr>
      <vt:lpstr>Презентация PowerPoint</vt:lpstr>
      <vt:lpstr>В III в. Римская империя переживает тяжелый экономический и политический кризис, причиной которого было глубокое противоречие между производственными отношениями и характером производительных сил. В III в. н.э. в экономике и сельском хозяйстве Римской империи происходят значительные сдвиги. По характеристике Киприана (автора III в. (док. № 93), бывшего очевидцем этих событий), «весь мир, как бы разделенный на два противоположных лагеря, залит кровью». Для этого времени характерен рост крупного землевладения, массовое распространение колоната. положение колонов еще ухудшалось от многочисленных поборов, повинностей и постоев солдат.</vt:lpstr>
      <vt:lpstr>Предыстория</vt:lpstr>
      <vt:lpstr>Септимий опирался исключительно на армию, а режим правления при нем превратился в военно-бюрократическую монархию. Внешняя политика характеризовалась рядом успешных войн с Парфией (195—199 гг.) и с племенами каледонцев (208—211 гг.). После смерти императора его сын Антонин Каракалла (211—217 гг.) убил своего брата Гету, занял престол, после чего начал неоправданную войну с парфянами и был убит заговорщиками. Его преемник префект претория Макрин (11 апреля 217—218 гг.) совершил неудачный поход против парфян, с которыми был заключён невыгодный для римлян мир. Войско было недовольно Макрином ; к тому же его азиатские привычки и изнеженность возбуждали всеобщее порицание.</vt:lpstr>
      <vt:lpstr>Тётке Каракаллы, Юлии Мезе, и двум дочерям её удалось расположить войско к юному Бассиану (Гелиогабалу), который и был провозглашён императором; Меза выдавала его за внебрачного сына Каракаллы. Макрин выслал против него Ульпия Юлиана, но солдаты убили последнего, и всё войско, кроме преторианцев, перешло на сторону Бассиана. Произошла битва при Антиохии, но Макрин, не дождавшись её исхода, обратился в бегство. Солдаты Гелиогабала настигли Макрина в Халкедоне и привезли в Каппадокию. При вторичной попытке бежать он был обезглавлен. Макрин объявил своим соправителем своего сына Диадумена (сначала с титулом цезаря, а позже августа), который был убит вскоре после свержения его отца. После Макрина правителем римской империи стал родственник Северов, выдававший себя за сына Каракаллы, сирийский жрец Гелиогабал (Элагабал, 218—222 гг.), в марте 222 г. убитый своими воинами.</vt:lpstr>
      <vt:lpstr>Императором стал 13-летний Александр Север(222—235 гг.), при котором обострился финансовый кризис, а также повысилась угроза со стороны набиравшего мощь Новоперсидского царства, с которым в 231 г. началась война. Александр был убит бунтовщиками, что ознаменовало начало еще более глубокого политического и социально-экономического кризиса.</vt:lpstr>
      <vt:lpstr>Презентация PowerPoint</vt:lpstr>
      <vt:lpstr>Эпоха «солдатских императоров»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Кризис Римской Империи</dc:title>
  <dc:creator>Сергей</dc:creator>
  <cp:lastModifiedBy>Сергей</cp:lastModifiedBy>
  <cp:revision>10</cp:revision>
  <dcterms:created xsi:type="dcterms:W3CDTF">2013-11-06T17:23:00Z</dcterms:created>
  <dcterms:modified xsi:type="dcterms:W3CDTF">2013-11-06T18:55:00Z</dcterms:modified>
</cp:coreProperties>
</file>