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19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3DF20-D321-4551-BB69-1C2B284B455A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F34A5-ECC2-4FF7-ACC7-84C0E5969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F34A5-ECC2-4FF7-ACC7-84C0E5969CE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F34A5-ECC2-4FF7-ACC7-84C0E5969CE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F34A5-ECC2-4FF7-ACC7-84C0E5969CE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F34A5-ECC2-4FF7-ACC7-84C0E5969CE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7163-C5CD-43ED-A603-428B3A35F2E9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821-09F9-4F72-86A5-D91C4D721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7163-C5CD-43ED-A603-428B3A35F2E9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821-09F9-4F72-86A5-D91C4D721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7163-C5CD-43ED-A603-428B3A35F2E9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821-09F9-4F72-86A5-D91C4D721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7163-C5CD-43ED-A603-428B3A35F2E9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821-09F9-4F72-86A5-D91C4D721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7163-C5CD-43ED-A603-428B3A35F2E9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821-09F9-4F72-86A5-D91C4D721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7163-C5CD-43ED-A603-428B3A35F2E9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821-09F9-4F72-86A5-D91C4D721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7163-C5CD-43ED-A603-428B3A35F2E9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821-09F9-4F72-86A5-D91C4D721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7163-C5CD-43ED-A603-428B3A35F2E9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821-09F9-4F72-86A5-D91C4D721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7163-C5CD-43ED-A603-428B3A35F2E9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821-09F9-4F72-86A5-D91C4D721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7163-C5CD-43ED-A603-428B3A35F2E9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821-09F9-4F72-86A5-D91C4D721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7163-C5CD-43ED-A603-428B3A35F2E9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821-09F9-4F72-86A5-D91C4D721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0">
              <a:srgbClr val="00B050">
                <a:alpha val="43000"/>
              </a:srgbClr>
            </a:gs>
            <a:gs pos="100000">
              <a:srgbClr val="156B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B7163-C5CD-43ED-A603-428B3A35F2E9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21821-09F9-4F72-86A5-D91C4D721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1470025"/>
          </a:xfrm>
        </p:spPr>
        <p:txBody>
          <a:bodyPr/>
          <a:lstStyle/>
          <a:p>
            <a:r>
              <a:rPr lang="ru-RU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Теорема Пифагора</a:t>
            </a:r>
            <a:endParaRPr lang="ru-RU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2786058"/>
            <a:ext cx="571504" cy="85725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Program Files\Microsoft Office\CLIPART\PUB60COR\SY01253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2571744"/>
            <a:ext cx="4438650" cy="346868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8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FFFF00"/>
                </a:solidFill>
                <a:latin typeface="Century Gothic" pitchFamily="34" charset="0"/>
              </a:rPr>
              <a:t>В прямоугольном треугольнике квадрат гипотенузы равен сумме квадратов катетов.</a:t>
            </a:r>
            <a:endParaRPr lang="ru-RU" sz="2000" b="1" i="1" dirty="0">
              <a:solidFill>
                <a:srgbClr val="FFFF00"/>
              </a:solidFill>
              <a:latin typeface="Century Gothic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1571612"/>
            <a:ext cx="287655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071934" y="2071678"/>
            <a:ext cx="30003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АС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+ВС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5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50"/>
                            </p:stCondLst>
                            <p:childTnLst>
                              <p:par>
                                <p:cTn id="1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FFFF00"/>
                </a:solidFill>
                <a:latin typeface="Century Gothic" pitchFamily="34" charset="0"/>
              </a:rPr>
              <a:t>Рассмотрим  прямоугольный треугольник с катетами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а, в </a:t>
            </a:r>
            <a:r>
              <a:rPr lang="ru-RU" sz="2000" b="1" i="1" dirty="0" smtClean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FFFF00"/>
                </a:solidFill>
                <a:latin typeface="Century Gothic" pitchFamily="34" charset="0"/>
                <a:cs typeface="Times New Roman" pitchFamily="18" charset="0"/>
              </a:rPr>
              <a:t>и гипотенузой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i="1" dirty="0" smtClean="0">
                <a:solidFill>
                  <a:srgbClr val="FFFF00"/>
                </a:solidFill>
                <a:latin typeface="Century Gothic" pitchFamily="34" charset="0"/>
                <a:cs typeface="Times New Roman" pitchFamily="18" charset="0"/>
              </a:rPr>
              <a:t>.</a:t>
            </a:r>
            <a:endParaRPr lang="ru-RU" sz="2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2428868"/>
            <a:ext cx="241076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571868" y="2214554"/>
            <a:ext cx="335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FF00"/>
                </a:solidFill>
                <a:latin typeface="Century Gothic" pitchFamily="34" charset="0"/>
              </a:rPr>
              <a:t>Докажем, что </a:t>
            </a:r>
            <a:endParaRPr lang="ru-RU" sz="2000" b="1" i="1" dirty="0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929058" y="2857496"/>
            <a:ext cx="37862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4000" b="1" i="1" u="none" strike="noStrike" cap="none" normalizeH="0" baseline="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а </a:t>
            </a:r>
            <a:r>
              <a:rPr kumimoji="0" lang="ru-RU" sz="4000" b="1" i="1" u="none" strike="noStrike" cap="none" normalizeH="0" baseline="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в</a:t>
            </a:r>
            <a:r>
              <a:rPr kumimoji="0" lang="ru-RU" sz="4000" b="1" i="1" u="none" strike="noStrike" cap="none" normalizeH="0" baseline="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4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44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920"/>
                            </p:stCondLst>
                            <p:childTnLst>
                              <p:par>
                                <p:cTn id="2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84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FFFF00"/>
                </a:solidFill>
                <a:latin typeface="Century Gothic" pitchFamily="34" charset="0"/>
              </a:rPr>
              <a:t>Достроим треугольник до квадрата со стороной 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 + в</a:t>
            </a:r>
            <a:endParaRPr lang="ru-RU" sz="2000" b="1" i="1" dirty="0">
              <a:solidFill>
                <a:srgbClr val="FFFF00"/>
              </a:solidFill>
              <a:latin typeface="Century Gothic" pitchFamily="34" charset="0"/>
            </a:endParaRPr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1142984"/>
            <a:ext cx="3000396" cy="313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643306" y="1214422"/>
            <a:ext cx="5214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FF00"/>
                </a:solidFill>
                <a:latin typeface="Century Gothic" pitchFamily="34" charset="0"/>
              </a:rPr>
              <a:t>Площадь </a:t>
            </a:r>
            <a:r>
              <a:rPr lang="en-US" sz="2000" b="1" i="1" dirty="0" smtClean="0">
                <a:solidFill>
                  <a:srgbClr val="FFFF00"/>
                </a:solidFill>
                <a:latin typeface="Century Gothic" pitchFamily="34" charset="0"/>
              </a:rPr>
              <a:t>S</a:t>
            </a:r>
            <a:r>
              <a:rPr lang="ru-RU" sz="2000" b="1" i="1" dirty="0" smtClean="0">
                <a:solidFill>
                  <a:srgbClr val="FFFF00"/>
                </a:solidFill>
                <a:latin typeface="Century Gothic" pitchFamily="34" charset="0"/>
              </a:rPr>
              <a:t> этого квадрата равна</a:t>
            </a:r>
            <a:endParaRPr lang="ru-RU" sz="2000" b="1" i="1" dirty="0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143504" y="1643050"/>
            <a:ext cx="12698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(а +в)</a:t>
            </a:r>
            <a:r>
              <a:rPr kumimoji="0" lang="ru-RU" sz="2800" b="1" i="1" u="none" strike="noStrike" cap="none" normalizeH="0" baseline="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2428868"/>
            <a:ext cx="56435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FF00"/>
                </a:solidFill>
                <a:latin typeface="Century Gothic" pitchFamily="34" charset="0"/>
              </a:rPr>
              <a:t>С другой стороны, этот квадрат составлен из четырёх равных прямоугольных треугольников, площадь каждого из которых равна</a:t>
            </a:r>
          </a:p>
          <a:p>
            <a:endParaRPr lang="ru-RU" sz="2000" b="1" i="1" dirty="0" smtClean="0">
              <a:solidFill>
                <a:srgbClr val="FFFF00"/>
              </a:solidFill>
              <a:latin typeface="Century Gothic" pitchFamily="34" charset="0"/>
            </a:endParaRPr>
          </a:p>
          <a:p>
            <a:r>
              <a:rPr lang="ru-RU" sz="2000" b="1" i="1" dirty="0" smtClean="0">
                <a:solidFill>
                  <a:srgbClr val="FFFF00"/>
                </a:solidFill>
                <a:latin typeface="Century Gothic" pitchFamily="34" charset="0"/>
              </a:rPr>
              <a:t>И квадрата со стороной с.</a:t>
            </a:r>
            <a:endParaRPr lang="ru-RU" sz="2000" b="1" i="1" dirty="0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3357562"/>
            <a:ext cx="647700" cy="676275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3000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286256"/>
            <a:ext cx="4438650" cy="676275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6314" y="4357694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FF00"/>
                </a:solidFill>
                <a:latin typeface="Century Gothic" pitchFamily="34" charset="0"/>
              </a:rPr>
              <a:t>Таким образом,</a:t>
            </a:r>
            <a:endParaRPr lang="ru-RU" sz="2000" b="1" i="1" dirty="0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3000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5000636"/>
            <a:ext cx="3200400" cy="495300"/>
          </a:xfrm>
          <a:prstGeom prst="rect">
            <a:avLst/>
          </a:prstGeom>
          <a:noFill/>
        </p:spPr>
      </p:pic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00496" y="5000636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FFFF00"/>
                </a:solidFill>
                <a:latin typeface="Century Gothic" pitchFamily="34" charset="0"/>
              </a:rPr>
              <a:t>откуда</a:t>
            </a:r>
            <a:endParaRPr lang="ru-RU" sz="2000" b="1" i="1" dirty="0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3000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472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5643578"/>
            <a:ext cx="2928958" cy="785818"/>
          </a:xfrm>
          <a:prstGeom prst="rect">
            <a:avLst/>
          </a:prstGeom>
          <a:noFill/>
        </p:spPr>
      </p:pic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2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80"/>
                            </p:stCondLst>
                            <p:childTnLst>
                              <p:par>
                                <p:cTn id="2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240"/>
                            </p:stCondLst>
                            <p:childTnLst>
                              <p:par>
                                <p:cTn id="4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740"/>
                            </p:stCondLst>
                            <p:childTnLst>
                              <p:par>
                                <p:cTn id="5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620"/>
                            </p:stCondLst>
                            <p:childTnLst>
                              <p:par>
                                <p:cTn id="5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60"/>
                            </p:stCondLst>
                            <p:childTnLst>
                              <p:par>
                                <p:cTn id="7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60"/>
                            </p:stCondLst>
                            <p:childTnLst>
                              <p:par>
                                <p:cTn id="8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945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93</Words>
  <Application>Microsoft Office PowerPoint</Application>
  <PresentationFormat>Экран (4:3)</PresentationFormat>
  <Paragraphs>22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Теорема Пифагора</vt:lpstr>
      <vt:lpstr>В прямоугольном треугольнике квадрат гипотенузы равен сумме квадратов катетов.</vt:lpstr>
      <vt:lpstr>Рассмотрим  прямоугольный треугольник с катетами  а, в  и гипотенузой  с.</vt:lpstr>
      <vt:lpstr>Достроим треугольник до квадрата со стороной  а + в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Теорема Пифагора</dc:title>
  <dc:creator>Admin</dc:creator>
  <cp:lastModifiedBy>Admin</cp:lastModifiedBy>
  <cp:revision>14</cp:revision>
  <dcterms:created xsi:type="dcterms:W3CDTF">2011-12-07T16:22:01Z</dcterms:created>
  <dcterms:modified xsi:type="dcterms:W3CDTF">2011-12-07T19:19:38Z</dcterms:modified>
</cp:coreProperties>
</file>