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4" r:id="rId3"/>
    <p:sldId id="296" r:id="rId4"/>
    <p:sldId id="297" r:id="rId5"/>
    <p:sldId id="298" r:id="rId6"/>
    <p:sldId id="311" r:id="rId7"/>
    <p:sldId id="312" r:id="rId8"/>
    <p:sldId id="313" r:id="rId9"/>
    <p:sldId id="314" r:id="rId10"/>
    <p:sldId id="315" r:id="rId11"/>
    <p:sldId id="306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065" autoAdjust="0"/>
    <p:restoredTop sz="94660"/>
  </p:normalViewPr>
  <p:slideViewPr>
    <p:cSldViewPr>
      <p:cViewPr>
        <p:scale>
          <a:sx n="100" d="100"/>
          <a:sy n="100" d="100"/>
        </p:scale>
        <p:origin x="276" y="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78"/>
    </p:cViewPr>
  </p:sorterViewPr>
  <p:notesViewPr>
    <p:cSldViewPr>
      <p:cViewPr varScale="1">
        <p:scale>
          <a:sx n="56" d="100"/>
          <a:sy n="56" d="100"/>
        </p:scale>
        <p:origin x="-288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8FEC2-651A-49AB-A5AD-E618FE8A55D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B5F6D-6758-4C2E-906A-C10A784A6E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7205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D55EA-CC60-458E-BB77-3088B8742622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E8917-F153-461A-AAEC-6251D0A2F4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203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E8917-F153-461A-AAEC-6251D0A2F4A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30812-C5A3-4969-975A-4CCD2380FDA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F3560-52B1-419A-8FF5-B2070C48AD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30812-C5A3-4969-975A-4CCD2380FDA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F3560-52B1-419A-8FF5-B2070C48A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30812-C5A3-4969-975A-4CCD2380FDA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F3560-52B1-419A-8FF5-B2070C48A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30812-C5A3-4969-975A-4CCD2380FDA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F3560-52B1-419A-8FF5-B2070C48A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30812-C5A3-4969-975A-4CCD2380FDA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F3560-52B1-419A-8FF5-B2070C48AD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30812-C5A3-4969-975A-4CCD2380FDA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F3560-52B1-419A-8FF5-B2070C48A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30812-C5A3-4969-975A-4CCD2380FDA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F3560-52B1-419A-8FF5-B2070C48A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30812-C5A3-4969-975A-4CCD2380FDA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F3560-52B1-419A-8FF5-B2070C48A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30812-C5A3-4969-975A-4CCD2380FDA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F3560-52B1-419A-8FF5-B2070C48AD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30812-C5A3-4969-975A-4CCD2380FDA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F3560-52B1-419A-8FF5-B2070C48A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30812-C5A3-4969-975A-4CCD2380FDA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F3560-52B1-419A-8FF5-B2070C48AD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830812-C5A3-4969-975A-4CCD2380FDA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4F3560-52B1-419A-8FF5-B2070C48AD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282844" cy="28574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Проектирование пространственных фигур на плоскость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( 10 класс)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1049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4572000" y="404813"/>
            <a:ext cx="0" cy="5903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95288" y="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Фигура в пространстве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64163" y="0"/>
            <a:ext cx="345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Её изображение на плоскости</a:t>
            </a:r>
          </a:p>
        </p:txBody>
      </p:sp>
      <p:sp>
        <p:nvSpPr>
          <p:cNvPr id="19461" name="Freeform 5"/>
          <p:cNvSpPr>
            <a:spLocks/>
          </p:cNvSpPr>
          <p:nvPr/>
        </p:nvSpPr>
        <p:spPr bwMode="auto">
          <a:xfrm>
            <a:off x="468313" y="549275"/>
            <a:ext cx="2881312" cy="1439863"/>
          </a:xfrm>
          <a:custGeom>
            <a:avLst/>
            <a:gdLst/>
            <a:ahLst/>
            <a:cxnLst>
              <a:cxn ang="0">
                <a:pos x="0" y="907"/>
              </a:cxn>
              <a:cxn ang="0">
                <a:pos x="454" y="0"/>
              </a:cxn>
              <a:cxn ang="0">
                <a:pos x="1361" y="0"/>
              </a:cxn>
              <a:cxn ang="0">
                <a:pos x="1815" y="907"/>
              </a:cxn>
              <a:cxn ang="0">
                <a:pos x="0" y="907"/>
              </a:cxn>
            </a:cxnLst>
            <a:rect l="0" t="0" r="r" b="b"/>
            <a:pathLst>
              <a:path w="1815" h="907">
                <a:moveTo>
                  <a:pt x="0" y="907"/>
                </a:moveTo>
                <a:lnTo>
                  <a:pt x="454" y="0"/>
                </a:lnTo>
                <a:lnTo>
                  <a:pt x="1361" y="0"/>
                </a:lnTo>
                <a:lnTo>
                  <a:pt x="1815" y="907"/>
                </a:lnTo>
                <a:lnTo>
                  <a:pt x="0" y="907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2" name="Freeform 6"/>
          <p:cNvSpPr>
            <a:spLocks/>
          </p:cNvSpPr>
          <p:nvPr/>
        </p:nvSpPr>
        <p:spPr bwMode="auto">
          <a:xfrm>
            <a:off x="5119688" y="549275"/>
            <a:ext cx="3054350" cy="1439863"/>
          </a:xfrm>
          <a:custGeom>
            <a:avLst/>
            <a:gdLst/>
            <a:ahLst/>
            <a:cxnLst>
              <a:cxn ang="0">
                <a:pos x="0" y="901"/>
              </a:cxn>
              <a:cxn ang="0">
                <a:pos x="32" y="869"/>
              </a:cxn>
              <a:cxn ang="0">
                <a:pos x="56" y="853"/>
              </a:cxn>
              <a:cxn ang="0">
                <a:pos x="835" y="0"/>
              </a:cxn>
              <a:cxn ang="0">
                <a:pos x="1470" y="0"/>
              </a:cxn>
              <a:cxn ang="0">
                <a:pos x="1924" y="907"/>
              </a:cxn>
              <a:cxn ang="0">
                <a:pos x="0" y="901"/>
              </a:cxn>
            </a:cxnLst>
            <a:rect l="0" t="0" r="r" b="b"/>
            <a:pathLst>
              <a:path w="1924" h="907">
                <a:moveTo>
                  <a:pt x="0" y="901"/>
                </a:moveTo>
                <a:cubicBezTo>
                  <a:pt x="11" y="890"/>
                  <a:pt x="21" y="879"/>
                  <a:pt x="32" y="869"/>
                </a:cubicBezTo>
                <a:cubicBezTo>
                  <a:pt x="39" y="863"/>
                  <a:pt x="56" y="853"/>
                  <a:pt x="56" y="853"/>
                </a:cubicBezTo>
                <a:lnTo>
                  <a:pt x="835" y="0"/>
                </a:lnTo>
                <a:lnTo>
                  <a:pt x="1470" y="0"/>
                </a:lnTo>
                <a:lnTo>
                  <a:pt x="1924" y="907"/>
                </a:lnTo>
                <a:lnTo>
                  <a:pt x="0" y="901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755650" y="1125538"/>
            <a:ext cx="215900" cy="144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2843213" y="1125538"/>
            <a:ext cx="215900" cy="144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5795963" y="1125538"/>
            <a:ext cx="1444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7667625" y="1125538"/>
            <a:ext cx="21590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7" name="Freeform 11"/>
          <p:cNvSpPr>
            <a:spLocks/>
          </p:cNvSpPr>
          <p:nvPr/>
        </p:nvSpPr>
        <p:spPr bwMode="auto">
          <a:xfrm>
            <a:off x="539750" y="2708275"/>
            <a:ext cx="2592388" cy="1441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8"/>
              </a:cxn>
              <a:cxn ang="0">
                <a:pos x="1633" y="908"/>
              </a:cxn>
              <a:cxn ang="0">
                <a:pos x="907" y="0"/>
              </a:cxn>
              <a:cxn ang="0">
                <a:pos x="0" y="0"/>
              </a:cxn>
            </a:cxnLst>
            <a:rect l="0" t="0" r="r" b="b"/>
            <a:pathLst>
              <a:path w="1633" h="908">
                <a:moveTo>
                  <a:pt x="0" y="0"/>
                </a:moveTo>
                <a:lnTo>
                  <a:pt x="0" y="908"/>
                </a:lnTo>
                <a:lnTo>
                  <a:pt x="1633" y="908"/>
                </a:lnTo>
                <a:lnTo>
                  <a:pt x="90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8" name="Freeform 12"/>
          <p:cNvSpPr>
            <a:spLocks/>
          </p:cNvSpPr>
          <p:nvPr/>
        </p:nvSpPr>
        <p:spPr bwMode="auto">
          <a:xfrm>
            <a:off x="5292725" y="2708275"/>
            <a:ext cx="2879725" cy="1441450"/>
          </a:xfrm>
          <a:custGeom>
            <a:avLst/>
            <a:gdLst/>
            <a:ahLst/>
            <a:cxnLst>
              <a:cxn ang="0">
                <a:pos x="453" y="0"/>
              </a:cxn>
              <a:cxn ang="0">
                <a:pos x="0" y="908"/>
              </a:cxn>
              <a:cxn ang="0">
                <a:pos x="1814" y="908"/>
              </a:cxn>
              <a:cxn ang="0">
                <a:pos x="952" y="0"/>
              </a:cxn>
              <a:cxn ang="0">
                <a:pos x="453" y="0"/>
              </a:cxn>
            </a:cxnLst>
            <a:rect l="0" t="0" r="r" b="b"/>
            <a:pathLst>
              <a:path w="1814" h="908">
                <a:moveTo>
                  <a:pt x="453" y="0"/>
                </a:moveTo>
                <a:lnTo>
                  <a:pt x="0" y="908"/>
                </a:lnTo>
                <a:lnTo>
                  <a:pt x="1814" y="908"/>
                </a:lnTo>
                <a:lnTo>
                  <a:pt x="952" y="0"/>
                </a:lnTo>
                <a:lnTo>
                  <a:pt x="453" y="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539750" y="3860800"/>
            <a:ext cx="2873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827088" y="3860800"/>
            <a:ext cx="0" cy="2889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5435600" y="38608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5651500" y="3860800"/>
            <a:ext cx="1444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250825" y="4868863"/>
            <a:ext cx="1439863" cy="14398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5651500" y="5229225"/>
            <a:ext cx="2160588" cy="7191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68313" y="2060575"/>
            <a:ext cx="338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Равнобокая трапеция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003800" y="2060575"/>
            <a:ext cx="3382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Произвольная трапеция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95288" y="4221163"/>
            <a:ext cx="3382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Прямоугольная трапеция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5076825" y="4292600"/>
            <a:ext cx="3382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Произвольная трапеция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1908175" y="5445125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Круг (окружность)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795963" y="6092825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Овал (эллипс)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Практическая часть.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Построение изображений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ирамиды.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5890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47650" y="207963"/>
            <a:ext cx="73453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 изображения пирамиды.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217863" y="890588"/>
            <a:ext cx="5041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Изображение пирамиды начинают 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всегда</a:t>
            </a: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 изображения ее основания: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500430" y="1500174"/>
            <a:ext cx="50244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Вершины основания пирамиды выбираем так, чтобы получить наиболее наглядное изображение;</a:t>
            </a:r>
          </a:p>
        </p:txBody>
      </p:sp>
      <p:sp>
        <p:nvSpPr>
          <p:cNvPr id="12296" name="Oval 8"/>
          <p:cNvSpPr>
            <a:spLocks noChangeAspect="1" noChangeArrowheads="1"/>
          </p:cNvSpPr>
          <p:nvPr/>
        </p:nvSpPr>
        <p:spPr bwMode="auto">
          <a:xfrm>
            <a:off x="363538" y="378777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Oval 9"/>
          <p:cNvSpPr>
            <a:spLocks noChangeAspect="1" noChangeArrowheads="1"/>
          </p:cNvSpPr>
          <p:nvPr/>
        </p:nvSpPr>
        <p:spPr bwMode="auto">
          <a:xfrm>
            <a:off x="1250950" y="461010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Oval 11"/>
          <p:cNvSpPr>
            <a:spLocks noChangeAspect="1" noChangeArrowheads="1"/>
          </p:cNvSpPr>
          <p:nvPr/>
        </p:nvSpPr>
        <p:spPr bwMode="auto">
          <a:xfrm>
            <a:off x="3097213" y="378460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478213" y="2332038"/>
            <a:ext cx="5024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Далее вершины соединяются тонкой вспомогательной линией;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381000" y="3810000"/>
            <a:ext cx="895350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1276350" y="3810000"/>
            <a:ext cx="1857375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371475" y="3805238"/>
            <a:ext cx="2752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170238" y="2930525"/>
            <a:ext cx="5184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Построение высоты пирамиды: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417888" y="3262313"/>
            <a:ext cx="47259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Исходя из свойств пирамиды и свойств многоугольника, лежащего в основании строится основание высоты;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H="1">
            <a:off x="844550" y="3810000"/>
            <a:ext cx="22860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381000" y="3816350"/>
            <a:ext cx="17335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0" name="Oval 22"/>
          <p:cNvSpPr>
            <a:spLocks noChangeAspect="1" noChangeArrowheads="1"/>
          </p:cNvSpPr>
          <p:nvPr/>
        </p:nvSpPr>
        <p:spPr bwMode="auto">
          <a:xfrm>
            <a:off x="1479550" y="408940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403600" y="4170363"/>
            <a:ext cx="485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Высота изображается вертикальным отрезком, параллельным краю листа бумаги.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1504950" y="1250950"/>
            <a:ext cx="0" cy="285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1930400" y="4953000"/>
            <a:ext cx="4321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Построение боковых ребер: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2170113" y="5235575"/>
            <a:ext cx="6767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Вершина пирамиды соединяется отрезками с вершинами основания.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393700" y="1257300"/>
            <a:ext cx="1111250" cy="255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1276350" y="1250950"/>
            <a:ext cx="228600" cy="339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1504950" y="1250950"/>
            <a:ext cx="1619250" cy="254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873250" y="5757863"/>
            <a:ext cx="6264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Невидимые отрезки отмечаем штриховой линией.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1893888" y="6164263"/>
            <a:ext cx="568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Выделяем контур.</a:t>
            </a:r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385763" y="380523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>
            <a:off x="385763" y="3814763"/>
            <a:ext cx="173355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 flipH="1">
            <a:off x="842963" y="3805238"/>
            <a:ext cx="2286000" cy="438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 flipH="1">
            <a:off x="1500188" y="1247775"/>
            <a:ext cx="9525" cy="2871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 flipH="1">
            <a:off x="385763" y="1252538"/>
            <a:ext cx="1119187" cy="256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385763" y="3814763"/>
            <a:ext cx="895350" cy="823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 flipH="1">
            <a:off x="1276350" y="1252538"/>
            <a:ext cx="228600" cy="339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 flipV="1">
            <a:off x="1276350" y="3805238"/>
            <a:ext cx="1847850" cy="847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>
            <a:off x="1504950" y="1252538"/>
            <a:ext cx="1624013" cy="254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4" name="Oval 46"/>
          <p:cNvSpPr>
            <a:spLocks noChangeAspect="1" noChangeArrowheads="1"/>
          </p:cNvSpPr>
          <p:nvPr/>
        </p:nvSpPr>
        <p:spPr bwMode="auto">
          <a:xfrm>
            <a:off x="1474788" y="124777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0175" y="674688"/>
            <a:ext cx="7850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Построить изображение пирамиды в основании которой лежит равнобедренный треугольник.                   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9225" y="236538"/>
            <a:ext cx="288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№1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375025" y="1303338"/>
            <a:ext cx="46974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Здесь и в дальнейшем строить изображение пирамиды будем согласно приведенному алгоритму.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90900" y="2112963"/>
            <a:ext cx="5141913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Строим основание пирамиды.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ru-RU" dirty="0"/>
              <a:t> Равнобедренный треугольник изображается произвольным треугольником.</a:t>
            </a:r>
          </a:p>
        </p:txBody>
      </p:sp>
      <p:sp>
        <p:nvSpPr>
          <p:cNvPr id="11277" name="Oval 13"/>
          <p:cNvSpPr>
            <a:spLocks noChangeAspect="1" noChangeArrowheads="1"/>
          </p:cNvSpPr>
          <p:nvPr/>
        </p:nvSpPr>
        <p:spPr bwMode="auto">
          <a:xfrm>
            <a:off x="300038" y="438467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Oval 14"/>
          <p:cNvSpPr>
            <a:spLocks noChangeAspect="1" noChangeArrowheads="1"/>
          </p:cNvSpPr>
          <p:nvPr/>
        </p:nvSpPr>
        <p:spPr bwMode="auto">
          <a:xfrm>
            <a:off x="1200150" y="52006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Oval 15"/>
          <p:cNvSpPr>
            <a:spLocks noChangeAspect="1" noChangeArrowheads="1"/>
          </p:cNvSpPr>
          <p:nvPr/>
        </p:nvSpPr>
        <p:spPr bwMode="auto">
          <a:xfrm>
            <a:off x="3027363" y="43751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323850" y="4406900"/>
            <a:ext cx="882650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1212850" y="4400550"/>
            <a:ext cx="1847850" cy="83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312738" y="440531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403600" y="3127375"/>
            <a:ext cx="482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Строим высоту пирамиды. 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403600" y="3511550"/>
            <a:ext cx="5184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По свойству пирамиды основание высоты – центр описанной около треугольника окружности, то есть точка пересечения серединных перпендикуляров к его сторонам.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936750" y="4954588"/>
            <a:ext cx="6697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Одним из таких перпендикуляров будет медиана, проведенная к основанию треугольника.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1935163" y="5572125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На проекционном чертеже основание высоты занимает произвольное местоположение на проведенной медиане.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1849438" y="6176963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Строим боковые ребра, обозначаем невидимые линии, выделяем контур.</a:t>
            </a: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762000" y="4413250"/>
            <a:ext cx="2305050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511175" y="4602163"/>
            <a:ext cx="84138" cy="39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2" name="Oval 28"/>
          <p:cNvSpPr>
            <a:spLocks noChangeAspect="1" noChangeArrowheads="1"/>
          </p:cNvSpPr>
          <p:nvPr/>
        </p:nvSpPr>
        <p:spPr bwMode="auto">
          <a:xfrm>
            <a:off x="1536700" y="466090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V="1">
            <a:off x="1555750" y="1657350"/>
            <a:ext cx="6350" cy="3028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 flipH="1">
            <a:off x="323850" y="1657350"/>
            <a:ext cx="1231900" cy="274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H="1">
            <a:off x="1225550" y="1657350"/>
            <a:ext cx="336550" cy="356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1568450" y="1657350"/>
            <a:ext cx="14986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317500" y="4400550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H="1">
            <a:off x="774700" y="4406900"/>
            <a:ext cx="2286000" cy="419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 flipH="1">
            <a:off x="1549400" y="1657350"/>
            <a:ext cx="12700" cy="3035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H="1">
            <a:off x="323850" y="1657350"/>
            <a:ext cx="123825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323850" y="4413250"/>
            <a:ext cx="895350" cy="81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H="1">
            <a:off x="1225550" y="1657350"/>
            <a:ext cx="330200" cy="3575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1555750" y="1651000"/>
            <a:ext cx="1511300" cy="274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H="1">
            <a:off x="1212850" y="4400550"/>
            <a:ext cx="1854200" cy="831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5" name="Oval 41"/>
          <p:cNvSpPr>
            <a:spLocks noChangeAspect="1" noChangeArrowheads="1"/>
          </p:cNvSpPr>
          <p:nvPr/>
        </p:nvSpPr>
        <p:spPr bwMode="auto">
          <a:xfrm>
            <a:off x="757238" y="480060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06" name="Oval 42"/>
          <p:cNvSpPr>
            <a:spLocks noChangeAspect="1" noChangeArrowheads="1"/>
          </p:cNvSpPr>
          <p:nvPr/>
        </p:nvSpPr>
        <p:spPr bwMode="auto">
          <a:xfrm>
            <a:off x="1531938" y="16446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 flipH="1">
            <a:off x="1790700" y="4352925"/>
            <a:ext cx="42863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>
            <a:off x="2138363" y="4767263"/>
            <a:ext cx="147637" cy="2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 flipH="1">
            <a:off x="541338" y="4627563"/>
            <a:ext cx="84137" cy="39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 flipH="1">
            <a:off x="889000" y="4951413"/>
            <a:ext cx="84138" cy="39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 flipH="1">
            <a:off x="908050" y="4975225"/>
            <a:ext cx="84138" cy="39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9225" y="236538"/>
            <a:ext cx="288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№2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30175" y="674688"/>
            <a:ext cx="7850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Построить изображение пирамиды в основании которой лежит прямоугольный треугольник.                    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276600" y="1444625"/>
            <a:ext cx="53990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Строим основание пирамиды.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ru-RU" dirty="0"/>
              <a:t>    Прямоугольный треугольник изображается произвольным треугольником.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259138" y="2517775"/>
            <a:ext cx="4824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Строим высоту пирамиды. 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548063" y="2916238"/>
            <a:ext cx="5184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По свойству пирамиды основание высоты – центр описанной около треугольника окружности, то есть точка пересечения серединных перпендикуляров к его сторонам.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571868" y="4214818"/>
            <a:ext cx="51609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В основании прямоугольный треугольник, поэтому основание высоты – середина гипотенузы.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893888" y="5481638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Строим боковые ребра, обозначаем невидимые линии, выделяем контур.</a:t>
            </a:r>
          </a:p>
        </p:txBody>
      </p:sp>
      <p:sp>
        <p:nvSpPr>
          <p:cNvPr id="13325" name="Oval 13"/>
          <p:cNvSpPr>
            <a:spLocks noChangeAspect="1" noChangeArrowheads="1"/>
          </p:cNvSpPr>
          <p:nvPr/>
        </p:nvSpPr>
        <p:spPr bwMode="auto">
          <a:xfrm>
            <a:off x="319088" y="438150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Oval 14"/>
          <p:cNvSpPr>
            <a:spLocks noChangeAspect="1" noChangeArrowheads="1"/>
          </p:cNvSpPr>
          <p:nvPr/>
        </p:nvSpPr>
        <p:spPr bwMode="auto">
          <a:xfrm>
            <a:off x="1200150" y="52006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Oval 15"/>
          <p:cNvSpPr>
            <a:spLocks noChangeAspect="1" noChangeArrowheads="1"/>
          </p:cNvSpPr>
          <p:nvPr/>
        </p:nvSpPr>
        <p:spPr bwMode="auto">
          <a:xfrm>
            <a:off x="3027363" y="43751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333375" y="4400550"/>
            <a:ext cx="903288" cy="836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1236663" y="4398963"/>
            <a:ext cx="1824037" cy="839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 flipV="1">
            <a:off x="323850" y="4398963"/>
            <a:ext cx="27384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V="1">
            <a:off x="1152525" y="5094288"/>
            <a:ext cx="152400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1304925" y="5094288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4" name="Oval 22"/>
          <p:cNvSpPr>
            <a:spLocks noChangeAspect="1" noChangeArrowheads="1"/>
          </p:cNvSpPr>
          <p:nvPr/>
        </p:nvSpPr>
        <p:spPr bwMode="auto">
          <a:xfrm>
            <a:off x="1633538" y="438150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912813" y="4340225"/>
            <a:ext cx="0" cy="13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947738" y="4338638"/>
            <a:ext cx="0" cy="13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2178050" y="4330700"/>
            <a:ext cx="0" cy="13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2216150" y="4332288"/>
            <a:ext cx="0" cy="13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V="1">
            <a:off x="1663700" y="1619250"/>
            <a:ext cx="0" cy="278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flipH="1">
            <a:off x="347663" y="1625600"/>
            <a:ext cx="1320800" cy="280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flipH="1">
            <a:off x="1233488" y="1625600"/>
            <a:ext cx="420687" cy="362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1668463" y="1625600"/>
            <a:ext cx="1408112" cy="277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V="1">
            <a:off x="338138" y="4395788"/>
            <a:ext cx="2719387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1662113" y="1624013"/>
            <a:ext cx="0" cy="2762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H="1">
            <a:off x="342900" y="1633538"/>
            <a:ext cx="1309688" cy="2786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347663" y="4419600"/>
            <a:ext cx="881062" cy="804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flipH="1">
            <a:off x="1228725" y="1628775"/>
            <a:ext cx="428625" cy="3605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1657350" y="1628775"/>
            <a:ext cx="1409700" cy="2767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 flipH="1">
            <a:off x="1228725" y="4400550"/>
            <a:ext cx="1838325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2" name="Oval 40"/>
          <p:cNvSpPr>
            <a:spLocks noChangeAspect="1" noChangeArrowheads="1"/>
          </p:cNvSpPr>
          <p:nvPr/>
        </p:nvSpPr>
        <p:spPr bwMode="auto">
          <a:xfrm>
            <a:off x="1627188" y="162083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Oval 4"/>
          <p:cNvSpPr>
            <a:spLocks noChangeAspect="1" noChangeArrowheads="1"/>
          </p:cNvSpPr>
          <p:nvPr/>
        </p:nvSpPr>
        <p:spPr bwMode="auto">
          <a:xfrm>
            <a:off x="306388" y="437673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Oval 5"/>
          <p:cNvSpPr>
            <a:spLocks noChangeAspect="1" noChangeArrowheads="1"/>
          </p:cNvSpPr>
          <p:nvPr/>
        </p:nvSpPr>
        <p:spPr bwMode="auto">
          <a:xfrm>
            <a:off x="1200150" y="52006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Oval 6"/>
          <p:cNvSpPr>
            <a:spLocks noChangeAspect="1" noChangeArrowheads="1"/>
          </p:cNvSpPr>
          <p:nvPr/>
        </p:nvSpPr>
        <p:spPr bwMode="auto">
          <a:xfrm>
            <a:off x="3027363" y="43751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23850" y="4400550"/>
            <a:ext cx="912813" cy="836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1236663" y="4398963"/>
            <a:ext cx="1824037" cy="839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 flipV="1">
            <a:off x="323850" y="4398963"/>
            <a:ext cx="27384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49225" y="236538"/>
            <a:ext cx="288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№3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30175" y="674688"/>
            <a:ext cx="7850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Построить изображение пирамиды в основании которой лежит правильный треугольник.                    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276600" y="1444625"/>
            <a:ext cx="51831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Строим основание пирамиды.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ru-RU" dirty="0"/>
              <a:t>    Правильный треугольник изображается произвольным треугольником</a:t>
            </a:r>
            <a:r>
              <a:rPr lang="ru-RU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259138" y="2517775"/>
            <a:ext cx="4824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Строим высоту пирамиды. 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548063" y="2916238"/>
            <a:ext cx="5184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По свойству пирамиды основание высоты – центр описанной около треугольника окружности, то есть точка пересечения серединных перпендикуляров к его сторонам.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589338" y="4462463"/>
            <a:ext cx="5086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В основании правильный треугольник, поэтому основание высоты – точка пересечения его медиан.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787400" y="4400550"/>
            <a:ext cx="22606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V="1">
            <a:off x="533400" y="4622800"/>
            <a:ext cx="133350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V="1">
            <a:off x="920750" y="4978400"/>
            <a:ext cx="133350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323850" y="4413250"/>
            <a:ext cx="182245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1600200" y="5003800"/>
            <a:ext cx="12700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2451100" y="4629150"/>
            <a:ext cx="12700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1" name="Oval 25"/>
          <p:cNvSpPr>
            <a:spLocks noChangeAspect="1" noChangeArrowheads="1"/>
          </p:cNvSpPr>
          <p:nvPr/>
        </p:nvSpPr>
        <p:spPr bwMode="auto">
          <a:xfrm>
            <a:off x="768350" y="47942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62" name="Oval 26"/>
          <p:cNvSpPr>
            <a:spLocks noChangeAspect="1" noChangeArrowheads="1"/>
          </p:cNvSpPr>
          <p:nvPr/>
        </p:nvSpPr>
        <p:spPr bwMode="auto">
          <a:xfrm>
            <a:off x="2120900" y="480060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63" name="Oval 27"/>
          <p:cNvSpPr>
            <a:spLocks noChangeAspect="1" noChangeArrowheads="1"/>
          </p:cNvSpPr>
          <p:nvPr/>
        </p:nvSpPr>
        <p:spPr bwMode="auto">
          <a:xfrm>
            <a:off x="1497013" y="46545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V="1">
            <a:off x="1524000" y="1654175"/>
            <a:ext cx="14288" cy="301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93888" y="5481638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Строим боковые ребра, обозначаем невидимые линии, выделяем контур.</a:t>
            </a:r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 flipH="1">
            <a:off x="319088" y="1668463"/>
            <a:ext cx="12192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flipH="1">
            <a:off x="1225550" y="1670050"/>
            <a:ext cx="317500" cy="355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1543050" y="1676400"/>
            <a:ext cx="1517650" cy="272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323850" y="4400550"/>
            <a:ext cx="2733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 flipH="1">
            <a:off x="790575" y="4400550"/>
            <a:ext cx="2262188" cy="419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323850" y="4414838"/>
            <a:ext cx="1824038" cy="404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 flipH="1">
            <a:off x="323850" y="1671638"/>
            <a:ext cx="1214438" cy="2728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323850" y="4400550"/>
            <a:ext cx="914400" cy="833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 flipH="1">
            <a:off x="1223963" y="1676400"/>
            <a:ext cx="300037" cy="3552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>
            <a:off x="1528763" y="1671638"/>
            <a:ext cx="1519237" cy="270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 flipH="1">
            <a:off x="1238250" y="4391025"/>
            <a:ext cx="1824038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7" name="Oval 41"/>
          <p:cNvSpPr>
            <a:spLocks noChangeAspect="1" noChangeArrowheads="1"/>
          </p:cNvSpPr>
          <p:nvPr/>
        </p:nvSpPr>
        <p:spPr bwMode="auto">
          <a:xfrm>
            <a:off x="1504950" y="165893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8" name="Line 42"/>
          <p:cNvSpPr>
            <a:spLocks noChangeShapeType="1"/>
          </p:cNvSpPr>
          <p:nvPr/>
        </p:nvSpPr>
        <p:spPr bwMode="auto">
          <a:xfrm flipH="1">
            <a:off x="1520825" y="1689100"/>
            <a:ext cx="12700" cy="2981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9225" y="236538"/>
            <a:ext cx="288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№4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30175" y="674688"/>
            <a:ext cx="7850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Построить изображение пирамиды в основании которой лежит прямоугольник.                   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276600" y="1444625"/>
            <a:ext cx="55435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Строим основание пирамиды.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ru-RU" dirty="0"/>
              <a:t>    Прямоугольник изображается произвольным параллелограммом.</a:t>
            </a:r>
          </a:p>
        </p:txBody>
      </p:sp>
      <p:sp>
        <p:nvSpPr>
          <p:cNvPr id="15367" name="Oval 7"/>
          <p:cNvSpPr>
            <a:spLocks noChangeAspect="1" noChangeArrowheads="1"/>
          </p:cNvSpPr>
          <p:nvPr/>
        </p:nvSpPr>
        <p:spPr bwMode="auto">
          <a:xfrm>
            <a:off x="3000375" y="437197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Oval 8"/>
          <p:cNvSpPr>
            <a:spLocks noChangeAspect="1" noChangeArrowheads="1"/>
          </p:cNvSpPr>
          <p:nvPr/>
        </p:nvSpPr>
        <p:spPr bwMode="auto">
          <a:xfrm>
            <a:off x="2270125" y="509428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920750" y="4394200"/>
            <a:ext cx="211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80975" y="5119688"/>
            <a:ext cx="211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2298700" y="4394200"/>
            <a:ext cx="738188" cy="725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179388" y="4394200"/>
            <a:ext cx="738187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5" name="Oval 15"/>
          <p:cNvSpPr>
            <a:spLocks noChangeAspect="1" noChangeArrowheads="1"/>
          </p:cNvSpPr>
          <p:nvPr/>
        </p:nvSpPr>
        <p:spPr bwMode="auto">
          <a:xfrm>
            <a:off x="895350" y="4373563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6" name="Oval 16"/>
          <p:cNvSpPr>
            <a:spLocks noChangeAspect="1" noChangeArrowheads="1"/>
          </p:cNvSpPr>
          <p:nvPr/>
        </p:nvSpPr>
        <p:spPr bwMode="auto">
          <a:xfrm>
            <a:off x="168275" y="50863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259138" y="2517775"/>
            <a:ext cx="4824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Строим высоту пирамиды. 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548063" y="2916238"/>
            <a:ext cx="5184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По свойству пирамиды основание высоты – центр описанной около четырехугольника окружности, то есть точка пересечения серединных перпендикуляров к его сторонам</a:t>
            </a:r>
            <a:r>
              <a:rPr lang="ru-RU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589338" y="4462463"/>
            <a:ext cx="5086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В основании прямоугольник, поэтому основание высоты – точка пересечения его диагоналей.</a:t>
            </a: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920750" y="4394200"/>
            <a:ext cx="1384300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190500" y="4394200"/>
            <a:ext cx="28321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2" name="Oval 22"/>
          <p:cNvSpPr>
            <a:spLocks noChangeAspect="1" noChangeArrowheads="1"/>
          </p:cNvSpPr>
          <p:nvPr/>
        </p:nvSpPr>
        <p:spPr bwMode="auto">
          <a:xfrm>
            <a:off x="1584325" y="472598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1612900" y="1746250"/>
            <a:ext cx="0" cy="301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4" name="Oval 24"/>
          <p:cNvSpPr>
            <a:spLocks noChangeAspect="1" noChangeArrowheads="1"/>
          </p:cNvSpPr>
          <p:nvPr/>
        </p:nvSpPr>
        <p:spPr bwMode="auto">
          <a:xfrm>
            <a:off x="1585913" y="172402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1893888" y="5481638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Строим боковые ребра, обозначаем невидимые линии, выделяем контур.</a:t>
            </a:r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H="1">
            <a:off x="914400" y="1743075"/>
            <a:ext cx="695325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190500" y="1743075"/>
            <a:ext cx="1419225" cy="337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1619250" y="1743075"/>
            <a:ext cx="676275" cy="339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1609725" y="1743075"/>
            <a:ext cx="1419225" cy="265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V="1">
            <a:off x="185738" y="4386263"/>
            <a:ext cx="733425" cy="733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914400" y="4391025"/>
            <a:ext cx="2114550" cy="4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H="1">
            <a:off x="166688" y="4392613"/>
            <a:ext cx="2852737" cy="723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919163" y="4400550"/>
            <a:ext cx="1376362" cy="7191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1612900" y="1739900"/>
            <a:ext cx="0" cy="30035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914400" y="1746250"/>
            <a:ext cx="698500" cy="2635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 flipH="1">
            <a:off x="190500" y="1746250"/>
            <a:ext cx="1422400" cy="335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177800" y="5118100"/>
            <a:ext cx="2120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 flipH="1" flipV="1">
            <a:off x="1619250" y="1778000"/>
            <a:ext cx="673100" cy="334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1619250" y="1778000"/>
            <a:ext cx="1403350" cy="2603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 flipH="1">
            <a:off x="2298700" y="4406900"/>
            <a:ext cx="730250" cy="717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9225" y="236538"/>
            <a:ext cx="288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№5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30175" y="674688"/>
            <a:ext cx="7850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Построить изображение пирамиды в основании которой лежит квадрат.                    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276600" y="1444625"/>
            <a:ext cx="49672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Строим основание пирамиды.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ru-RU" dirty="0"/>
              <a:t>    Квадрат изображается произвольным параллелограммом.</a:t>
            </a:r>
          </a:p>
        </p:txBody>
      </p:sp>
      <p:sp>
        <p:nvSpPr>
          <p:cNvPr id="16391" name="Oval 7"/>
          <p:cNvSpPr>
            <a:spLocks noChangeAspect="1" noChangeArrowheads="1"/>
          </p:cNvSpPr>
          <p:nvPr/>
        </p:nvSpPr>
        <p:spPr bwMode="auto">
          <a:xfrm>
            <a:off x="168275" y="50863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Oval 8"/>
          <p:cNvSpPr>
            <a:spLocks noChangeAspect="1" noChangeArrowheads="1"/>
          </p:cNvSpPr>
          <p:nvPr/>
        </p:nvSpPr>
        <p:spPr bwMode="auto">
          <a:xfrm>
            <a:off x="2270125" y="509428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Oval 9"/>
          <p:cNvSpPr>
            <a:spLocks noChangeAspect="1" noChangeArrowheads="1"/>
          </p:cNvSpPr>
          <p:nvPr/>
        </p:nvSpPr>
        <p:spPr bwMode="auto">
          <a:xfrm>
            <a:off x="3000375" y="437197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Oval 10"/>
          <p:cNvSpPr>
            <a:spLocks noChangeAspect="1" noChangeArrowheads="1"/>
          </p:cNvSpPr>
          <p:nvPr/>
        </p:nvSpPr>
        <p:spPr bwMode="auto">
          <a:xfrm>
            <a:off x="895350" y="4373563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180975" y="5119688"/>
            <a:ext cx="211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2298700" y="4394200"/>
            <a:ext cx="738188" cy="725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920750" y="4394200"/>
            <a:ext cx="211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179388" y="4394200"/>
            <a:ext cx="738187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259138" y="2517775"/>
            <a:ext cx="4824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Строим высоту пирамиды.</a:t>
            </a:r>
            <a:r>
              <a:rPr lang="ru-RU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548063" y="2916238"/>
            <a:ext cx="5184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По свойству пирамиды основание высоты – центр описанной около четырехугольника окружности, то есть точка пересечения серединных перпендикуляров к его сторонам</a:t>
            </a:r>
            <a:r>
              <a:rPr lang="ru-RU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589338" y="4462463"/>
            <a:ext cx="5086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В основании квадрат, поэтому основание высоты – точка пересечения его диагоналей.</a:t>
            </a: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920750" y="4394200"/>
            <a:ext cx="1384300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190500" y="4394200"/>
            <a:ext cx="28321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4" name="Oval 20"/>
          <p:cNvSpPr>
            <a:spLocks noChangeAspect="1" noChangeArrowheads="1"/>
          </p:cNvSpPr>
          <p:nvPr/>
        </p:nvSpPr>
        <p:spPr bwMode="auto">
          <a:xfrm>
            <a:off x="1584325" y="472598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V="1">
            <a:off x="1612900" y="1746250"/>
            <a:ext cx="0" cy="301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6" name="Oval 22"/>
          <p:cNvSpPr>
            <a:spLocks noChangeAspect="1" noChangeArrowheads="1"/>
          </p:cNvSpPr>
          <p:nvPr/>
        </p:nvSpPr>
        <p:spPr bwMode="auto">
          <a:xfrm>
            <a:off x="1585913" y="172402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H="1">
            <a:off x="914400" y="1743075"/>
            <a:ext cx="695325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190500" y="1743075"/>
            <a:ext cx="1419225" cy="337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1619250" y="1743075"/>
            <a:ext cx="676275" cy="339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1609725" y="1743075"/>
            <a:ext cx="1419225" cy="265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1893888" y="5481638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Строим боковые ребра, обозначаем невидимые линии, выделяем контур.</a:t>
            </a:r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 flipH="1">
            <a:off x="171450" y="4394200"/>
            <a:ext cx="749300" cy="723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927100" y="4394200"/>
            <a:ext cx="2101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flipV="1">
            <a:off x="184150" y="4394200"/>
            <a:ext cx="2838450" cy="730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908050" y="4394200"/>
            <a:ext cx="1390650" cy="730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1612900" y="1752600"/>
            <a:ext cx="0" cy="299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 flipH="1">
            <a:off x="177800" y="1746250"/>
            <a:ext cx="1435100" cy="337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177800" y="5124450"/>
            <a:ext cx="211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1612900" y="1752600"/>
            <a:ext cx="679450" cy="3365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1619250" y="1746250"/>
            <a:ext cx="1409700" cy="265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 flipH="1">
            <a:off x="2298700" y="4400550"/>
            <a:ext cx="736600" cy="71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 flipH="1">
            <a:off x="908050" y="1746250"/>
            <a:ext cx="704850" cy="2647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49225" y="236538"/>
            <a:ext cx="288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№6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30175" y="674688"/>
            <a:ext cx="7850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Построить изображение пирамиды в основании которой лежит равнобедренная трапеция.                   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276600" y="1444625"/>
            <a:ext cx="496728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Строим основание пирамиды.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ru-RU" dirty="0"/>
              <a:t>    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/>
              <a:t>Трапеция изображается трапецией.</a:t>
            </a:r>
          </a:p>
        </p:txBody>
      </p:sp>
      <p:sp>
        <p:nvSpPr>
          <p:cNvPr id="17415" name="Oval 7"/>
          <p:cNvSpPr>
            <a:spLocks noChangeAspect="1" noChangeArrowheads="1"/>
          </p:cNvSpPr>
          <p:nvPr/>
        </p:nvSpPr>
        <p:spPr bwMode="auto">
          <a:xfrm>
            <a:off x="1177925" y="50990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Oval 8"/>
          <p:cNvSpPr>
            <a:spLocks noChangeAspect="1" noChangeArrowheads="1"/>
          </p:cNvSpPr>
          <p:nvPr/>
        </p:nvSpPr>
        <p:spPr bwMode="auto">
          <a:xfrm>
            <a:off x="2492375" y="508793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Oval 9"/>
          <p:cNvSpPr>
            <a:spLocks noChangeAspect="1" noChangeArrowheads="1"/>
          </p:cNvSpPr>
          <p:nvPr/>
        </p:nvSpPr>
        <p:spPr bwMode="auto">
          <a:xfrm>
            <a:off x="254000" y="4341813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Oval 10"/>
          <p:cNvSpPr>
            <a:spLocks noChangeAspect="1" noChangeArrowheads="1"/>
          </p:cNvSpPr>
          <p:nvPr/>
        </p:nvSpPr>
        <p:spPr bwMode="auto">
          <a:xfrm>
            <a:off x="2994025" y="435292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 flipV="1">
            <a:off x="276225" y="4368800"/>
            <a:ext cx="2743200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1212850" y="5124450"/>
            <a:ext cx="130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2520950" y="4381500"/>
            <a:ext cx="50165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266700" y="4362450"/>
            <a:ext cx="939800" cy="768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259138" y="2243138"/>
            <a:ext cx="4824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Строим высоту пирамиды.</a:t>
            </a:r>
            <a:r>
              <a:rPr lang="ru-RU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519488" y="2641600"/>
            <a:ext cx="5184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По свойству пирамиды основание высоты – центр описанной около четырехугольника окружности, то есть точка пересечения серединных перпендикуляров к его сторонам</a:t>
            </a:r>
            <a:r>
              <a:rPr lang="ru-RU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546475" y="4100513"/>
            <a:ext cx="5086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В основании равнобедренная трапеция, поэтому основание высоты занимает произвольное местоположение на отрезке соединяющем середины оснований.</a:t>
            </a:r>
          </a:p>
        </p:txBody>
      </p:sp>
      <p:sp>
        <p:nvSpPr>
          <p:cNvPr id="17426" name="Oval 18"/>
          <p:cNvSpPr>
            <a:spLocks noChangeAspect="1" noChangeArrowheads="1"/>
          </p:cNvSpPr>
          <p:nvPr/>
        </p:nvSpPr>
        <p:spPr bwMode="auto">
          <a:xfrm>
            <a:off x="1851025" y="510698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7" name="Oval 19"/>
          <p:cNvSpPr>
            <a:spLocks noChangeAspect="1" noChangeArrowheads="1"/>
          </p:cNvSpPr>
          <p:nvPr/>
        </p:nvSpPr>
        <p:spPr bwMode="auto">
          <a:xfrm>
            <a:off x="1654175" y="435133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1466850" y="5086350"/>
            <a:ext cx="381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2114550" y="5086350"/>
            <a:ext cx="381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857250" y="4330700"/>
            <a:ext cx="5715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914400" y="4324350"/>
            <a:ext cx="5715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2057400" y="4330700"/>
            <a:ext cx="5715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2101850" y="4324350"/>
            <a:ext cx="5715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1676400" y="4381500"/>
            <a:ext cx="19685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6" name="Oval 28"/>
          <p:cNvSpPr>
            <a:spLocks noChangeAspect="1" noChangeArrowheads="1"/>
          </p:cNvSpPr>
          <p:nvPr/>
        </p:nvSpPr>
        <p:spPr bwMode="auto">
          <a:xfrm>
            <a:off x="1730375" y="466248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 flipV="1">
            <a:off x="1758950" y="164465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8" name="Oval 30"/>
          <p:cNvSpPr>
            <a:spLocks noChangeAspect="1" noChangeArrowheads="1"/>
          </p:cNvSpPr>
          <p:nvPr/>
        </p:nvSpPr>
        <p:spPr bwMode="auto">
          <a:xfrm>
            <a:off x="1736725" y="162083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893888" y="5481638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Строим боковые ребра, обозначаем невидимые линии, выделяем контур.</a:t>
            </a:r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 flipH="1">
            <a:off x="261938" y="1639888"/>
            <a:ext cx="1508125" cy="272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 flipH="1">
            <a:off x="1200150" y="1663700"/>
            <a:ext cx="550863" cy="3470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1763713" y="1662113"/>
            <a:ext cx="755650" cy="3462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1755775" y="1654175"/>
            <a:ext cx="1263650" cy="272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279400" y="4368800"/>
            <a:ext cx="2749550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>
            <a:off x="1676400" y="4381500"/>
            <a:ext cx="196850" cy="742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>
            <a:off x="1758950" y="1657350"/>
            <a:ext cx="0" cy="3035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 flipH="1">
            <a:off x="260350" y="1651000"/>
            <a:ext cx="1498600" cy="271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266700" y="4375150"/>
            <a:ext cx="933450" cy="749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 flipV="1">
            <a:off x="1206500" y="5118100"/>
            <a:ext cx="132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flipV="1">
            <a:off x="2527300" y="4368800"/>
            <a:ext cx="50165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1771650" y="1651000"/>
            <a:ext cx="1257300" cy="274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>
            <a:off x="1758950" y="1638300"/>
            <a:ext cx="762000" cy="3473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 flipH="1">
            <a:off x="1200150" y="1625600"/>
            <a:ext cx="565150" cy="3492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000232" y="928670"/>
            <a:ext cx="55435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Построение изображений </a:t>
            </a:r>
            <a:r>
              <a:rPr lang="ru-RU" sz="36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призмы</a:t>
            </a:r>
            <a:endParaRPr lang="ru-RU" sz="3600" i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7899" y="187037"/>
            <a:ext cx="7498080" cy="48006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Чертеж - хорошее средство для получения и запоминания информации поскольку ~ 80 % информации человек получает с помощью зрения. В современном техническом чертеже передается информация, необходимая для производства, поэтому чертеж является одним из основных производственных документов.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7901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47650" y="207963"/>
            <a:ext cx="73453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 изображения </a:t>
            </a: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призмы.</a:t>
            </a: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217863" y="890588"/>
            <a:ext cx="5041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Изображение </a:t>
            </a:r>
            <a: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призмы </a:t>
            </a: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начинают 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всегда</a:t>
            </a: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 изображения ее основания: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478213" y="1419225"/>
            <a:ext cx="50244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Вершины основания </a:t>
            </a:r>
            <a:r>
              <a:rPr lang="ru-RU" dirty="0" smtClean="0"/>
              <a:t>призмы </a:t>
            </a:r>
            <a:r>
              <a:rPr lang="ru-RU" dirty="0"/>
              <a:t>выбираем так, чтобы получить наиболее наглядное изображение;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478213" y="2332038"/>
            <a:ext cx="5024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Далее вершины соединяются тонкой вспомогательной линией;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170238" y="2930525"/>
            <a:ext cx="5184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Построение высоты </a:t>
            </a:r>
            <a: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призмы:</a:t>
            </a:r>
            <a:endParaRPr lang="ru-RU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417888" y="3262313"/>
            <a:ext cx="47259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Исходя из свойств пирамиды и свойств многоугольника, лежащего в основании строится основание высоты;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500430" y="4143380"/>
            <a:ext cx="485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Высота изображается вертикальным отрезком, параллельным краю листа бумаги.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2000232" y="5000636"/>
            <a:ext cx="4321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Построение боковых ребер: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2170113" y="5235575"/>
            <a:ext cx="6767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Вершина пирамиды соединяется отрезками с вершинами основания.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873250" y="5757863"/>
            <a:ext cx="6264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Невидимые отрезки отмечаем штриховой линией.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1893888" y="6164263"/>
            <a:ext cx="568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Выделяем контур.</a:t>
            </a:r>
          </a:p>
        </p:txBody>
      </p:sp>
      <p:grpSp>
        <p:nvGrpSpPr>
          <p:cNvPr id="64" name="Группа 63"/>
          <p:cNvGrpSpPr/>
          <p:nvPr/>
        </p:nvGrpSpPr>
        <p:grpSpPr>
          <a:xfrm>
            <a:off x="357158" y="1500174"/>
            <a:ext cx="2795588" cy="3468687"/>
            <a:chOff x="285750" y="1785938"/>
            <a:chExt cx="2795588" cy="3468687"/>
          </a:xfrm>
        </p:grpSpPr>
        <p:sp>
          <p:nvSpPr>
            <p:cNvPr id="36" name="Oval 13"/>
            <p:cNvSpPr>
              <a:spLocks noChangeAspect="1" noChangeArrowheads="1"/>
            </p:cNvSpPr>
            <p:nvPr/>
          </p:nvSpPr>
          <p:spPr bwMode="auto">
            <a:xfrm>
              <a:off x="300038" y="4384675"/>
              <a:ext cx="53975" cy="539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Oval 14"/>
            <p:cNvSpPr>
              <a:spLocks noChangeAspect="1" noChangeArrowheads="1"/>
            </p:cNvSpPr>
            <p:nvPr/>
          </p:nvSpPr>
          <p:spPr bwMode="auto">
            <a:xfrm>
              <a:off x="1200150" y="5200650"/>
              <a:ext cx="53975" cy="539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" name="Oval 15"/>
            <p:cNvSpPr>
              <a:spLocks noChangeAspect="1" noChangeArrowheads="1"/>
            </p:cNvSpPr>
            <p:nvPr/>
          </p:nvSpPr>
          <p:spPr bwMode="auto">
            <a:xfrm>
              <a:off x="3027363" y="4375150"/>
              <a:ext cx="53975" cy="539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>
              <a:off x="323850" y="4406900"/>
              <a:ext cx="882650" cy="812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17"/>
            <p:cNvSpPr>
              <a:spLocks noChangeShapeType="1"/>
            </p:cNvSpPr>
            <p:nvPr/>
          </p:nvSpPr>
          <p:spPr bwMode="auto">
            <a:xfrm flipV="1">
              <a:off x="1212850" y="4400550"/>
              <a:ext cx="1847850" cy="831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18"/>
            <p:cNvSpPr>
              <a:spLocks noChangeShapeType="1"/>
            </p:cNvSpPr>
            <p:nvPr/>
          </p:nvSpPr>
          <p:spPr bwMode="auto">
            <a:xfrm>
              <a:off x="312738" y="4405313"/>
              <a:ext cx="2736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26"/>
            <p:cNvSpPr>
              <a:spLocks noChangeShapeType="1"/>
            </p:cNvSpPr>
            <p:nvPr/>
          </p:nvSpPr>
          <p:spPr bwMode="auto">
            <a:xfrm flipH="1">
              <a:off x="511175" y="4602163"/>
              <a:ext cx="84138" cy="396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Oval 28"/>
            <p:cNvSpPr>
              <a:spLocks noChangeAspect="1" noChangeArrowheads="1"/>
            </p:cNvSpPr>
            <p:nvPr/>
          </p:nvSpPr>
          <p:spPr bwMode="auto">
            <a:xfrm>
              <a:off x="1536700" y="4660900"/>
              <a:ext cx="53975" cy="539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" name="Line 37"/>
            <p:cNvSpPr>
              <a:spLocks noChangeShapeType="1"/>
            </p:cNvSpPr>
            <p:nvPr/>
          </p:nvSpPr>
          <p:spPr bwMode="auto">
            <a:xfrm>
              <a:off x="323850" y="4413250"/>
              <a:ext cx="895350" cy="812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 flipH="1">
              <a:off x="1212850" y="4400550"/>
              <a:ext cx="1854200" cy="8318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Oval 41"/>
            <p:cNvSpPr>
              <a:spLocks noChangeAspect="1" noChangeArrowheads="1"/>
            </p:cNvSpPr>
            <p:nvPr/>
          </p:nvSpPr>
          <p:spPr bwMode="auto">
            <a:xfrm>
              <a:off x="757238" y="4800600"/>
              <a:ext cx="53975" cy="539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2138363" y="4767263"/>
              <a:ext cx="219075" cy="46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 flipH="1">
              <a:off x="541338" y="4627563"/>
              <a:ext cx="84137" cy="396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 flipH="1">
              <a:off x="889000" y="4951413"/>
              <a:ext cx="84138" cy="396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 flipH="1">
              <a:off x="908050" y="4975225"/>
              <a:ext cx="84138" cy="39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40"/>
            <p:cNvSpPr>
              <a:spLocks noChangeShapeType="1"/>
            </p:cNvSpPr>
            <p:nvPr/>
          </p:nvSpPr>
          <p:spPr bwMode="auto">
            <a:xfrm flipH="1">
              <a:off x="1214444" y="1785938"/>
              <a:ext cx="1782756" cy="7858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44"/>
            <p:cNvSpPr>
              <a:spLocks noChangeShapeType="1"/>
            </p:cNvSpPr>
            <p:nvPr/>
          </p:nvSpPr>
          <p:spPr bwMode="auto">
            <a:xfrm>
              <a:off x="1643063" y="5000625"/>
              <a:ext cx="214312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32"/>
            <p:cNvSpPr>
              <a:spLocks noChangeShapeType="1"/>
            </p:cNvSpPr>
            <p:nvPr/>
          </p:nvSpPr>
          <p:spPr bwMode="auto">
            <a:xfrm>
              <a:off x="3000374" y="1785939"/>
              <a:ext cx="71457" cy="2643206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54" name="Line 32"/>
            <p:cNvSpPr>
              <a:spLocks noChangeShapeType="1"/>
            </p:cNvSpPr>
            <p:nvPr/>
          </p:nvSpPr>
          <p:spPr bwMode="auto">
            <a:xfrm>
              <a:off x="285750" y="1785939"/>
              <a:ext cx="45719" cy="264320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55" name="Line 37"/>
            <p:cNvSpPr>
              <a:spLocks noChangeShapeType="1"/>
            </p:cNvSpPr>
            <p:nvPr/>
          </p:nvSpPr>
          <p:spPr bwMode="auto">
            <a:xfrm>
              <a:off x="285750" y="1785938"/>
              <a:ext cx="928694" cy="7858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38"/>
            <p:cNvSpPr>
              <a:spLocks noChangeShapeType="1"/>
            </p:cNvSpPr>
            <p:nvPr/>
          </p:nvSpPr>
          <p:spPr bwMode="auto">
            <a:xfrm>
              <a:off x="357188" y="4429125"/>
              <a:ext cx="17145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34"/>
            <p:cNvSpPr>
              <a:spLocks noChangeShapeType="1"/>
            </p:cNvSpPr>
            <p:nvPr/>
          </p:nvSpPr>
          <p:spPr bwMode="auto">
            <a:xfrm flipH="1">
              <a:off x="714375" y="4429125"/>
              <a:ext cx="2286000" cy="419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 flipH="1" flipV="1">
              <a:off x="2214563" y="2000250"/>
              <a:ext cx="214312" cy="204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44"/>
            <p:cNvSpPr>
              <a:spLocks noChangeShapeType="1"/>
            </p:cNvSpPr>
            <p:nvPr/>
          </p:nvSpPr>
          <p:spPr bwMode="auto">
            <a:xfrm flipH="1" flipV="1">
              <a:off x="1500188" y="2286000"/>
              <a:ext cx="142875" cy="214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38"/>
            <p:cNvSpPr>
              <a:spLocks noChangeShapeType="1"/>
            </p:cNvSpPr>
            <p:nvPr/>
          </p:nvSpPr>
          <p:spPr bwMode="auto">
            <a:xfrm>
              <a:off x="1500188" y="2143125"/>
              <a:ext cx="71437" cy="2500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44"/>
            <p:cNvSpPr>
              <a:spLocks noChangeShapeType="1"/>
            </p:cNvSpPr>
            <p:nvPr/>
          </p:nvSpPr>
          <p:spPr bwMode="auto">
            <a:xfrm>
              <a:off x="357188" y="1857375"/>
              <a:ext cx="17145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Line 44"/>
            <p:cNvSpPr>
              <a:spLocks noChangeShapeType="1"/>
            </p:cNvSpPr>
            <p:nvPr/>
          </p:nvSpPr>
          <p:spPr bwMode="auto">
            <a:xfrm flipH="1">
              <a:off x="785813" y="1785938"/>
              <a:ext cx="2143125" cy="428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Line 44"/>
            <p:cNvSpPr>
              <a:spLocks noChangeShapeType="1"/>
            </p:cNvSpPr>
            <p:nvPr/>
          </p:nvSpPr>
          <p:spPr bwMode="auto">
            <a:xfrm flipH="1">
              <a:off x="285750" y="1785938"/>
              <a:ext cx="2705100" cy="45719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</p:grpSp>
      <p:cxnSp>
        <p:nvCxnSpPr>
          <p:cNvPr id="66" name="Прямая соединительная линия 65"/>
          <p:cNvCxnSpPr>
            <a:stCxn id="51" idx="1"/>
            <a:endCxn id="45" idx="1"/>
          </p:cNvCxnSpPr>
          <p:nvPr/>
        </p:nvCxnSpPr>
        <p:spPr>
          <a:xfrm rot="16200000" flipH="1" flipV="1">
            <a:off x="-45267" y="3615517"/>
            <a:ext cx="2660644" cy="15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0175" y="674688"/>
            <a:ext cx="7850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000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Построить изображение призмы в основании которой лежит равнобедренный треугольник.                   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9225" y="236538"/>
            <a:ext cx="288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№1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375025" y="1303338"/>
            <a:ext cx="46974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Здесь и в дальнейшем строить изображение призмы будем согласно приведенному алгоритму.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90900" y="2112963"/>
            <a:ext cx="5141913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  <a:defRPr/>
            </a:pP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Строим </a:t>
            </a:r>
            <a:r>
              <a:rPr lang="ru-RU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основание призмы</a:t>
            </a:r>
            <a:endParaRPr lang="ru-RU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just">
              <a:spcBef>
                <a:spcPct val="50000"/>
              </a:spcBef>
              <a:defRPr/>
            </a:pPr>
            <a:r>
              <a:rPr lang="ru-RU" dirty="0"/>
              <a:t> Равнобедренный треугольник изображается произвольным треугольником.</a:t>
            </a:r>
          </a:p>
        </p:txBody>
      </p:sp>
      <p:sp>
        <p:nvSpPr>
          <p:cNvPr id="11277" name="Oval 13"/>
          <p:cNvSpPr>
            <a:spLocks noChangeAspect="1" noChangeArrowheads="1"/>
          </p:cNvSpPr>
          <p:nvPr/>
        </p:nvSpPr>
        <p:spPr bwMode="auto">
          <a:xfrm>
            <a:off x="300038" y="438467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Oval 14"/>
          <p:cNvSpPr>
            <a:spLocks noChangeAspect="1" noChangeArrowheads="1"/>
          </p:cNvSpPr>
          <p:nvPr/>
        </p:nvSpPr>
        <p:spPr bwMode="auto">
          <a:xfrm>
            <a:off x="1200150" y="52006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Oval 15"/>
          <p:cNvSpPr>
            <a:spLocks noChangeAspect="1" noChangeArrowheads="1"/>
          </p:cNvSpPr>
          <p:nvPr/>
        </p:nvSpPr>
        <p:spPr bwMode="auto">
          <a:xfrm>
            <a:off x="3027363" y="43751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323850" y="4406900"/>
            <a:ext cx="882650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1212850" y="4400550"/>
            <a:ext cx="1847850" cy="83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312738" y="440531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403600" y="3127375"/>
            <a:ext cx="482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Строим высоту призмы. 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403600" y="3511550"/>
            <a:ext cx="5184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По свойству пирамиды основание высоты – центр описанной около треугольника окружности, то есть точка пересечения серединных перпендикуляров к его сторонам.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936750" y="4954588"/>
            <a:ext cx="6697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Одним из таких перпендикуляров будет медиана, проведенная к основанию треугольника.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1935163" y="5572125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На проекционном чертеже основание высоты занимает произвольное местоположение на проведенной медиане</a:t>
            </a:r>
            <a:r>
              <a:rPr lang="ru-RU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1849438" y="6176963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Строим боковые ребра, обозначаем невидимые линии, выделяем контур.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511175" y="4602163"/>
            <a:ext cx="84138" cy="39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2" name="Oval 28"/>
          <p:cNvSpPr>
            <a:spLocks noChangeAspect="1" noChangeArrowheads="1"/>
          </p:cNvSpPr>
          <p:nvPr/>
        </p:nvSpPr>
        <p:spPr bwMode="auto">
          <a:xfrm>
            <a:off x="1536700" y="466090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1143000" y="2571750"/>
            <a:ext cx="71438" cy="271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323850" y="4413250"/>
            <a:ext cx="895350" cy="81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H="1">
            <a:off x="1212850" y="4400550"/>
            <a:ext cx="1854200" cy="831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5" name="Oval 41"/>
          <p:cNvSpPr>
            <a:spLocks noChangeAspect="1" noChangeArrowheads="1"/>
          </p:cNvSpPr>
          <p:nvPr/>
        </p:nvSpPr>
        <p:spPr bwMode="auto">
          <a:xfrm>
            <a:off x="757238" y="480060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>
            <a:off x="2138363" y="4767263"/>
            <a:ext cx="219075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 flipH="1">
            <a:off x="541338" y="4627563"/>
            <a:ext cx="84137" cy="39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 flipH="1">
            <a:off x="889000" y="4951413"/>
            <a:ext cx="84138" cy="39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 flipH="1">
            <a:off x="908050" y="4975225"/>
            <a:ext cx="84138" cy="39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H="1">
            <a:off x="1143000" y="1785926"/>
            <a:ext cx="1857364" cy="831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1643063" y="5000625"/>
            <a:ext cx="21431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" name="Line 32"/>
          <p:cNvSpPr>
            <a:spLocks noChangeShapeType="1"/>
          </p:cNvSpPr>
          <p:nvPr/>
        </p:nvSpPr>
        <p:spPr bwMode="auto">
          <a:xfrm>
            <a:off x="3000364" y="1785926"/>
            <a:ext cx="71439" cy="264320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5" name="Line 32"/>
          <p:cNvSpPr>
            <a:spLocks noChangeShapeType="1"/>
          </p:cNvSpPr>
          <p:nvPr/>
        </p:nvSpPr>
        <p:spPr bwMode="auto">
          <a:xfrm>
            <a:off x="285750" y="1785938"/>
            <a:ext cx="71438" cy="271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" name="Line 37"/>
          <p:cNvSpPr>
            <a:spLocks noChangeShapeType="1"/>
          </p:cNvSpPr>
          <p:nvPr/>
        </p:nvSpPr>
        <p:spPr bwMode="auto">
          <a:xfrm>
            <a:off x="285750" y="1785938"/>
            <a:ext cx="895350" cy="81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" name="Line 38"/>
          <p:cNvSpPr>
            <a:spLocks noChangeShapeType="1"/>
          </p:cNvSpPr>
          <p:nvPr/>
        </p:nvSpPr>
        <p:spPr bwMode="auto">
          <a:xfrm>
            <a:off x="357188" y="4429125"/>
            <a:ext cx="1714500" cy="357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" name="Line 34"/>
          <p:cNvSpPr>
            <a:spLocks noChangeShapeType="1"/>
          </p:cNvSpPr>
          <p:nvPr/>
        </p:nvSpPr>
        <p:spPr bwMode="auto">
          <a:xfrm flipH="1">
            <a:off x="714375" y="4429125"/>
            <a:ext cx="2286000" cy="419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" name="Line 44"/>
          <p:cNvSpPr>
            <a:spLocks noChangeShapeType="1"/>
          </p:cNvSpPr>
          <p:nvPr/>
        </p:nvSpPr>
        <p:spPr bwMode="auto">
          <a:xfrm flipH="1" flipV="1">
            <a:off x="2214563" y="2000250"/>
            <a:ext cx="214312" cy="204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" name="Line 44"/>
          <p:cNvSpPr>
            <a:spLocks noChangeShapeType="1"/>
          </p:cNvSpPr>
          <p:nvPr/>
        </p:nvSpPr>
        <p:spPr bwMode="auto">
          <a:xfrm flipH="1" flipV="1">
            <a:off x="1500188" y="2286000"/>
            <a:ext cx="142875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" name="Line 38"/>
          <p:cNvSpPr>
            <a:spLocks noChangeShapeType="1"/>
          </p:cNvSpPr>
          <p:nvPr/>
        </p:nvSpPr>
        <p:spPr bwMode="auto">
          <a:xfrm>
            <a:off x="1500188" y="2143125"/>
            <a:ext cx="71437" cy="2500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" name="Line 44"/>
          <p:cNvSpPr>
            <a:spLocks noChangeShapeType="1"/>
          </p:cNvSpPr>
          <p:nvPr/>
        </p:nvSpPr>
        <p:spPr bwMode="auto">
          <a:xfrm>
            <a:off x="285720" y="1785926"/>
            <a:ext cx="1785968" cy="42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" name="Line 44"/>
          <p:cNvSpPr>
            <a:spLocks noChangeShapeType="1"/>
          </p:cNvSpPr>
          <p:nvPr/>
        </p:nvSpPr>
        <p:spPr bwMode="auto">
          <a:xfrm flipH="1">
            <a:off x="785813" y="1785938"/>
            <a:ext cx="21431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" name="Line 44"/>
          <p:cNvSpPr>
            <a:spLocks noChangeShapeType="1"/>
          </p:cNvSpPr>
          <p:nvPr/>
        </p:nvSpPr>
        <p:spPr bwMode="auto">
          <a:xfrm flipH="1" flipV="1">
            <a:off x="285720" y="1760207"/>
            <a:ext cx="2714644" cy="4571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9225" y="236538"/>
            <a:ext cx="288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№2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30175" y="674688"/>
            <a:ext cx="7850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000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Построить изображение пирамиды в основании которой лежит прямоугольный треугольник.                    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286116" y="1428736"/>
            <a:ext cx="53990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  <a:defRPr/>
            </a:pP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Строим основание пирамиды.</a:t>
            </a:r>
          </a:p>
          <a:p>
            <a:pPr marL="342900" indent="-342900" algn="just">
              <a:spcBef>
                <a:spcPct val="50000"/>
              </a:spcBef>
              <a:defRPr/>
            </a:pPr>
            <a:r>
              <a:rPr lang="ru-RU" dirty="0"/>
              <a:t>    Прямоугольный треугольник изображается произвольным треугольником.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259138" y="2517775"/>
            <a:ext cx="4824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Строим высоту пирамиды. 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548063" y="2916238"/>
            <a:ext cx="5184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По свойству пирамиды основание высоты – центр описанной около треугольника окружности, то есть точка пересечения серединных перпендикуляров к его сторонам.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589338" y="4462463"/>
            <a:ext cx="51609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В основании прямоугольный треугольник, поэтому основание высоты – середина гипотенузы.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893888" y="5481638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Строим боковые ребра, обозначаем невидимые линии, выделяем контур.</a:t>
            </a:r>
          </a:p>
        </p:txBody>
      </p:sp>
      <p:sp>
        <p:nvSpPr>
          <p:cNvPr id="13325" name="Oval 13"/>
          <p:cNvSpPr>
            <a:spLocks noChangeAspect="1" noChangeArrowheads="1"/>
          </p:cNvSpPr>
          <p:nvPr/>
        </p:nvSpPr>
        <p:spPr bwMode="auto">
          <a:xfrm>
            <a:off x="319088" y="438150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Oval 14"/>
          <p:cNvSpPr>
            <a:spLocks noChangeAspect="1" noChangeArrowheads="1"/>
          </p:cNvSpPr>
          <p:nvPr/>
        </p:nvSpPr>
        <p:spPr bwMode="auto">
          <a:xfrm>
            <a:off x="1200150" y="52006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Oval 15"/>
          <p:cNvSpPr>
            <a:spLocks noChangeAspect="1" noChangeArrowheads="1"/>
          </p:cNvSpPr>
          <p:nvPr/>
        </p:nvSpPr>
        <p:spPr bwMode="auto">
          <a:xfrm>
            <a:off x="3027363" y="43751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333375" y="4400550"/>
            <a:ext cx="903288" cy="836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1236663" y="4398963"/>
            <a:ext cx="1824037" cy="839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 flipV="1">
            <a:off x="323850" y="4398963"/>
            <a:ext cx="27384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V="1">
            <a:off x="1152525" y="5094288"/>
            <a:ext cx="152400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1304925" y="5094288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Oval 22"/>
          <p:cNvSpPr>
            <a:spLocks noChangeAspect="1" noChangeArrowheads="1"/>
          </p:cNvSpPr>
          <p:nvPr/>
        </p:nvSpPr>
        <p:spPr bwMode="auto">
          <a:xfrm>
            <a:off x="1633538" y="438150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912813" y="4340225"/>
            <a:ext cx="0" cy="13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947738" y="4338638"/>
            <a:ext cx="0" cy="13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2178050" y="4330700"/>
            <a:ext cx="0" cy="13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2216150" y="4332288"/>
            <a:ext cx="0" cy="13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V="1">
            <a:off x="1571604" y="1785926"/>
            <a:ext cx="71438" cy="26431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flipH="1">
            <a:off x="347663" y="1785926"/>
            <a:ext cx="9495" cy="2641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1142976" y="2428868"/>
            <a:ext cx="90512" cy="28257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3000363" y="1857364"/>
            <a:ext cx="76211" cy="25400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V="1">
            <a:off x="338138" y="4395788"/>
            <a:ext cx="2719387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H="1">
            <a:off x="342900" y="1785926"/>
            <a:ext cx="14258" cy="263367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347663" y="4419600"/>
            <a:ext cx="881062" cy="804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1142976" y="2428868"/>
            <a:ext cx="71438" cy="281939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3000364" y="1857364"/>
            <a:ext cx="66686" cy="25384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 flipH="1">
            <a:off x="1228725" y="4400550"/>
            <a:ext cx="1838325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35" name="Прямая соединительная линия 34"/>
          <p:cNvCxnSpPr>
            <a:stCxn id="13345" idx="0"/>
          </p:cNvCxnSpPr>
          <p:nvPr/>
        </p:nvCxnSpPr>
        <p:spPr>
          <a:xfrm rot="16200000" flipH="1">
            <a:off x="428596" y="1714488"/>
            <a:ext cx="642942" cy="785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1142976" y="1857364"/>
            <a:ext cx="1857388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13345" idx="0"/>
          </p:cNvCxnSpPr>
          <p:nvPr/>
        </p:nvCxnSpPr>
        <p:spPr>
          <a:xfrm rot="10800000">
            <a:off x="357158" y="1785926"/>
            <a:ext cx="2643206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49225" y="236538"/>
            <a:ext cx="288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№3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30175" y="674688"/>
            <a:ext cx="7850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000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Построить изображение пирамиды в основании которой лежит правильный треугольник.                    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286116" y="1428736"/>
            <a:ext cx="51831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  <a:defRPr/>
            </a:pP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Строим основание пирамиды.</a:t>
            </a:r>
          </a:p>
          <a:p>
            <a:pPr marL="342900" indent="-342900" algn="just">
              <a:spcBef>
                <a:spcPct val="50000"/>
              </a:spcBef>
              <a:defRPr/>
            </a:pPr>
            <a:r>
              <a:rPr lang="ru-RU" dirty="0"/>
              <a:t>    Правильный треугольник изображается произвольным треугольником</a:t>
            </a:r>
            <a:r>
              <a:rPr lang="ru-RU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259138" y="2517775"/>
            <a:ext cx="4824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Строим высоту пирамиды. 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548063" y="2916238"/>
            <a:ext cx="5184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По свойству пирамиды основание высоты – центр описанной около треугольника окружности, то есть точка пересечения серединных перпендикуляров к его сторонам.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589338" y="4462463"/>
            <a:ext cx="5086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В основании правильный треугольник, поэтому основание высоты – точка пересечения его медиан.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93888" y="5481638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Строим боковые ребра, обозначаем невидимые линии, выделяем контур.</a:t>
            </a:r>
          </a:p>
        </p:txBody>
      </p:sp>
      <p:sp>
        <p:nvSpPr>
          <p:cNvPr id="38" name="Oval 13"/>
          <p:cNvSpPr>
            <a:spLocks noChangeAspect="1" noChangeArrowheads="1"/>
          </p:cNvSpPr>
          <p:nvPr/>
        </p:nvSpPr>
        <p:spPr bwMode="auto">
          <a:xfrm>
            <a:off x="300038" y="438467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Oval 14"/>
          <p:cNvSpPr>
            <a:spLocks noChangeAspect="1" noChangeArrowheads="1"/>
          </p:cNvSpPr>
          <p:nvPr/>
        </p:nvSpPr>
        <p:spPr bwMode="auto">
          <a:xfrm>
            <a:off x="1200150" y="52006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Oval 15"/>
          <p:cNvSpPr>
            <a:spLocks noChangeAspect="1" noChangeArrowheads="1"/>
          </p:cNvSpPr>
          <p:nvPr/>
        </p:nvSpPr>
        <p:spPr bwMode="auto">
          <a:xfrm>
            <a:off x="3027363" y="43751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Line 16"/>
          <p:cNvSpPr>
            <a:spLocks noChangeShapeType="1"/>
          </p:cNvSpPr>
          <p:nvPr/>
        </p:nvSpPr>
        <p:spPr bwMode="auto">
          <a:xfrm>
            <a:off x="323850" y="4406900"/>
            <a:ext cx="882650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" name="Line 17"/>
          <p:cNvSpPr>
            <a:spLocks noChangeShapeType="1"/>
          </p:cNvSpPr>
          <p:nvPr/>
        </p:nvSpPr>
        <p:spPr bwMode="auto">
          <a:xfrm flipV="1">
            <a:off x="1212850" y="4400550"/>
            <a:ext cx="1847850" cy="83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" name="Line 18"/>
          <p:cNvSpPr>
            <a:spLocks noChangeShapeType="1"/>
          </p:cNvSpPr>
          <p:nvPr/>
        </p:nvSpPr>
        <p:spPr bwMode="auto">
          <a:xfrm>
            <a:off x="312738" y="440531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 flipH="1">
            <a:off x="511175" y="4602163"/>
            <a:ext cx="84138" cy="39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" name="Oval 28"/>
          <p:cNvSpPr>
            <a:spLocks noChangeAspect="1" noChangeArrowheads="1"/>
          </p:cNvSpPr>
          <p:nvPr/>
        </p:nvSpPr>
        <p:spPr bwMode="auto">
          <a:xfrm>
            <a:off x="1536700" y="466090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Line 37"/>
          <p:cNvSpPr>
            <a:spLocks noChangeShapeType="1"/>
          </p:cNvSpPr>
          <p:nvPr/>
        </p:nvSpPr>
        <p:spPr bwMode="auto">
          <a:xfrm>
            <a:off x="323850" y="4413250"/>
            <a:ext cx="895350" cy="81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 flipH="1">
            <a:off x="1212850" y="4400550"/>
            <a:ext cx="1854200" cy="831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" name="Oval 41"/>
          <p:cNvSpPr>
            <a:spLocks noChangeAspect="1" noChangeArrowheads="1"/>
          </p:cNvSpPr>
          <p:nvPr/>
        </p:nvSpPr>
        <p:spPr bwMode="auto">
          <a:xfrm>
            <a:off x="757238" y="480060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Line 44"/>
          <p:cNvSpPr>
            <a:spLocks noChangeShapeType="1"/>
          </p:cNvSpPr>
          <p:nvPr/>
        </p:nvSpPr>
        <p:spPr bwMode="auto">
          <a:xfrm>
            <a:off x="2138363" y="4767263"/>
            <a:ext cx="219075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" name="Line 46"/>
          <p:cNvSpPr>
            <a:spLocks noChangeShapeType="1"/>
          </p:cNvSpPr>
          <p:nvPr/>
        </p:nvSpPr>
        <p:spPr bwMode="auto">
          <a:xfrm flipH="1">
            <a:off x="889000" y="4951413"/>
            <a:ext cx="84138" cy="39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" name="Line 40"/>
          <p:cNvSpPr>
            <a:spLocks noChangeShapeType="1"/>
          </p:cNvSpPr>
          <p:nvPr/>
        </p:nvSpPr>
        <p:spPr bwMode="auto">
          <a:xfrm flipH="1">
            <a:off x="1214414" y="1785938"/>
            <a:ext cx="1782786" cy="7858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" name="Line 44"/>
          <p:cNvSpPr>
            <a:spLocks noChangeShapeType="1"/>
          </p:cNvSpPr>
          <p:nvPr/>
        </p:nvSpPr>
        <p:spPr bwMode="auto">
          <a:xfrm>
            <a:off x="1643063" y="5000625"/>
            <a:ext cx="21431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" name="Line 32"/>
          <p:cNvSpPr>
            <a:spLocks noChangeShapeType="1"/>
          </p:cNvSpPr>
          <p:nvPr/>
        </p:nvSpPr>
        <p:spPr bwMode="auto">
          <a:xfrm>
            <a:off x="3000375" y="1785939"/>
            <a:ext cx="71427" cy="264319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56" name="Line 32"/>
          <p:cNvSpPr>
            <a:spLocks noChangeShapeType="1"/>
          </p:cNvSpPr>
          <p:nvPr/>
        </p:nvSpPr>
        <p:spPr bwMode="auto">
          <a:xfrm>
            <a:off x="285750" y="1785939"/>
            <a:ext cx="71408" cy="264319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57" name="Line 37"/>
          <p:cNvSpPr>
            <a:spLocks noChangeShapeType="1"/>
          </p:cNvSpPr>
          <p:nvPr/>
        </p:nvSpPr>
        <p:spPr bwMode="auto">
          <a:xfrm>
            <a:off x="285720" y="1785926"/>
            <a:ext cx="928694" cy="7858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" name="Line 38"/>
          <p:cNvSpPr>
            <a:spLocks noChangeShapeType="1"/>
          </p:cNvSpPr>
          <p:nvPr/>
        </p:nvSpPr>
        <p:spPr bwMode="auto">
          <a:xfrm>
            <a:off x="357188" y="4429125"/>
            <a:ext cx="1714500" cy="357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" name="Line 34"/>
          <p:cNvSpPr>
            <a:spLocks noChangeShapeType="1"/>
          </p:cNvSpPr>
          <p:nvPr/>
        </p:nvSpPr>
        <p:spPr bwMode="auto">
          <a:xfrm flipH="1">
            <a:off x="714375" y="4429125"/>
            <a:ext cx="2286000" cy="419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" name="Line 44"/>
          <p:cNvSpPr>
            <a:spLocks noChangeShapeType="1"/>
          </p:cNvSpPr>
          <p:nvPr/>
        </p:nvSpPr>
        <p:spPr bwMode="auto">
          <a:xfrm flipH="1" flipV="1">
            <a:off x="2285982" y="2000240"/>
            <a:ext cx="142877" cy="1428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" name="Line 44"/>
          <p:cNvSpPr>
            <a:spLocks noChangeShapeType="1"/>
          </p:cNvSpPr>
          <p:nvPr/>
        </p:nvSpPr>
        <p:spPr bwMode="auto">
          <a:xfrm flipH="1" flipV="1">
            <a:off x="1571603" y="2357429"/>
            <a:ext cx="71459" cy="1428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" name="Line 38"/>
          <p:cNvSpPr>
            <a:spLocks noChangeShapeType="1"/>
          </p:cNvSpPr>
          <p:nvPr/>
        </p:nvSpPr>
        <p:spPr bwMode="auto">
          <a:xfrm>
            <a:off x="1500188" y="2143125"/>
            <a:ext cx="71437" cy="2500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" name="Line 44"/>
          <p:cNvSpPr>
            <a:spLocks noChangeShapeType="1"/>
          </p:cNvSpPr>
          <p:nvPr/>
        </p:nvSpPr>
        <p:spPr bwMode="auto">
          <a:xfrm>
            <a:off x="357188" y="1857375"/>
            <a:ext cx="1714500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" name="Line 44"/>
          <p:cNvSpPr>
            <a:spLocks noChangeShapeType="1"/>
          </p:cNvSpPr>
          <p:nvPr/>
        </p:nvSpPr>
        <p:spPr bwMode="auto">
          <a:xfrm flipH="1">
            <a:off x="785813" y="1785938"/>
            <a:ext cx="21431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" name="Line 44"/>
          <p:cNvSpPr>
            <a:spLocks noChangeShapeType="1"/>
          </p:cNvSpPr>
          <p:nvPr/>
        </p:nvSpPr>
        <p:spPr bwMode="auto">
          <a:xfrm flipH="1">
            <a:off x="285720" y="1785926"/>
            <a:ext cx="2714644" cy="4571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1142976" y="4357694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2107389" y="4321975"/>
            <a:ext cx="142876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857224" y="2357430"/>
            <a:ext cx="142876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500034" y="2000240"/>
            <a:ext cx="142876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53" idx="1"/>
            <a:endCxn id="47" idx="1"/>
          </p:cNvCxnSpPr>
          <p:nvPr/>
        </p:nvCxnSpPr>
        <p:spPr>
          <a:xfrm rot="16200000" flipH="1" flipV="1">
            <a:off x="-116696" y="3901290"/>
            <a:ext cx="2660656" cy="15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9225" y="236538"/>
            <a:ext cx="288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№4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14282" y="714356"/>
            <a:ext cx="7850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000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Построить изображение пирамиды в основании которой лежит прямоугольник.                   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276600" y="1444625"/>
            <a:ext cx="55435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  <a:defRPr/>
            </a:pP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Строим основание пирамиды.</a:t>
            </a:r>
          </a:p>
          <a:p>
            <a:pPr marL="342900" indent="-342900" algn="just">
              <a:spcBef>
                <a:spcPct val="50000"/>
              </a:spcBef>
              <a:defRPr/>
            </a:pPr>
            <a:r>
              <a:rPr lang="ru-RU" dirty="0"/>
              <a:t>    Прямоугольник изображается произвольным параллелограммом.</a:t>
            </a:r>
          </a:p>
        </p:txBody>
      </p:sp>
      <p:sp>
        <p:nvSpPr>
          <p:cNvPr id="15367" name="Oval 7"/>
          <p:cNvSpPr>
            <a:spLocks noChangeAspect="1" noChangeArrowheads="1"/>
          </p:cNvSpPr>
          <p:nvPr/>
        </p:nvSpPr>
        <p:spPr bwMode="auto">
          <a:xfrm>
            <a:off x="3000375" y="437197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Oval 8"/>
          <p:cNvSpPr>
            <a:spLocks noChangeAspect="1" noChangeArrowheads="1"/>
          </p:cNvSpPr>
          <p:nvPr/>
        </p:nvSpPr>
        <p:spPr bwMode="auto">
          <a:xfrm>
            <a:off x="2270125" y="509428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920750" y="4394200"/>
            <a:ext cx="211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80975" y="5119688"/>
            <a:ext cx="211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2298700" y="4394200"/>
            <a:ext cx="738188" cy="725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179388" y="4394200"/>
            <a:ext cx="738187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5" name="Oval 15"/>
          <p:cNvSpPr>
            <a:spLocks noChangeAspect="1" noChangeArrowheads="1"/>
          </p:cNvSpPr>
          <p:nvPr/>
        </p:nvSpPr>
        <p:spPr bwMode="auto">
          <a:xfrm>
            <a:off x="895350" y="4373563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6" name="Oval 16"/>
          <p:cNvSpPr>
            <a:spLocks noChangeAspect="1" noChangeArrowheads="1"/>
          </p:cNvSpPr>
          <p:nvPr/>
        </p:nvSpPr>
        <p:spPr bwMode="auto">
          <a:xfrm>
            <a:off x="168275" y="50863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259138" y="2517775"/>
            <a:ext cx="4824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Строим высоту пирамиды. 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548063" y="2916238"/>
            <a:ext cx="5184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По свойству пирамиды основание высоты – центр описанной около четырехугольника окружности, то есть точка пересечения серединных перпендикуляров к его сторонам.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589338" y="4462463"/>
            <a:ext cx="5086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В основании прямоугольник, поэтому основание высоты – точка пересечения его диагоналей.</a:t>
            </a: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920750" y="4394200"/>
            <a:ext cx="1384300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190500" y="4394200"/>
            <a:ext cx="28321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2" name="Oval 22"/>
          <p:cNvSpPr>
            <a:spLocks noChangeAspect="1" noChangeArrowheads="1"/>
          </p:cNvSpPr>
          <p:nvPr/>
        </p:nvSpPr>
        <p:spPr bwMode="auto">
          <a:xfrm>
            <a:off x="1584325" y="472598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4" name="Oval 24"/>
          <p:cNvSpPr>
            <a:spLocks noChangeAspect="1" noChangeArrowheads="1"/>
          </p:cNvSpPr>
          <p:nvPr/>
        </p:nvSpPr>
        <p:spPr bwMode="auto">
          <a:xfrm flipV="1">
            <a:off x="1625580" y="2000239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1893888" y="5481638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Строим боковые ребра, обозначаем невидимые линии, выделяем контур.</a:t>
            </a:r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H="1">
            <a:off x="914400" y="1643050"/>
            <a:ext cx="14262" cy="276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190500" y="2357430"/>
            <a:ext cx="23782" cy="27574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2285984" y="2786057"/>
            <a:ext cx="9541" cy="23479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>
            <a:off x="3028950" y="2071678"/>
            <a:ext cx="42852" cy="23288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V="1">
            <a:off x="185738" y="4386263"/>
            <a:ext cx="733425" cy="733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914400" y="4391025"/>
            <a:ext cx="2114550" cy="4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H="1">
            <a:off x="166688" y="4392613"/>
            <a:ext cx="2852737" cy="723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919163" y="4400550"/>
            <a:ext cx="1376362" cy="7191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 flipH="1">
            <a:off x="1643042" y="2071678"/>
            <a:ext cx="30142" cy="267177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914400" y="1643050"/>
            <a:ext cx="14262" cy="2738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 flipH="1">
            <a:off x="190500" y="2357430"/>
            <a:ext cx="23782" cy="274797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214282" y="5143512"/>
            <a:ext cx="2120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 flipH="1" flipV="1">
            <a:off x="2285984" y="2428868"/>
            <a:ext cx="6366" cy="26892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 flipH="1">
            <a:off x="3022600" y="1785926"/>
            <a:ext cx="49202" cy="259557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 flipH="1">
            <a:off x="2298700" y="4406900"/>
            <a:ext cx="730250" cy="717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38" name="Прямая соединительная линия 37"/>
          <p:cNvCxnSpPr>
            <a:stCxn id="15396" idx="0"/>
            <a:endCxn id="15398" idx="1"/>
          </p:cNvCxnSpPr>
          <p:nvPr/>
        </p:nvCxnSpPr>
        <p:spPr>
          <a:xfrm rot="16200000" flipH="1">
            <a:off x="1214414" y="1357298"/>
            <a:ext cx="71438" cy="2071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5395" idx="0"/>
          </p:cNvCxnSpPr>
          <p:nvPr/>
        </p:nvCxnSpPr>
        <p:spPr>
          <a:xfrm rot="5400000">
            <a:off x="214282" y="1643050"/>
            <a:ext cx="714380" cy="7143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1928794" y="642918"/>
            <a:ext cx="142876" cy="21431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15399" idx="0"/>
          </p:cNvCxnSpPr>
          <p:nvPr/>
        </p:nvCxnSpPr>
        <p:spPr>
          <a:xfrm rot="5400000">
            <a:off x="2357422" y="1714488"/>
            <a:ext cx="642942" cy="785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15395" idx="0"/>
            <a:endCxn id="15398" idx="1"/>
          </p:cNvCxnSpPr>
          <p:nvPr/>
        </p:nvCxnSpPr>
        <p:spPr>
          <a:xfrm rot="16200000" flipH="1">
            <a:off x="1214414" y="1357298"/>
            <a:ext cx="785818" cy="13573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15396" idx="0"/>
            <a:endCxn id="15399" idx="0"/>
          </p:cNvCxnSpPr>
          <p:nvPr/>
        </p:nvCxnSpPr>
        <p:spPr>
          <a:xfrm rot="5400000" flipH="1" flipV="1">
            <a:off x="1357290" y="642918"/>
            <a:ext cx="571504" cy="2857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9225" y="236538"/>
            <a:ext cx="288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№5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30175" y="674688"/>
            <a:ext cx="7850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000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Построить изображение пирамиды в основании которой лежит квадрат.                    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276600" y="1444625"/>
            <a:ext cx="49672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  <a:defRPr/>
            </a:pP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Строим основание пирамиды.</a:t>
            </a:r>
          </a:p>
          <a:p>
            <a:pPr marL="342900" indent="-342900" algn="just">
              <a:spcBef>
                <a:spcPct val="50000"/>
              </a:spcBef>
              <a:defRPr/>
            </a:pPr>
            <a:r>
              <a:rPr lang="ru-RU" dirty="0"/>
              <a:t>    Квадрат изображается произвольным параллелограммом.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259138" y="2517775"/>
            <a:ext cx="4824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Строим высоту пирамиды.</a:t>
            </a:r>
            <a:r>
              <a:rPr lang="ru-RU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548063" y="2916238"/>
            <a:ext cx="5184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По свойству пирамиды основание высоты – центр описанной около четырехугольника окружности, то есть точка пересечения серединных перпендикуляров к его сторонам.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589338" y="4462463"/>
            <a:ext cx="5086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В основании квадрат, поэтому основание высоты – точка пересечения его диагоналей.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1893888" y="5481638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Строим боковые ребра, обозначаем невидимые линии, выделяем контур.</a:t>
            </a:r>
          </a:p>
        </p:txBody>
      </p:sp>
      <p:sp>
        <p:nvSpPr>
          <p:cNvPr id="37" name="Oval 7"/>
          <p:cNvSpPr>
            <a:spLocks noChangeAspect="1" noChangeArrowheads="1"/>
          </p:cNvSpPr>
          <p:nvPr/>
        </p:nvSpPr>
        <p:spPr bwMode="auto">
          <a:xfrm>
            <a:off x="3000375" y="437197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Oval 8"/>
          <p:cNvSpPr>
            <a:spLocks noChangeAspect="1" noChangeArrowheads="1"/>
          </p:cNvSpPr>
          <p:nvPr/>
        </p:nvSpPr>
        <p:spPr bwMode="auto">
          <a:xfrm>
            <a:off x="2270125" y="509428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>
            <a:off x="920750" y="4394200"/>
            <a:ext cx="211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" name="Line 11"/>
          <p:cNvSpPr>
            <a:spLocks noChangeShapeType="1"/>
          </p:cNvSpPr>
          <p:nvPr/>
        </p:nvSpPr>
        <p:spPr bwMode="auto">
          <a:xfrm>
            <a:off x="180975" y="5119688"/>
            <a:ext cx="211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 flipH="1">
            <a:off x="2298700" y="4394200"/>
            <a:ext cx="738188" cy="725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" name="Line 13"/>
          <p:cNvSpPr>
            <a:spLocks noChangeShapeType="1"/>
          </p:cNvSpPr>
          <p:nvPr/>
        </p:nvSpPr>
        <p:spPr bwMode="auto">
          <a:xfrm flipH="1">
            <a:off x="179388" y="4394200"/>
            <a:ext cx="738187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" name="Oval 15"/>
          <p:cNvSpPr>
            <a:spLocks noChangeAspect="1" noChangeArrowheads="1"/>
          </p:cNvSpPr>
          <p:nvPr/>
        </p:nvSpPr>
        <p:spPr bwMode="auto">
          <a:xfrm>
            <a:off x="895350" y="4373563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Oval 16"/>
          <p:cNvSpPr>
            <a:spLocks noChangeAspect="1" noChangeArrowheads="1"/>
          </p:cNvSpPr>
          <p:nvPr/>
        </p:nvSpPr>
        <p:spPr bwMode="auto">
          <a:xfrm>
            <a:off x="168275" y="50863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Line 20"/>
          <p:cNvSpPr>
            <a:spLocks noChangeShapeType="1"/>
          </p:cNvSpPr>
          <p:nvPr/>
        </p:nvSpPr>
        <p:spPr bwMode="auto">
          <a:xfrm>
            <a:off x="920750" y="4394200"/>
            <a:ext cx="1384300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 flipV="1">
            <a:off x="190500" y="4394200"/>
            <a:ext cx="28321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" name="Oval 22"/>
          <p:cNvSpPr>
            <a:spLocks noChangeAspect="1" noChangeArrowheads="1"/>
          </p:cNvSpPr>
          <p:nvPr/>
        </p:nvSpPr>
        <p:spPr bwMode="auto">
          <a:xfrm>
            <a:off x="1584325" y="472598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Oval 24"/>
          <p:cNvSpPr>
            <a:spLocks noChangeAspect="1" noChangeArrowheads="1"/>
          </p:cNvSpPr>
          <p:nvPr/>
        </p:nvSpPr>
        <p:spPr bwMode="auto">
          <a:xfrm flipV="1">
            <a:off x="1608116" y="1982777"/>
            <a:ext cx="88901" cy="88901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 flipH="1">
            <a:off x="914400" y="1643050"/>
            <a:ext cx="14262" cy="276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H="1">
            <a:off x="190500" y="2357430"/>
            <a:ext cx="23782" cy="27574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" name="Line 28"/>
          <p:cNvSpPr>
            <a:spLocks noChangeShapeType="1"/>
          </p:cNvSpPr>
          <p:nvPr/>
        </p:nvSpPr>
        <p:spPr bwMode="auto">
          <a:xfrm>
            <a:off x="2285984" y="2786057"/>
            <a:ext cx="9541" cy="23479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 flipH="1">
            <a:off x="3028950" y="2071678"/>
            <a:ext cx="42852" cy="23288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" name="Line 30"/>
          <p:cNvSpPr>
            <a:spLocks noChangeShapeType="1"/>
          </p:cNvSpPr>
          <p:nvPr/>
        </p:nvSpPr>
        <p:spPr bwMode="auto">
          <a:xfrm flipV="1">
            <a:off x="185738" y="4386263"/>
            <a:ext cx="733425" cy="733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" name="Line 31"/>
          <p:cNvSpPr>
            <a:spLocks noChangeShapeType="1"/>
          </p:cNvSpPr>
          <p:nvPr/>
        </p:nvSpPr>
        <p:spPr bwMode="auto">
          <a:xfrm>
            <a:off x="914400" y="4391025"/>
            <a:ext cx="2114550" cy="4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" name="Line 32"/>
          <p:cNvSpPr>
            <a:spLocks noChangeShapeType="1"/>
          </p:cNvSpPr>
          <p:nvPr/>
        </p:nvSpPr>
        <p:spPr bwMode="auto">
          <a:xfrm flipH="1">
            <a:off x="166688" y="4392613"/>
            <a:ext cx="2852737" cy="723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" name="Line 33"/>
          <p:cNvSpPr>
            <a:spLocks noChangeShapeType="1"/>
          </p:cNvSpPr>
          <p:nvPr/>
        </p:nvSpPr>
        <p:spPr bwMode="auto">
          <a:xfrm>
            <a:off x="919163" y="4400550"/>
            <a:ext cx="1376362" cy="7191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" name="Line 34"/>
          <p:cNvSpPr>
            <a:spLocks noChangeShapeType="1"/>
          </p:cNvSpPr>
          <p:nvPr/>
        </p:nvSpPr>
        <p:spPr bwMode="auto">
          <a:xfrm flipH="1">
            <a:off x="1643042" y="2071678"/>
            <a:ext cx="30142" cy="267177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" name="Line 35"/>
          <p:cNvSpPr>
            <a:spLocks noChangeShapeType="1"/>
          </p:cNvSpPr>
          <p:nvPr/>
        </p:nvSpPr>
        <p:spPr bwMode="auto">
          <a:xfrm flipH="1">
            <a:off x="914400" y="1643050"/>
            <a:ext cx="14262" cy="2738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" name="Line 36"/>
          <p:cNvSpPr>
            <a:spLocks noChangeShapeType="1"/>
          </p:cNvSpPr>
          <p:nvPr/>
        </p:nvSpPr>
        <p:spPr bwMode="auto">
          <a:xfrm flipH="1">
            <a:off x="190500" y="2357430"/>
            <a:ext cx="23782" cy="274797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" name="Line 37"/>
          <p:cNvSpPr>
            <a:spLocks noChangeShapeType="1"/>
          </p:cNvSpPr>
          <p:nvPr/>
        </p:nvSpPr>
        <p:spPr bwMode="auto">
          <a:xfrm>
            <a:off x="214282" y="5143512"/>
            <a:ext cx="2120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" name="Line 38"/>
          <p:cNvSpPr>
            <a:spLocks noChangeShapeType="1"/>
          </p:cNvSpPr>
          <p:nvPr/>
        </p:nvSpPr>
        <p:spPr bwMode="auto">
          <a:xfrm flipH="1" flipV="1">
            <a:off x="2285984" y="2428868"/>
            <a:ext cx="6366" cy="26892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" name="Line 39"/>
          <p:cNvSpPr>
            <a:spLocks noChangeShapeType="1"/>
          </p:cNvSpPr>
          <p:nvPr/>
        </p:nvSpPr>
        <p:spPr bwMode="auto">
          <a:xfrm flipH="1">
            <a:off x="3022600" y="1785926"/>
            <a:ext cx="49202" cy="259557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" name="Line 40"/>
          <p:cNvSpPr>
            <a:spLocks noChangeShapeType="1"/>
          </p:cNvSpPr>
          <p:nvPr/>
        </p:nvSpPr>
        <p:spPr bwMode="auto">
          <a:xfrm flipH="1">
            <a:off x="2298700" y="4406900"/>
            <a:ext cx="730250" cy="717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65" name="Прямая соединительная линия 64"/>
          <p:cNvCxnSpPr>
            <a:stCxn id="60" idx="0"/>
            <a:endCxn id="62" idx="1"/>
          </p:cNvCxnSpPr>
          <p:nvPr/>
        </p:nvCxnSpPr>
        <p:spPr>
          <a:xfrm rot="16200000" flipH="1">
            <a:off x="1214414" y="1357298"/>
            <a:ext cx="71438" cy="2071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9" idx="0"/>
          </p:cNvCxnSpPr>
          <p:nvPr/>
        </p:nvCxnSpPr>
        <p:spPr>
          <a:xfrm rot="5400000">
            <a:off x="214282" y="1643050"/>
            <a:ext cx="714380" cy="7143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6200000" flipH="1">
            <a:off x="1928794" y="642918"/>
            <a:ext cx="142876" cy="21431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63" idx="0"/>
          </p:cNvCxnSpPr>
          <p:nvPr/>
        </p:nvCxnSpPr>
        <p:spPr>
          <a:xfrm rot="5400000">
            <a:off x="2357422" y="1714488"/>
            <a:ext cx="642942" cy="785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59" idx="0"/>
            <a:endCxn id="62" idx="1"/>
          </p:cNvCxnSpPr>
          <p:nvPr/>
        </p:nvCxnSpPr>
        <p:spPr>
          <a:xfrm rot="16200000" flipH="1">
            <a:off x="1214414" y="1357298"/>
            <a:ext cx="785818" cy="13573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60" idx="0"/>
            <a:endCxn id="63" idx="0"/>
          </p:cNvCxnSpPr>
          <p:nvPr/>
        </p:nvCxnSpPr>
        <p:spPr>
          <a:xfrm rot="5400000" flipH="1" flipV="1">
            <a:off x="1357290" y="642918"/>
            <a:ext cx="571504" cy="2857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49225" y="236538"/>
            <a:ext cx="288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№6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30175" y="674688"/>
            <a:ext cx="7850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000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Построить изображение пирамиды в основании которой лежит равнобедренная трапеция.                   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276600" y="1444625"/>
            <a:ext cx="496728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  <a:defRPr/>
            </a:pP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Строим основание пирамиды.</a:t>
            </a:r>
          </a:p>
          <a:p>
            <a:pPr marL="342900" indent="-342900" algn="just">
              <a:spcBef>
                <a:spcPct val="50000"/>
              </a:spcBef>
              <a:defRPr/>
            </a:pPr>
            <a:r>
              <a:rPr lang="ru-RU" dirty="0"/>
              <a:t>    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/>
              <a:t>Трапеция изображается трапецией.</a:t>
            </a:r>
          </a:p>
        </p:txBody>
      </p:sp>
      <p:sp>
        <p:nvSpPr>
          <p:cNvPr id="17415" name="Oval 7"/>
          <p:cNvSpPr>
            <a:spLocks noChangeAspect="1" noChangeArrowheads="1"/>
          </p:cNvSpPr>
          <p:nvPr/>
        </p:nvSpPr>
        <p:spPr bwMode="auto">
          <a:xfrm>
            <a:off x="1177925" y="5099050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Oval 8"/>
          <p:cNvSpPr>
            <a:spLocks noChangeAspect="1" noChangeArrowheads="1"/>
          </p:cNvSpPr>
          <p:nvPr/>
        </p:nvSpPr>
        <p:spPr bwMode="auto">
          <a:xfrm>
            <a:off x="2492375" y="508793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Oval 9"/>
          <p:cNvSpPr>
            <a:spLocks noChangeAspect="1" noChangeArrowheads="1"/>
          </p:cNvSpPr>
          <p:nvPr/>
        </p:nvSpPr>
        <p:spPr bwMode="auto">
          <a:xfrm>
            <a:off x="254000" y="4341813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Oval 10"/>
          <p:cNvSpPr>
            <a:spLocks noChangeAspect="1" noChangeArrowheads="1"/>
          </p:cNvSpPr>
          <p:nvPr/>
        </p:nvSpPr>
        <p:spPr bwMode="auto">
          <a:xfrm>
            <a:off x="2994025" y="435292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 flipV="1">
            <a:off x="276225" y="4368800"/>
            <a:ext cx="2743200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1212850" y="5124450"/>
            <a:ext cx="130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2520950" y="4381500"/>
            <a:ext cx="50165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266700" y="4362450"/>
            <a:ext cx="939800" cy="768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259138" y="2243138"/>
            <a:ext cx="4824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Строим высоту пирамиды.</a:t>
            </a:r>
            <a:r>
              <a:rPr lang="ru-RU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519488" y="2641600"/>
            <a:ext cx="5184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По свойству пирамиды основание высоты – центр описанной около четырехугольника окружности, то есть точка пересечения серединных перпендикуляров к его сторонам.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546475" y="4100513"/>
            <a:ext cx="5086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В основании равнобедренная трапеция, поэтому основание высоты занимает произвольное местоположение на отрезке соединяющем середины оснований.</a:t>
            </a:r>
          </a:p>
        </p:txBody>
      </p:sp>
      <p:sp>
        <p:nvSpPr>
          <p:cNvPr id="17426" name="Oval 18"/>
          <p:cNvSpPr>
            <a:spLocks noChangeAspect="1" noChangeArrowheads="1"/>
          </p:cNvSpPr>
          <p:nvPr/>
        </p:nvSpPr>
        <p:spPr bwMode="auto">
          <a:xfrm>
            <a:off x="1851025" y="510698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7" name="Oval 19"/>
          <p:cNvSpPr>
            <a:spLocks noChangeAspect="1" noChangeArrowheads="1"/>
          </p:cNvSpPr>
          <p:nvPr/>
        </p:nvSpPr>
        <p:spPr bwMode="auto">
          <a:xfrm>
            <a:off x="1654175" y="435133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1466850" y="5086350"/>
            <a:ext cx="381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2114550" y="5086350"/>
            <a:ext cx="381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857250" y="4330700"/>
            <a:ext cx="5715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914400" y="4324350"/>
            <a:ext cx="5715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2057400" y="4330700"/>
            <a:ext cx="5715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2101850" y="4324350"/>
            <a:ext cx="5715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1676400" y="4381500"/>
            <a:ext cx="19685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6" name="Oval 28"/>
          <p:cNvSpPr>
            <a:spLocks noChangeAspect="1" noChangeArrowheads="1"/>
          </p:cNvSpPr>
          <p:nvPr/>
        </p:nvSpPr>
        <p:spPr bwMode="auto">
          <a:xfrm>
            <a:off x="1730375" y="4662488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8" name="Oval 30"/>
          <p:cNvSpPr>
            <a:spLocks noChangeAspect="1" noChangeArrowheads="1"/>
          </p:cNvSpPr>
          <p:nvPr/>
        </p:nvSpPr>
        <p:spPr bwMode="auto">
          <a:xfrm>
            <a:off x="1785918" y="2214554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893888" y="5481638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Строим боковые ребра, обозначаем невидимые линии, выделяем контур.</a:t>
            </a:r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 flipH="1">
            <a:off x="261938" y="1857364"/>
            <a:ext cx="23782" cy="25114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 flipH="1">
            <a:off x="1200150" y="2928934"/>
            <a:ext cx="14264" cy="22050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2500297" y="2786058"/>
            <a:ext cx="19065" cy="2338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 flipH="1">
            <a:off x="3019424" y="1857364"/>
            <a:ext cx="52377" cy="25257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279400" y="4368800"/>
            <a:ext cx="2749550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>
            <a:off x="1676400" y="4381500"/>
            <a:ext cx="196850" cy="742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 flipH="1">
            <a:off x="1758950" y="2285992"/>
            <a:ext cx="26968" cy="240665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 flipH="1">
            <a:off x="260350" y="1857364"/>
            <a:ext cx="25370" cy="250508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266700" y="4375150"/>
            <a:ext cx="933450" cy="749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 flipV="1">
            <a:off x="1206500" y="5118100"/>
            <a:ext cx="132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flipV="1">
            <a:off x="2527300" y="4368800"/>
            <a:ext cx="50165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 flipH="1">
            <a:off x="3028950" y="1928802"/>
            <a:ext cx="42852" cy="24717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 flipH="1">
            <a:off x="2500298" y="2857496"/>
            <a:ext cx="0" cy="22542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 flipH="1">
            <a:off x="1200150" y="2857496"/>
            <a:ext cx="14264" cy="226060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1678761" y="464324"/>
            <a:ext cx="0" cy="27860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7452" idx="0"/>
            <a:endCxn id="17443" idx="0"/>
          </p:cNvCxnSpPr>
          <p:nvPr/>
        </p:nvCxnSpPr>
        <p:spPr>
          <a:xfrm rot="5400000" flipH="1" flipV="1">
            <a:off x="2285983" y="2071678"/>
            <a:ext cx="1000132" cy="5715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17453" idx="0"/>
            <a:endCxn id="17447" idx="0"/>
          </p:cNvCxnSpPr>
          <p:nvPr/>
        </p:nvCxnSpPr>
        <p:spPr>
          <a:xfrm rot="5400000" flipH="1">
            <a:off x="250001" y="1893083"/>
            <a:ext cx="1000132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17453" idx="0"/>
            <a:endCxn id="17452" idx="0"/>
          </p:cNvCxnSpPr>
          <p:nvPr/>
        </p:nvCxnSpPr>
        <p:spPr>
          <a:xfrm rot="16200000" flipH="1">
            <a:off x="1857356" y="2214554"/>
            <a:ext cx="0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 flipH="1" flipV="1">
            <a:off x="1785918" y="18573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1321571" y="2250273"/>
            <a:ext cx="100013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2143108" y="2857496"/>
            <a:ext cx="1428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1428728" y="2857496"/>
            <a:ext cx="1428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2428860" y="1785926"/>
            <a:ext cx="214314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2285984" y="1785926"/>
            <a:ext cx="214314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1000100" y="1857364"/>
            <a:ext cx="1428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1071538" y="1857364"/>
            <a:ext cx="1428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142976" y="1857364"/>
            <a:ext cx="453650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Выберем в пространстве произвольную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плоскость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ABCD (её мы будем называть плоскостью проекций) и любую прямую a (она задаёт направление параллельного проектирования)</a:t>
            </a:r>
          </a:p>
        </p:txBody>
      </p:sp>
    </p:spTree>
    <p:extLst>
      <p:ext uri="{BB962C8B-B14F-4D97-AF65-F5344CB8AC3E}">
        <p14:creationId xmlns:p14="http://schemas.microsoft.com/office/powerpoint/2010/main" xmlns="" val="30790693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76" y="142852"/>
            <a:ext cx="7498080" cy="576064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Проведём через точку F прямую, параллельную прямой а. Точка F’ пересечения этой прямой с плоскостью и есть проекция точки F на плоскость ABCD. Точку ещё называют прообразом, а точку F’ – образом. Если F принадлежит а, то F’ совпадает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F.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1507" name="Формула" r:id="rId3" imgW="114151" imgH="215619" progId="Equation.3">
              <p:embed/>
            </p:oleObj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857488" y="2583059"/>
            <a:ext cx="4643470" cy="4274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285984" y="3571876"/>
            <a:ext cx="3500462" cy="27860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 flipH="1">
            <a:off x="4429125" y="5500702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72000" y="5357827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79412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Параллельное проектирование для объемных фигур.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1"/>
            <a:ext cx="7206718" cy="187081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рассматривать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любую геометрическую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фигуру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множество точек,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построить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заданной плоскости проекцию данной фигуры. Таким образом можно получить изображение (или «проекцию»)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любой пространственной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фигуры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плоскость.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Содержимое 4"/>
          <p:cNvGrpSpPr>
            <a:grpSpLocks noGrp="1"/>
          </p:cNvGrpSpPr>
          <p:nvPr/>
        </p:nvGrpSpPr>
        <p:grpSpPr>
          <a:xfrm>
            <a:off x="1167802" y="3253710"/>
            <a:ext cx="7976198" cy="3604290"/>
            <a:chOff x="376238" y="1050925"/>
            <a:chExt cx="8391525" cy="4602163"/>
          </a:xfrm>
        </p:grpSpPr>
        <p:sp>
          <p:nvSpPr>
            <p:cNvPr id="6" name="Freeform 59"/>
            <p:cNvSpPr>
              <a:spLocks/>
            </p:cNvSpPr>
            <p:nvPr/>
          </p:nvSpPr>
          <p:spPr bwMode="auto">
            <a:xfrm>
              <a:off x="4572000" y="2914650"/>
              <a:ext cx="2016125" cy="36195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270" y="6"/>
                </a:cxn>
                <a:cxn ang="0">
                  <a:pos x="846" y="228"/>
                </a:cxn>
                <a:cxn ang="0">
                  <a:pos x="21" y="0"/>
                </a:cxn>
                <a:cxn ang="0">
                  <a:pos x="0" y="6"/>
                </a:cxn>
              </a:cxnLst>
              <a:rect l="0" t="0" r="r" b="b"/>
              <a:pathLst>
                <a:path w="1270" h="228">
                  <a:moveTo>
                    <a:pt x="0" y="6"/>
                  </a:moveTo>
                  <a:lnTo>
                    <a:pt x="1270" y="6"/>
                  </a:lnTo>
                  <a:lnTo>
                    <a:pt x="846" y="228"/>
                  </a:lnTo>
                  <a:lnTo>
                    <a:pt x="2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CC66">
                <a:alpha val="8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7"/>
            <p:cNvSpPr>
              <a:spLocks/>
            </p:cNvSpPr>
            <p:nvPr/>
          </p:nvSpPr>
          <p:spPr bwMode="auto">
            <a:xfrm>
              <a:off x="2152650" y="1587500"/>
              <a:ext cx="1092200" cy="1257300"/>
            </a:xfrm>
            <a:custGeom>
              <a:avLst/>
              <a:gdLst/>
              <a:ahLst/>
              <a:cxnLst>
                <a:cxn ang="0">
                  <a:pos x="0" y="620"/>
                </a:cxn>
                <a:cxn ang="0">
                  <a:pos x="688" y="0"/>
                </a:cxn>
                <a:cxn ang="0">
                  <a:pos x="580" y="792"/>
                </a:cxn>
                <a:cxn ang="0">
                  <a:pos x="0" y="620"/>
                </a:cxn>
              </a:cxnLst>
              <a:rect l="0" t="0" r="r" b="b"/>
              <a:pathLst>
                <a:path w="688" h="792">
                  <a:moveTo>
                    <a:pt x="0" y="620"/>
                  </a:moveTo>
                  <a:lnTo>
                    <a:pt x="688" y="0"/>
                  </a:lnTo>
                  <a:lnTo>
                    <a:pt x="580" y="792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0000FF">
                <a:alpha val="60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2452688" y="3789363"/>
              <a:ext cx="6315075" cy="1304925"/>
            </a:xfrm>
            <a:prstGeom prst="parallelogram">
              <a:avLst>
                <a:gd name="adj" fmla="val 120985"/>
              </a:avLst>
            </a:prstGeom>
            <a:solidFill>
              <a:schemeClr val="hlink">
                <a:alpha val="3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376238" y="1854200"/>
              <a:ext cx="1285875" cy="3446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501650" y="1673225"/>
              <a:ext cx="3730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57263">
                <a:spcBef>
                  <a:spcPct val="50000"/>
                </a:spcBef>
              </a:pPr>
              <a:r>
                <a:rPr lang="ru-RU" sz="2000" b="1" i="1"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6815138" y="4643438"/>
              <a:ext cx="3746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57263">
                <a:spcBef>
                  <a:spcPct val="50000"/>
                </a:spcBef>
              </a:pPr>
              <a:r>
                <a:rPr lang="ru-RU" sz="2000" b="1" i="1">
                  <a:sym typeface="Symbol" pitchFamily="18" charset="2"/>
                </a:rPr>
                <a:t>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2162175" y="1584325"/>
              <a:ext cx="1081088" cy="1258888"/>
              <a:chOff x="1362" y="998"/>
              <a:chExt cx="681" cy="793"/>
            </a:xfrm>
          </p:grpSpPr>
          <p:sp>
            <p:nvSpPr>
              <p:cNvPr id="66" name="Line 8"/>
              <p:cNvSpPr>
                <a:spLocks noChangeShapeType="1"/>
              </p:cNvSpPr>
              <p:nvPr/>
            </p:nvSpPr>
            <p:spPr bwMode="auto">
              <a:xfrm flipV="1">
                <a:off x="1362" y="998"/>
                <a:ext cx="681" cy="6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" name="Line 9"/>
              <p:cNvSpPr>
                <a:spLocks noChangeShapeType="1"/>
              </p:cNvSpPr>
              <p:nvPr/>
            </p:nvSpPr>
            <p:spPr bwMode="auto">
              <a:xfrm flipH="1">
                <a:off x="1938" y="1026"/>
                <a:ext cx="105" cy="76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Line 10"/>
              <p:cNvSpPr>
                <a:spLocks noChangeShapeType="1"/>
              </p:cNvSpPr>
              <p:nvPr/>
            </p:nvSpPr>
            <p:spPr bwMode="auto">
              <a:xfrm>
                <a:off x="1362" y="1621"/>
                <a:ext cx="576" cy="1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789113" y="1628775"/>
              <a:ext cx="1179512" cy="3163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3144838" y="1341438"/>
              <a:ext cx="1128712" cy="3068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030663" y="1449388"/>
              <a:ext cx="1085850" cy="2947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5113338" y="3968764"/>
              <a:ext cx="2076450" cy="908053"/>
              <a:chOff x="3489" y="2500"/>
              <a:chExt cx="1417" cy="572"/>
            </a:xfrm>
          </p:grpSpPr>
          <p:sp>
            <p:nvSpPr>
              <p:cNvPr id="60" name="Line 15"/>
              <p:cNvSpPr>
                <a:spLocks noChangeShapeType="1"/>
              </p:cNvSpPr>
              <p:nvPr/>
            </p:nvSpPr>
            <p:spPr bwMode="auto">
              <a:xfrm>
                <a:off x="3489" y="2755"/>
                <a:ext cx="935" cy="3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Line 16"/>
              <p:cNvSpPr>
                <a:spLocks noChangeShapeType="1"/>
              </p:cNvSpPr>
              <p:nvPr/>
            </p:nvSpPr>
            <p:spPr bwMode="auto">
              <a:xfrm flipV="1">
                <a:off x="4436" y="2873"/>
                <a:ext cx="454" cy="1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Line 17"/>
              <p:cNvSpPr>
                <a:spLocks noChangeShapeType="1"/>
              </p:cNvSpPr>
              <p:nvPr/>
            </p:nvSpPr>
            <p:spPr bwMode="auto">
              <a:xfrm>
                <a:off x="3489" y="2755"/>
                <a:ext cx="1389" cy="11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>
                <a:off x="4416" y="2504"/>
                <a:ext cx="16" cy="5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flipV="1">
                <a:off x="3489" y="2500"/>
                <a:ext cx="935" cy="2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flipH="1" flipV="1">
                <a:off x="4424" y="2500"/>
                <a:ext cx="482" cy="3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17" name="Picture 2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59100" y="4406900"/>
              <a:ext cx="1370013" cy="431800"/>
            </a:xfrm>
            <a:prstGeom prst="rect">
              <a:avLst/>
            </a:prstGeom>
            <a:noFill/>
          </p:spPr>
        </p:pic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2489200" y="1247775"/>
              <a:ext cx="1320800" cy="3544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6494463" y="4005263"/>
              <a:ext cx="406400" cy="10937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2970213" y="4778375"/>
              <a:ext cx="101600" cy="293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3816350" y="4779963"/>
              <a:ext cx="100013" cy="306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>
              <a:off x="4286250" y="4425950"/>
              <a:ext cx="254000" cy="661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>
              <a:off x="4540250" y="5075238"/>
              <a:ext cx="200025" cy="512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3924300" y="5103813"/>
              <a:ext cx="160338" cy="412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9"/>
            <p:cNvSpPr>
              <a:spLocks noChangeShapeType="1"/>
            </p:cNvSpPr>
            <p:nvPr/>
          </p:nvSpPr>
          <p:spPr bwMode="auto">
            <a:xfrm>
              <a:off x="3094038" y="5105400"/>
              <a:ext cx="122237" cy="339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0"/>
            <p:cNvSpPr>
              <a:spLocks noChangeShapeType="1"/>
            </p:cNvSpPr>
            <p:nvPr/>
          </p:nvSpPr>
          <p:spPr bwMode="auto">
            <a:xfrm>
              <a:off x="5153025" y="1268413"/>
              <a:ext cx="1333500" cy="3608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1"/>
            <p:cNvSpPr>
              <a:spLocks noChangeShapeType="1"/>
            </p:cNvSpPr>
            <p:nvPr/>
          </p:nvSpPr>
          <p:spPr bwMode="auto">
            <a:xfrm>
              <a:off x="7202488" y="4587875"/>
              <a:ext cx="123825" cy="369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32"/>
            <p:cNvSpPr>
              <a:spLocks noChangeShapeType="1"/>
            </p:cNvSpPr>
            <p:nvPr/>
          </p:nvSpPr>
          <p:spPr bwMode="auto">
            <a:xfrm>
              <a:off x="5113338" y="4373563"/>
              <a:ext cx="265112" cy="725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33"/>
            <p:cNvSpPr>
              <a:spLocks noChangeShapeType="1"/>
            </p:cNvSpPr>
            <p:nvPr/>
          </p:nvSpPr>
          <p:spPr bwMode="auto">
            <a:xfrm>
              <a:off x="5591175" y="1536700"/>
              <a:ext cx="581025" cy="1601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34"/>
            <p:cNvSpPr>
              <a:spLocks noChangeShapeType="1"/>
            </p:cNvSpPr>
            <p:nvPr/>
          </p:nvSpPr>
          <p:spPr bwMode="auto">
            <a:xfrm>
              <a:off x="6496050" y="4883150"/>
              <a:ext cx="66675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>
              <a:off x="7339013" y="4978400"/>
              <a:ext cx="241300" cy="674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36"/>
            <p:cNvSpPr>
              <a:spLocks noChangeShapeType="1"/>
            </p:cNvSpPr>
            <p:nvPr/>
          </p:nvSpPr>
          <p:spPr bwMode="auto">
            <a:xfrm>
              <a:off x="6905625" y="5108575"/>
              <a:ext cx="173038" cy="481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37"/>
            <p:cNvSpPr>
              <a:spLocks noChangeShapeType="1"/>
            </p:cNvSpPr>
            <p:nvPr/>
          </p:nvSpPr>
          <p:spPr bwMode="auto">
            <a:xfrm>
              <a:off x="6580188" y="5110163"/>
              <a:ext cx="17145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>
              <a:off x="5384800" y="5111750"/>
              <a:ext cx="146050" cy="404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39"/>
            <p:cNvSpPr>
              <a:spLocks noChangeShapeType="1"/>
            </p:cNvSpPr>
            <p:nvPr/>
          </p:nvSpPr>
          <p:spPr bwMode="auto">
            <a:xfrm>
              <a:off x="5954713" y="1223963"/>
              <a:ext cx="1238250" cy="33416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44"/>
            <p:cNvSpPr>
              <a:spLocks noChangeShapeType="1"/>
            </p:cNvSpPr>
            <p:nvPr/>
          </p:nvSpPr>
          <p:spPr bwMode="auto">
            <a:xfrm>
              <a:off x="6181725" y="3165475"/>
              <a:ext cx="288925" cy="790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5"/>
            <p:cNvSpPr>
              <a:spLocks noChangeShapeType="1"/>
            </p:cNvSpPr>
            <p:nvPr/>
          </p:nvSpPr>
          <p:spPr bwMode="auto">
            <a:xfrm>
              <a:off x="5408613" y="1050925"/>
              <a:ext cx="138112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Oval 46"/>
            <p:cNvSpPr>
              <a:spLocks noChangeArrowheads="1"/>
            </p:cNvSpPr>
            <p:nvPr/>
          </p:nvSpPr>
          <p:spPr bwMode="auto">
            <a:xfrm>
              <a:off x="2120900" y="2528888"/>
              <a:ext cx="90488" cy="904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Oval 47"/>
            <p:cNvSpPr>
              <a:spLocks noChangeArrowheads="1"/>
            </p:cNvSpPr>
            <p:nvPr/>
          </p:nvSpPr>
          <p:spPr bwMode="auto">
            <a:xfrm>
              <a:off x="3035300" y="2798763"/>
              <a:ext cx="90488" cy="904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Oval 48"/>
            <p:cNvSpPr>
              <a:spLocks noChangeArrowheads="1"/>
            </p:cNvSpPr>
            <p:nvPr/>
          </p:nvSpPr>
          <p:spPr bwMode="auto">
            <a:xfrm>
              <a:off x="3200400" y="1538288"/>
              <a:ext cx="90488" cy="904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Line 63"/>
            <p:cNvSpPr>
              <a:spLocks noChangeShapeType="1"/>
            </p:cNvSpPr>
            <p:nvPr/>
          </p:nvSpPr>
          <p:spPr bwMode="auto">
            <a:xfrm>
              <a:off x="5572125" y="1447800"/>
              <a:ext cx="1016000" cy="14763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64"/>
            <p:cNvSpPr>
              <a:spLocks noChangeShapeType="1"/>
            </p:cNvSpPr>
            <p:nvPr/>
          </p:nvSpPr>
          <p:spPr bwMode="auto">
            <a:xfrm>
              <a:off x="4572000" y="2924175"/>
              <a:ext cx="2016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68"/>
            <p:cNvSpPr>
              <a:spLocks/>
            </p:cNvSpPr>
            <p:nvPr/>
          </p:nvSpPr>
          <p:spPr bwMode="auto">
            <a:xfrm>
              <a:off x="4572000" y="1446213"/>
              <a:ext cx="1338263" cy="1828800"/>
            </a:xfrm>
            <a:custGeom>
              <a:avLst/>
              <a:gdLst/>
              <a:ahLst/>
              <a:cxnLst>
                <a:cxn ang="0">
                  <a:pos x="0" y="933"/>
                </a:cxn>
                <a:cxn ang="0">
                  <a:pos x="627" y="0"/>
                </a:cxn>
                <a:cxn ang="0">
                  <a:pos x="843" y="1152"/>
                </a:cxn>
                <a:cxn ang="0">
                  <a:pos x="0" y="933"/>
                </a:cxn>
              </a:cxnLst>
              <a:rect l="0" t="0" r="r" b="b"/>
              <a:pathLst>
                <a:path w="843" h="1152">
                  <a:moveTo>
                    <a:pt x="0" y="933"/>
                  </a:moveTo>
                  <a:lnTo>
                    <a:pt x="627" y="0"/>
                  </a:lnTo>
                  <a:lnTo>
                    <a:pt x="843" y="1152"/>
                  </a:lnTo>
                  <a:lnTo>
                    <a:pt x="0" y="933"/>
                  </a:ln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62"/>
            <p:cNvSpPr>
              <a:spLocks noChangeShapeType="1"/>
            </p:cNvSpPr>
            <p:nvPr/>
          </p:nvSpPr>
          <p:spPr bwMode="auto">
            <a:xfrm flipV="1">
              <a:off x="4572000" y="1450975"/>
              <a:ext cx="989013" cy="147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66"/>
            <p:cNvSpPr>
              <a:spLocks noChangeShapeType="1"/>
            </p:cNvSpPr>
            <p:nvPr/>
          </p:nvSpPr>
          <p:spPr bwMode="auto">
            <a:xfrm flipV="1">
              <a:off x="5905500" y="2924175"/>
              <a:ext cx="671513" cy="3476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67"/>
            <p:cNvSpPr>
              <a:spLocks noChangeShapeType="1"/>
            </p:cNvSpPr>
            <p:nvPr/>
          </p:nvSpPr>
          <p:spPr bwMode="auto">
            <a:xfrm flipH="1" flipV="1">
              <a:off x="5567363" y="1447800"/>
              <a:ext cx="338137" cy="18192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65"/>
            <p:cNvSpPr>
              <a:spLocks noChangeShapeType="1"/>
            </p:cNvSpPr>
            <p:nvPr/>
          </p:nvSpPr>
          <p:spPr bwMode="auto">
            <a:xfrm>
              <a:off x="4572000" y="2924175"/>
              <a:ext cx="1328738" cy="342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Oval 42"/>
            <p:cNvSpPr>
              <a:spLocks noChangeArrowheads="1"/>
            </p:cNvSpPr>
            <p:nvPr/>
          </p:nvSpPr>
          <p:spPr bwMode="auto">
            <a:xfrm>
              <a:off x="4530725" y="2889250"/>
              <a:ext cx="90488" cy="904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72"/>
            <p:cNvSpPr>
              <a:spLocks noChangeArrowheads="1"/>
            </p:cNvSpPr>
            <p:nvPr/>
          </p:nvSpPr>
          <p:spPr bwMode="auto">
            <a:xfrm>
              <a:off x="2098675" y="2527300"/>
              <a:ext cx="107950" cy="1079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" name="Oval 73"/>
            <p:cNvSpPr>
              <a:spLocks noChangeArrowheads="1"/>
            </p:cNvSpPr>
            <p:nvPr/>
          </p:nvSpPr>
          <p:spPr bwMode="auto">
            <a:xfrm>
              <a:off x="3189288" y="1531938"/>
              <a:ext cx="107950" cy="1079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" name="Oval 74"/>
            <p:cNvSpPr>
              <a:spLocks noChangeArrowheads="1"/>
            </p:cNvSpPr>
            <p:nvPr/>
          </p:nvSpPr>
          <p:spPr bwMode="auto">
            <a:xfrm>
              <a:off x="3033713" y="2800350"/>
              <a:ext cx="107950" cy="1079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Oval 76"/>
            <p:cNvSpPr>
              <a:spLocks noChangeArrowheads="1"/>
            </p:cNvSpPr>
            <p:nvPr/>
          </p:nvSpPr>
          <p:spPr bwMode="auto">
            <a:xfrm>
              <a:off x="4524375" y="2878138"/>
              <a:ext cx="107950" cy="1079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Freeform 71"/>
            <p:cNvSpPr>
              <a:spLocks/>
            </p:cNvSpPr>
            <p:nvPr/>
          </p:nvSpPr>
          <p:spPr bwMode="auto">
            <a:xfrm>
              <a:off x="5568950" y="1443038"/>
              <a:ext cx="1014413" cy="1824037"/>
            </a:xfrm>
            <a:custGeom>
              <a:avLst/>
              <a:gdLst/>
              <a:ahLst/>
              <a:cxnLst>
                <a:cxn ang="0">
                  <a:pos x="210" y="1149"/>
                </a:cxn>
                <a:cxn ang="0">
                  <a:pos x="639" y="927"/>
                </a:cxn>
                <a:cxn ang="0">
                  <a:pos x="0" y="0"/>
                </a:cxn>
                <a:cxn ang="0">
                  <a:pos x="210" y="1149"/>
                </a:cxn>
              </a:cxnLst>
              <a:rect l="0" t="0" r="r" b="b"/>
              <a:pathLst>
                <a:path w="639" h="1149">
                  <a:moveTo>
                    <a:pt x="210" y="1149"/>
                  </a:moveTo>
                  <a:lnTo>
                    <a:pt x="639" y="927"/>
                  </a:lnTo>
                  <a:lnTo>
                    <a:pt x="0" y="0"/>
                  </a:lnTo>
                  <a:lnTo>
                    <a:pt x="210" y="1149"/>
                  </a:lnTo>
                  <a:close/>
                </a:path>
              </a:pathLst>
            </a:custGeom>
            <a:solidFill>
              <a:srgbClr val="3366FF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Oval 43"/>
            <p:cNvSpPr>
              <a:spLocks noChangeArrowheads="1"/>
            </p:cNvSpPr>
            <p:nvPr/>
          </p:nvSpPr>
          <p:spPr bwMode="auto">
            <a:xfrm>
              <a:off x="5861050" y="3221038"/>
              <a:ext cx="92075" cy="904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" name="Oval 41"/>
            <p:cNvSpPr>
              <a:spLocks noChangeArrowheads="1"/>
            </p:cNvSpPr>
            <p:nvPr/>
          </p:nvSpPr>
          <p:spPr bwMode="auto">
            <a:xfrm>
              <a:off x="6535738" y="2865438"/>
              <a:ext cx="90487" cy="904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Oval 40"/>
            <p:cNvSpPr>
              <a:spLocks noChangeArrowheads="1"/>
            </p:cNvSpPr>
            <p:nvPr/>
          </p:nvSpPr>
          <p:spPr bwMode="auto">
            <a:xfrm>
              <a:off x="5527675" y="1403350"/>
              <a:ext cx="90488" cy="904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" name="Oval 78"/>
            <p:cNvSpPr>
              <a:spLocks noChangeArrowheads="1"/>
            </p:cNvSpPr>
            <p:nvPr/>
          </p:nvSpPr>
          <p:spPr bwMode="auto">
            <a:xfrm>
              <a:off x="6516688" y="2852738"/>
              <a:ext cx="107950" cy="1079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" name="Oval 75"/>
            <p:cNvSpPr>
              <a:spLocks noChangeArrowheads="1"/>
            </p:cNvSpPr>
            <p:nvPr/>
          </p:nvSpPr>
          <p:spPr bwMode="auto">
            <a:xfrm>
              <a:off x="5507038" y="1389063"/>
              <a:ext cx="107950" cy="1079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" name="Oval 77"/>
            <p:cNvSpPr>
              <a:spLocks noChangeArrowheads="1"/>
            </p:cNvSpPr>
            <p:nvPr/>
          </p:nvSpPr>
          <p:spPr bwMode="auto">
            <a:xfrm>
              <a:off x="5848350" y="3221038"/>
              <a:ext cx="107950" cy="1079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4605247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Изображение плоских фигур.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Фигура в пространстве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286380" y="1500174"/>
            <a:ext cx="3657600" cy="466344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Её изображение на плоскости</a:t>
            </a:r>
          </a:p>
        </p:txBody>
      </p:sp>
      <p:sp>
        <p:nvSpPr>
          <p:cNvPr id="15" name="Line 2"/>
          <p:cNvSpPr>
            <a:spLocks noChangeShapeType="1"/>
          </p:cNvSpPr>
          <p:nvPr/>
        </p:nvSpPr>
        <p:spPr bwMode="auto">
          <a:xfrm>
            <a:off x="4643438" y="2143116"/>
            <a:ext cx="45719" cy="4451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Freeform 7"/>
          <p:cNvSpPr>
            <a:spLocks/>
          </p:cNvSpPr>
          <p:nvPr/>
        </p:nvSpPr>
        <p:spPr bwMode="auto">
          <a:xfrm>
            <a:off x="5429256" y="2643182"/>
            <a:ext cx="3095625" cy="1079500"/>
          </a:xfrm>
          <a:custGeom>
            <a:avLst/>
            <a:gdLst/>
            <a:ahLst/>
            <a:cxnLst>
              <a:cxn ang="0">
                <a:pos x="0" y="680"/>
              </a:cxn>
              <a:cxn ang="0">
                <a:pos x="680" y="0"/>
              </a:cxn>
              <a:cxn ang="0">
                <a:pos x="1950" y="408"/>
              </a:cxn>
              <a:cxn ang="0">
                <a:pos x="0" y="680"/>
              </a:cxn>
            </a:cxnLst>
            <a:rect l="0" t="0" r="r" b="b"/>
            <a:pathLst>
              <a:path w="1950" h="680">
                <a:moveTo>
                  <a:pt x="0" y="680"/>
                </a:moveTo>
                <a:lnTo>
                  <a:pt x="680" y="0"/>
                </a:lnTo>
                <a:lnTo>
                  <a:pt x="1950" y="408"/>
                </a:lnTo>
                <a:lnTo>
                  <a:pt x="0" y="68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1428728" y="2500306"/>
            <a:ext cx="2360613" cy="1301750"/>
          </a:xfrm>
          <a:custGeom>
            <a:avLst/>
            <a:gdLst/>
            <a:ahLst/>
            <a:cxnLst>
              <a:cxn ang="0">
                <a:pos x="0" y="820"/>
              </a:cxn>
              <a:cxn ang="0">
                <a:pos x="1306" y="0"/>
              </a:cxn>
              <a:cxn ang="0">
                <a:pos x="1487" y="817"/>
              </a:cxn>
              <a:cxn ang="0">
                <a:pos x="0" y="820"/>
              </a:cxn>
            </a:cxnLst>
            <a:rect l="0" t="0" r="r" b="b"/>
            <a:pathLst>
              <a:path w="1487" h="820">
                <a:moveTo>
                  <a:pt x="0" y="820"/>
                </a:moveTo>
                <a:lnTo>
                  <a:pt x="1306" y="0"/>
                </a:lnTo>
                <a:lnTo>
                  <a:pt x="1487" y="817"/>
                </a:lnTo>
                <a:lnTo>
                  <a:pt x="0" y="82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357290" y="3929066"/>
            <a:ext cx="2979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Произвольный треугольник</a:t>
            </a:r>
            <a:endParaRPr lang="ru-RU" dirty="0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143504" y="3929066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Произвольный треугольник</a:t>
            </a:r>
          </a:p>
        </p:txBody>
      </p:sp>
    </p:spTree>
    <p:extLst>
      <p:ext uri="{BB962C8B-B14F-4D97-AF65-F5344CB8AC3E}">
        <p14:creationId xmlns:p14="http://schemas.microsoft.com/office/powerpoint/2010/main" xmlns="" val="34809498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4572000" y="404813"/>
            <a:ext cx="0" cy="5903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1000100" y="785794"/>
            <a:ext cx="2663825" cy="1441450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5429256" y="1071546"/>
            <a:ext cx="2879725" cy="1296987"/>
          </a:xfrm>
          <a:custGeom>
            <a:avLst/>
            <a:gdLst/>
            <a:ahLst/>
            <a:cxnLst>
              <a:cxn ang="0">
                <a:pos x="0" y="817"/>
              </a:cxn>
              <a:cxn ang="0">
                <a:pos x="272" y="0"/>
              </a:cxn>
              <a:cxn ang="0">
                <a:pos x="1814" y="590"/>
              </a:cxn>
              <a:cxn ang="0">
                <a:pos x="0" y="817"/>
              </a:cxn>
            </a:cxnLst>
            <a:rect l="0" t="0" r="r" b="b"/>
            <a:pathLst>
              <a:path w="1814" h="817">
                <a:moveTo>
                  <a:pt x="0" y="817"/>
                </a:moveTo>
                <a:lnTo>
                  <a:pt x="272" y="0"/>
                </a:lnTo>
                <a:lnTo>
                  <a:pt x="1814" y="590"/>
                </a:lnTo>
                <a:lnTo>
                  <a:pt x="0" y="817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5500694" y="2071678"/>
            <a:ext cx="280988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5715008" y="2071678"/>
            <a:ext cx="85725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42910" y="2714620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Прямоугольный треугольник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143504" y="2643182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Произвольный треугольник</a:t>
            </a:r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214282" y="3714752"/>
            <a:ext cx="4176712" cy="93662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1238250" y="5411788"/>
            <a:ext cx="144463" cy="144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3109913" y="5424488"/>
            <a:ext cx="144462" cy="144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642910" y="5000636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Равнобедренный треугольник</a:t>
            </a:r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1000100" y="1928802"/>
            <a:ext cx="2873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1285852" y="1928802"/>
            <a:ext cx="0" cy="2889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Freeform 17"/>
          <p:cNvSpPr>
            <a:spLocks/>
          </p:cNvSpPr>
          <p:nvPr/>
        </p:nvSpPr>
        <p:spPr bwMode="auto">
          <a:xfrm>
            <a:off x="5000628" y="3500438"/>
            <a:ext cx="3200400" cy="1041400"/>
          </a:xfrm>
          <a:custGeom>
            <a:avLst/>
            <a:gdLst/>
            <a:ahLst/>
            <a:cxnLst>
              <a:cxn ang="0">
                <a:pos x="0" y="560"/>
              </a:cxn>
              <a:cxn ang="0">
                <a:pos x="1480" y="0"/>
              </a:cxn>
              <a:cxn ang="0">
                <a:pos x="2016" y="656"/>
              </a:cxn>
              <a:cxn ang="0">
                <a:pos x="0" y="560"/>
              </a:cxn>
            </a:cxnLst>
            <a:rect l="0" t="0" r="r" b="b"/>
            <a:pathLst>
              <a:path w="2016" h="656">
                <a:moveTo>
                  <a:pt x="0" y="560"/>
                </a:moveTo>
                <a:lnTo>
                  <a:pt x="1480" y="0"/>
                </a:lnTo>
                <a:lnTo>
                  <a:pt x="2016" y="656"/>
                </a:lnTo>
                <a:lnTo>
                  <a:pt x="0" y="56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000628" y="4929198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Произвольный треугольник</a:t>
            </a:r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6429388" y="3786190"/>
            <a:ext cx="142875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3214678" y="4071942"/>
            <a:ext cx="152400" cy="122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>
            <a:off x="1428728" y="4000504"/>
            <a:ext cx="142875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" name="Line 25"/>
          <p:cNvSpPr>
            <a:spLocks noChangeShapeType="1"/>
          </p:cNvSpPr>
          <p:nvPr/>
        </p:nvSpPr>
        <p:spPr bwMode="auto">
          <a:xfrm flipH="1">
            <a:off x="7715272" y="4000504"/>
            <a:ext cx="152400" cy="122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572000" y="404813"/>
            <a:ext cx="0" cy="5903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95288" y="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Фигура в пространстве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364163" y="0"/>
            <a:ext cx="345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Её изображение на плоскости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1331913" y="549275"/>
            <a:ext cx="1800225" cy="1439863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1743075" y="1125538"/>
            <a:ext cx="142875" cy="1428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2555875" y="1125538"/>
            <a:ext cx="144463" cy="1428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217738" y="1903413"/>
            <a:ext cx="0" cy="2079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11188" y="20605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Равносторонний треугольник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148263" y="20605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Произвольный треугольник</a:t>
            </a:r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5076825" y="549275"/>
            <a:ext cx="3089275" cy="1266825"/>
          </a:xfrm>
          <a:custGeom>
            <a:avLst/>
            <a:gdLst/>
            <a:ahLst/>
            <a:cxnLst>
              <a:cxn ang="0">
                <a:pos x="0" y="560"/>
              </a:cxn>
              <a:cxn ang="0">
                <a:pos x="1480" y="0"/>
              </a:cxn>
              <a:cxn ang="0">
                <a:pos x="1946" y="798"/>
              </a:cxn>
              <a:cxn ang="0">
                <a:pos x="0" y="560"/>
              </a:cxn>
            </a:cxnLst>
            <a:rect l="0" t="0" r="r" b="b"/>
            <a:pathLst>
              <a:path w="1946" h="798">
                <a:moveTo>
                  <a:pt x="0" y="560"/>
                </a:moveTo>
                <a:lnTo>
                  <a:pt x="1480" y="0"/>
                </a:lnTo>
                <a:lnTo>
                  <a:pt x="1946" y="798"/>
                </a:lnTo>
                <a:lnTo>
                  <a:pt x="0" y="56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6443663" y="811213"/>
            <a:ext cx="73025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7667625" y="1125538"/>
            <a:ext cx="217488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6659563" y="1557338"/>
            <a:ext cx="144462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971550" y="2781300"/>
            <a:ext cx="2736850" cy="1079500"/>
          </a:xfrm>
          <a:prstGeom prst="parallelogram">
            <a:avLst>
              <a:gd name="adj" fmla="val 63382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6" name="AutoShape 18"/>
          <p:cNvSpPr>
            <a:spLocks noChangeArrowheads="1"/>
          </p:cNvSpPr>
          <p:nvPr/>
        </p:nvSpPr>
        <p:spPr bwMode="auto">
          <a:xfrm>
            <a:off x="5292725" y="2852738"/>
            <a:ext cx="3095625" cy="720725"/>
          </a:xfrm>
          <a:prstGeom prst="parallelogram">
            <a:avLst>
              <a:gd name="adj" fmla="val 10737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900113" y="4797425"/>
            <a:ext cx="2808287" cy="9366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8" name="AutoShape 20"/>
          <p:cNvSpPr>
            <a:spLocks noChangeArrowheads="1"/>
          </p:cNvSpPr>
          <p:nvPr/>
        </p:nvSpPr>
        <p:spPr bwMode="auto">
          <a:xfrm>
            <a:off x="4787900" y="4868863"/>
            <a:ext cx="3744913" cy="720725"/>
          </a:xfrm>
          <a:prstGeom prst="parallelogram">
            <a:avLst>
              <a:gd name="adj" fmla="val 12990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900113" y="5516563"/>
            <a:ext cx="2159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1116013" y="5516563"/>
            <a:ext cx="0" cy="2174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5076825" y="537368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H="1">
            <a:off x="5148263" y="5373688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827088" y="4149725"/>
            <a:ext cx="2592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Параллелограмм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4932363" y="4149725"/>
            <a:ext cx="374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Произвольный параллелограмм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827088" y="5949950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Прямоугольник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5003800" y="5949950"/>
            <a:ext cx="374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Произвольный параллелограмм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4572000" y="404813"/>
            <a:ext cx="0" cy="5903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95288" y="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Фигура в пространстве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64163" y="0"/>
            <a:ext cx="345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Её изображение на плоскости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971550" y="549275"/>
            <a:ext cx="1439863" cy="14398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5867400" y="549275"/>
            <a:ext cx="2089150" cy="1295400"/>
          </a:xfrm>
          <a:prstGeom prst="parallelogram">
            <a:avLst>
              <a:gd name="adj" fmla="val 4031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971550" y="1773238"/>
            <a:ext cx="2159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187450" y="1773238"/>
            <a:ext cx="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849313" y="1247775"/>
            <a:ext cx="255587" cy="4286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1682750" y="1878013"/>
            <a:ext cx="9525" cy="195262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5946775" y="16287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6084888" y="1628775"/>
            <a:ext cx="90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6084888" y="1052513"/>
            <a:ext cx="14287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>
            <a:off x="6608763" y="1738313"/>
            <a:ext cx="730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7" name="Freeform 15"/>
          <p:cNvSpPr>
            <a:spLocks/>
          </p:cNvSpPr>
          <p:nvPr/>
        </p:nvSpPr>
        <p:spPr bwMode="auto">
          <a:xfrm>
            <a:off x="468313" y="4868863"/>
            <a:ext cx="3600450" cy="1441450"/>
          </a:xfrm>
          <a:custGeom>
            <a:avLst/>
            <a:gdLst/>
            <a:ahLst/>
            <a:cxnLst>
              <a:cxn ang="0">
                <a:pos x="0" y="908"/>
              </a:cxn>
              <a:cxn ang="0">
                <a:pos x="454" y="0"/>
              </a:cxn>
              <a:cxn ang="0">
                <a:pos x="1316" y="0"/>
              </a:cxn>
              <a:cxn ang="0">
                <a:pos x="2268" y="908"/>
              </a:cxn>
              <a:cxn ang="0">
                <a:pos x="0" y="908"/>
              </a:cxn>
            </a:cxnLst>
            <a:rect l="0" t="0" r="r" b="b"/>
            <a:pathLst>
              <a:path w="2268" h="908">
                <a:moveTo>
                  <a:pt x="0" y="908"/>
                </a:moveTo>
                <a:lnTo>
                  <a:pt x="454" y="0"/>
                </a:lnTo>
                <a:lnTo>
                  <a:pt x="1316" y="0"/>
                </a:lnTo>
                <a:lnTo>
                  <a:pt x="2268" y="908"/>
                </a:lnTo>
                <a:lnTo>
                  <a:pt x="0" y="90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9" name="Freeform 17"/>
          <p:cNvSpPr>
            <a:spLocks/>
          </p:cNvSpPr>
          <p:nvPr/>
        </p:nvSpPr>
        <p:spPr bwMode="auto">
          <a:xfrm>
            <a:off x="5148263" y="4868863"/>
            <a:ext cx="2663825" cy="1441450"/>
          </a:xfrm>
          <a:custGeom>
            <a:avLst/>
            <a:gdLst/>
            <a:ahLst/>
            <a:cxnLst>
              <a:cxn ang="0">
                <a:pos x="0" y="908"/>
              </a:cxn>
              <a:cxn ang="0">
                <a:pos x="454" y="0"/>
              </a:cxn>
              <a:cxn ang="0">
                <a:pos x="1542" y="0"/>
              </a:cxn>
              <a:cxn ang="0">
                <a:pos x="1678" y="908"/>
              </a:cxn>
              <a:cxn ang="0">
                <a:pos x="0" y="908"/>
              </a:cxn>
            </a:cxnLst>
            <a:rect l="0" t="0" r="r" b="b"/>
            <a:pathLst>
              <a:path w="1678" h="908">
                <a:moveTo>
                  <a:pt x="0" y="908"/>
                </a:moveTo>
                <a:lnTo>
                  <a:pt x="454" y="0"/>
                </a:lnTo>
                <a:lnTo>
                  <a:pt x="1542" y="0"/>
                </a:lnTo>
                <a:lnTo>
                  <a:pt x="1678" y="908"/>
                </a:lnTo>
                <a:lnTo>
                  <a:pt x="0" y="908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6" name="Freeform 24"/>
          <p:cNvSpPr>
            <a:spLocks/>
          </p:cNvSpPr>
          <p:nvPr/>
        </p:nvSpPr>
        <p:spPr bwMode="auto">
          <a:xfrm>
            <a:off x="971550" y="2708275"/>
            <a:ext cx="2881313" cy="1439863"/>
          </a:xfrm>
          <a:custGeom>
            <a:avLst/>
            <a:gdLst/>
            <a:ahLst/>
            <a:cxnLst>
              <a:cxn ang="0">
                <a:pos x="0" y="454"/>
              </a:cxn>
              <a:cxn ang="0">
                <a:pos x="908" y="0"/>
              </a:cxn>
              <a:cxn ang="0">
                <a:pos x="1815" y="454"/>
              </a:cxn>
              <a:cxn ang="0">
                <a:pos x="908" y="907"/>
              </a:cxn>
              <a:cxn ang="0">
                <a:pos x="0" y="454"/>
              </a:cxn>
            </a:cxnLst>
            <a:rect l="0" t="0" r="r" b="b"/>
            <a:pathLst>
              <a:path w="1815" h="907">
                <a:moveTo>
                  <a:pt x="0" y="454"/>
                </a:moveTo>
                <a:lnTo>
                  <a:pt x="908" y="0"/>
                </a:lnTo>
                <a:lnTo>
                  <a:pt x="1815" y="454"/>
                </a:lnTo>
                <a:lnTo>
                  <a:pt x="908" y="907"/>
                </a:lnTo>
                <a:lnTo>
                  <a:pt x="0" y="454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1547813" y="3716338"/>
            <a:ext cx="215900" cy="144462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1692275" y="2924175"/>
            <a:ext cx="144463" cy="2159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8459" name="Freeform 27"/>
          <p:cNvSpPr>
            <a:spLocks/>
          </p:cNvSpPr>
          <p:nvPr/>
        </p:nvSpPr>
        <p:spPr bwMode="auto">
          <a:xfrm>
            <a:off x="5292725" y="2852738"/>
            <a:ext cx="2879725" cy="1150937"/>
          </a:xfrm>
          <a:custGeom>
            <a:avLst/>
            <a:gdLst/>
            <a:ahLst/>
            <a:cxnLst>
              <a:cxn ang="0">
                <a:pos x="0" y="725"/>
              </a:cxn>
              <a:cxn ang="0">
                <a:pos x="453" y="0"/>
              </a:cxn>
              <a:cxn ang="0">
                <a:pos x="1814" y="0"/>
              </a:cxn>
              <a:cxn ang="0">
                <a:pos x="1360" y="725"/>
              </a:cxn>
              <a:cxn ang="0">
                <a:pos x="0" y="725"/>
              </a:cxn>
            </a:cxnLst>
            <a:rect l="0" t="0" r="r" b="b"/>
            <a:pathLst>
              <a:path w="1814" h="725">
                <a:moveTo>
                  <a:pt x="0" y="725"/>
                </a:moveTo>
                <a:lnTo>
                  <a:pt x="453" y="0"/>
                </a:lnTo>
                <a:lnTo>
                  <a:pt x="1814" y="0"/>
                </a:lnTo>
                <a:lnTo>
                  <a:pt x="1360" y="725"/>
                </a:lnTo>
                <a:lnTo>
                  <a:pt x="0" y="725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5567363" y="3348038"/>
            <a:ext cx="215900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6373813" y="3879850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755650" y="2133600"/>
            <a:ext cx="2160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Квадрат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4932363" y="1989138"/>
            <a:ext cx="3743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Произвольный параллелограмм</a:t>
            </a: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1042988" y="6308725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Трапеция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5219700" y="6308725"/>
            <a:ext cx="3382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Произвольная трапеция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4859338" y="4149725"/>
            <a:ext cx="374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Произвольный параллелограмм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1403350" y="429260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Ромб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6965173" y="2821777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643834" y="350043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 flipV="1">
            <a:off x="3143240" y="3071810"/>
            <a:ext cx="142876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28926" y="3786190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685</TotalTime>
  <Words>1413</Words>
  <Application>Microsoft Office PowerPoint</Application>
  <PresentationFormat>Экран (4:3)</PresentationFormat>
  <Paragraphs>170</Paragraphs>
  <Slides>26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Солнцестояние</vt:lpstr>
      <vt:lpstr>Формула</vt:lpstr>
      <vt:lpstr>                  «Проектирование пространственных фигур на плоскость» ( 10 класс)</vt:lpstr>
      <vt:lpstr>Слайд 2</vt:lpstr>
      <vt:lpstr>Пример</vt:lpstr>
      <vt:lpstr>Слайд 4</vt:lpstr>
      <vt:lpstr>Параллельное проектирование для объемных фигур.</vt:lpstr>
      <vt:lpstr> Изображение плоских фигур.</vt:lpstr>
      <vt:lpstr>Слайд 7</vt:lpstr>
      <vt:lpstr>Слайд 8</vt:lpstr>
      <vt:lpstr>Слайд 9</vt:lpstr>
      <vt:lpstr>Слайд 10</vt:lpstr>
      <vt:lpstr>Практическая часть.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«Проектирование пространственных фигур на плоскость»</dc:title>
  <dc:creator>Данил-чемпион</dc:creator>
  <cp:lastModifiedBy>дом</cp:lastModifiedBy>
  <cp:revision>50</cp:revision>
  <dcterms:created xsi:type="dcterms:W3CDTF">2012-09-24T14:12:28Z</dcterms:created>
  <dcterms:modified xsi:type="dcterms:W3CDTF">2012-10-14T11:59:03Z</dcterms:modified>
</cp:coreProperties>
</file>