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EEF8-45C6-43A1-972E-ED9BE71EED7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7A2-B3F9-42AD-A4E2-00753C045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EEF8-45C6-43A1-972E-ED9BE71EED7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7A2-B3F9-42AD-A4E2-00753C045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EEF8-45C6-43A1-972E-ED9BE71EED7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7A2-B3F9-42AD-A4E2-00753C045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EEF8-45C6-43A1-972E-ED9BE71EED7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7A2-B3F9-42AD-A4E2-00753C045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EEF8-45C6-43A1-972E-ED9BE71EED7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7A2-B3F9-42AD-A4E2-00753C045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EEF8-45C6-43A1-972E-ED9BE71EED7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7A2-B3F9-42AD-A4E2-00753C045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EEF8-45C6-43A1-972E-ED9BE71EED7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7A2-B3F9-42AD-A4E2-00753C045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EEF8-45C6-43A1-972E-ED9BE71EED7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7A2-B3F9-42AD-A4E2-00753C045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EEF8-45C6-43A1-972E-ED9BE71EED7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7A2-B3F9-42AD-A4E2-00753C045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EEF8-45C6-43A1-972E-ED9BE71EED7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7A2-B3F9-42AD-A4E2-00753C045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1EEF8-45C6-43A1-972E-ED9BE71EED7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1C47A2-B3F9-42AD-A4E2-00753C045E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1EEF8-45C6-43A1-972E-ED9BE71EED7A}" type="datetimeFigureOut">
              <a:rPr lang="ru-RU" smtClean="0"/>
              <a:t>03.12.2013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C47A2-B3F9-42AD-A4E2-00753C045E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Тест  по всеобщей истории</a:t>
            </a:r>
            <a:br>
              <a:rPr lang="ru-RU" b="1" dirty="0" smtClean="0"/>
            </a:br>
            <a:r>
              <a:rPr lang="ru-RU" b="1" dirty="0" smtClean="0"/>
              <a:t> 8 класс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328750"/>
          </a:xfrm>
        </p:spPr>
        <p:txBody>
          <a:bodyPr/>
          <a:lstStyle/>
          <a:p>
            <a:r>
              <a:rPr lang="ru-RU" b="1" dirty="0" smtClean="0"/>
              <a:t>Тема: США</a:t>
            </a:r>
            <a:r>
              <a:rPr lang="ru-RU" b="1" dirty="0"/>
              <a:t>: империализм и вступление в мировую политику 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000364" y="571480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МКОУ «Станционная СОШ»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14810" y="6215082"/>
            <a:ext cx="43577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000" dirty="0" smtClean="0"/>
              <a:t>Выполнил: учитель истории </a:t>
            </a:r>
            <a:r>
              <a:rPr lang="ru-RU" sz="1000" dirty="0" err="1" smtClean="0"/>
              <a:t>Сопов</a:t>
            </a:r>
            <a:r>
              <a:rPr lang="ru-RU" sz="1000" dirty="0" smtClean="0"/>
              <a:t> А. И.</a:t>
            </a:r>
            <a:endParaRPr lang="ru-RU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9. Установите </a:t>
            </a:r>
            <a:r>
              <a:rPr lang="ru-RU" sz="2400" b="1" dirty="0"/>
              <a:t>соответствие между понятием и </a:t>
            </a:r>
            <a:r>
              <a:rPr lang="ru-RU" sz="2400" b="1" dirty="0" smtClean="0"/>
              <a:t>определением</a:t>
            </a:r>
            <a:r>
              <a:rPr lang="ru-RU" sz="2400" b="1" dirty="0"/>
              <a:t>. </a:t>
            </a:r>
            <a:br>
              <a:rPr lang="ru-RU" sz="2400" b="1" dirty="0"/>
            </a:br>
            <a:r>
              <a:rPr lang="ru-RU" sz="2400" b="1" dirty="0"/>
              <a:t>     </a:t>
            </a:r>
            <a:r>
              <a:rPr lang="ru-RU" sz="1800" b="1" dirty="0"/>
              <a:t>Одному элементу левого столбика соответствует один элемент правого</a:t>
            </a:r>
            <a:r>
              <a:rPr lang="ru-RU" sz="1800" b="1" dirty="0" smtClean="0"/>
              <a:t>.</a:t>
            </a:r>
            <a:endParaRPr lang="ru-RU" sz="18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u="sng" dirty="0" smtClean="0">
                <a:solidFill>
                  <a:srgbClr val="C00000"/>
                </a:solidFill>
              </a:rPr>
              <a:t>А) резервация Б</a:t>
            </a:r>
            <a:r>
              <a:rPr lang="ru-RU" u="sng" dirty="0">
                <a:solidFill>
                  <a:srgbClr val="C00000"/>
                </a:solidFill>
              </a:rPr>
              <a:t>) </a:t>
            </a:r>
            <a:r>
              <a:rPr lang="ru-RU" u="sng" dirty="0" smtClean="0">
                <a:solidFill>
                  <a:srgbClr val="C00000"/>
                </a:solidFill>
              </a:rPr>
              <a:t>олигархия В</a:t>
            </a:r>
            <a:r>
              <a:rPr lang="ru-RU" u="sng" dirty="0">
                <a:solidFill>
                  <a:srgbClr val="C00000"/>
                </a:solidFill>
              </a:rPr>
              <a:t>) </a:t>
            </a:r>
            <a:r>
              <a:rPr lang="ru-RU" u="sng" dirty="0" smtClean="0">
                <a:solidFill>
                  <a:srgbClr val="C00000"/>
                </a:solidFill>
              </a:rPr>
              <a:t>реконструкция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1)	подчинение жизни страны военным целям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2)	</a:t>
            </a:r>
            <a:r>
              <a:rPr lang="ru-RU" dirty="0">
                <a:solidFill>
                  <a:srgbClr val="C00000"/>
                </a:solidFill>
              </a:rPr>
              <a:t>перестройка чего-либо с целью улучшения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3)	</a:t>
            </a:r>
            <a:r>
              <a:rPr lang="ru-RU" dirty="0">
                <a:solidFill>
                  <a:srgbClr val="C00000"/>
                </a:solidFill>
              </a:rPr>
              <a:t>группа крупнейших монополистов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4)	</a:t>
            </a:r>
            <a:r>
              <a:rPr lang="ru-RU" dirty="0">
                <a:solidFill>
                  <a:srgbClr val="C00000"/>
                </a:solidFill>
              </a:rPr>
              <a:t>территория, отведенная для проживания коренного населения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/>
              <a:t>10. Установите </a:t>
            </a:r>
            <a:r>
              <a:rPr lang="ru-RU" sz="3200" b="1" dirty="0"/>
              <a:t>соответствие между названием политики и ее содержанием.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2400" b="1" dirty="0"/>
              <a:t>Название </a:t>
            </a:r>
            <a:r>
              <a:rPr lang="ru-RU" sz="2400" b="1" dirty="0" smtClean="0"/>
              <a:t>политики</a:t>
            </a:r>
          </a:p>
          <a:p>
            <a:pPr marL="457200" indent="-457200">
              <a:buAutoNum type="alphaUcParenR"/>
            </a:pPr>
            <a:r>
              <a:rPr lang="ru-RU" sz="2400" b="1" dirty="0" smtClean="0">
                <a:solidFill>
                  <a:srgbClr val="C00000"/>
                </a:solidFill>
              </a:rPr>
              <a:t>«</a:t>
            </a:r>
            <a:r>
              <a:rPr lang="ru-RU" sz="2400" b="1" dirty="0">
                <a:solidFill>
                  <a:srgbClr val="C00000"/>
                </a:solidFill>
              </a:rPr>
              <a:t>доктрина </a:t>
            </a:r>
            <a:r>
              <a:rPr lang="ru-RU" sz="2400" b="1" dirty="0" smtClean="0">
                <a:solidFill>
                  <a:srgbClr val="C00000"/>
                </a:solidFill>
              </a:rPr>
              <a:t>Монро» </a:t>
            </a:r>
          </a:p>
          <a:p>
            <a:pPr marL="457200" indent="-457200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Б</a:t>
            </a:r>
            <a:r>
              <a:rPr lang="ru-RU" sz="2400" b="1" dirty="0">
                <a:solidFill>
                  <a:srgbClr val="C00000"/>
                </a:solidFill>
              </a:rPr>
              <a:t>) «доктрина от­крытых дверей»</a:t>
            </a:r>
          </a:p>
          <a:p>
            <a:pPr>
              <a:buNone/>
            </a:pPr>
            <a:r>
              <a:rPr lang="ru-RU" sz="2400" b="1" dirty="0">
                <a:solidFill>
                  <a:srgbClr val="C00000"/>
                </a:solidFill>
              </a:rPr>
              <a:t>B</a:t>
            </a:r>
            <a:r>
              <a:rPr lang="ru-RU" sz="2400" b="1" dirty="0" smtClean="0">
                <a:solidFill>
                  <a:srgbClr val="C00000"/>
                </a:solidFill>
              </a:rPr>
              <a:t>) «разделяй </a:t>
            </a:r>
            <a:r>
              <a:rPr lang="ru-RU" sz="2400" b="1" dirty="0">
                <a:solidFill>
                  <a:srgbClr val="C00000"/>
                </a:solidFill>
              </a:rPr>
              <a:t>и властвуй</a:t>
            </a:r>
            <a:r>
              <a:rPr lang="ru-RU" b="1" dirty="0" smtClean="0">
                <a:solidFill>
                  <a:srgbClr val="C00000"/>
                </a:solidFill>
              </a:rPr>
              <a:t>»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sz="2400" b="1" dirty="0" smtClean="0"/>
              <a:t>Содержание политики</a:t>
            </a:r>
          </a:p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</a:rPr>
              <a:t>1)	раздел Китая на сферы влияния</a:t>
            </a:r>
          </a:p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</a:rPr>
              <a:t>2)	разжигание межнациональной розни</a:t>
            </a:r>
          </a:p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</a:rPr>
              <a:t>3)	«Америка для американцев»</a:t>
            </a:r>
          </a:p>
          <a:p>
            <a:pPr>
              <a:buNone/>
            </a:pPr>
            <a:r>
              <a:rPr lang="ru-RU" sz="2800" b="1" dirty="0">
                <a:solidFill>
                  <a:srgbClr val="C00000"/>
                </a:solidFill>
              </a:rPr>
              <a:t>4)	отказ от войн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Тест окончен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Спасибо за работу</a:t>
            </a:r>
            <a:endParaRPr lang="ru-RU" sz="48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Ключи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/>
              <a:t>1. </a:t>
            </a:r>
            <a:r>
              <a:rPr lang="ru-RU" b="1" dirty="0" smtClean="0"/>
              <a:t>3    </a:t>
            </a:r>
            <a:r>
              <a:rPr lang="ru-RU" b="1" dirty="0" smtClean="0"/>
              <a:t>2. 3    3. 2    4. 2   </a:t>
            </a:r>
            <a:r>
              <a:rPr lang="ru-RU" b="1" dirty="0" smtClean="0"/>
              <a:t>  5. 4    </a:t>
            </a:r>
            <a:r>
              <a:rPr lang="ru-RU" b="1" dirty="0" smtClean="0"/>
              <a:t>6. 1    7. 1    8. 2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9. </a:t>
            </a:r>
            <a:r>
              <a:rPr lang="ru-RU" b="1" dirty="0"/>
              <a:t>А4 Б3 В2      </a:t>
            </a:r>
            <a:r>
              <a:rPr lang="ru-RU" b="1" dirty="0" smtClean="0"/>
              <a:t>10. </a:t>
            </a:r>
            <a:r>
              <a:rPr lang="ru-RU" b="1" dirty="0"/>
              <a:t>А3. Б1 В2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1. </a:t>
            </a:r>
            <a:r>
              <a:rPr lang="ru-RU" b="1" dirty="0" smtClean="0"/>
              <a:t>Одна из причин </a:t>
            </a:r>
            <a:r>
              <a:rPr lang="ru-RU" b="1" dirty="0"/>
              <a:t>экономического роста США в конце 19.в: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>
                <a:solidFill>
                  <a:srgbClr val="C00000"/>
                </a:solidFill>
              </a:rPr>
              <a:t>1</a:t>
            </a:r>
            <a:r>
              <a:rPr lang="ru-RU" sz="4000" b="1" dirty="0" smtClean="0">
                <a:solidFill>
                  <a:srgbClr val="C00000"/>
                </a:solidFill>
              </a:rPr>
              <a:t>) </a:t>
            </a:r>
            <a:r>
              <a:rPr lang="ru-RU" sz="4000" dirty="0">
                <a:solidFill>
                  <a:srgbClr val="C00000"/>
                </a:solidFill>
              </a:rPr>
              <a:t>Высокие военные расходы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2</a:t>
            </a:r>
            <a:r>
              <a:rPr lang="ru-RU" sz="4000" b="1" dirty="0">
                <a:solidFill>
                  <a:srgbClr val="C00000"/>
                </a:solidFill>
              </a:rPr>
              <a:t>) </a:t>
            </a:r>
            <a:r>
              <a:rPr lang="ru-RU" sz="4000" dirty="0">
                <a:solidFill>
                  <a:srgbClr val="C00000"/>
                </a:solidFill>
              </a:rPr>
              <a:t>ликвидация феодальных пережитков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3</a:t>
            </a:r>
            <a:r>
              <a:rPr lang="ru-RU" sz="4000" b="1" dirty="0">
                <a:solidFill>
                  <a:srgbClr val="C00000"/>
                </a:solidFill>
              </a:rPr>
              <a:t>) </a:t>
            </a:r>
            <a:r>
              <a:rPr lang="ru-RU" sz="4000" dirty="0">
                <a:solidFill>
                  <a:srgbClr val="C00000"/>
                </a:solidFill>
              </a:rPr>
              <a:t>развитие общего и технического образования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4</a:t>
            </a:r>
            <a:r>
              <a:rPr lang="ru-RU" sz="4000" b="1" dirty="0">
                <a:solidFill>
                  <a:srgbClr val="C00000"/>
                </a:solidFill>
              </a:rPr>
              <a:t>) </a:t>
            </a:r>
            <a:r>
              <a:rPr lang="ru-RU" sz="4000" dirty="0">
                <a:solidFill>
                  <a:srgbClr val="C00000"/>
                </a:solidFill>
              </a:rPr>
              <a:t>использование контрибуции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2. Принятие закона </a:t>
            </a:r>
            <a:r>
              <a:rPr lang="ru-RU" b="1" dirty="0" err="1"/>
              <a:t>Шермана</a:t>
            </a:r>
            <a:r>
              <a:rPr lang="ru-RU" b="1" dirty="0"/>
              <a:t> было вызвано тем, что   крупные корпорации: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3840171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1) </a:t>
            </a:r>
            <a:r>
              <a:rPr lang="ru-RU" dirty="0">
                <a:solidFill>
                  <a:srgbClr val="C00000"/>
                </a:solidFill>
              </a:rPr>
              <a:t>разжигали расовую вражду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   </a:t>
            </a:r>
            <a:r>
              <a:rPr lang="ru-RU" b="1" dirty="0">
                <a:solidFill>
                  <a:srgbClr val="C00000"/>
                </a:solidFill>
              </a:rPr>
              <a:t>2) </a:t>
            </a:r>
            <a:r>
              <a:rPr lang="ru-RU" dirty="0">
                <a:solidFill>
                  <a:srgbClr val="C00000"/>
                </a:solidFill>
              </a:rPr>
              <a:t>приступили к экономическому разделу мира</a:t>
            </a:r>
          </a:p>
          <a:p>
            <a:pPr>
              <a:buNone/>
            </a:pPr>
            <a:r>
              <a:rPr lang="ru-RU" dirty="0">
                <a:solidFill>
                  <a:srgbClr val="C00000"/>
                </a:solidFill>
              </a:rPr>
              <a:t>    </a:t>
            </a:r>
            <a:r>
              <a:rPr lang="ru-RU" b="1" dirty="0">
                <a:solidFill>
                  <a:srgbClr val="C00000"/>
                </a:solidFill>
              </a:rPr>
              <a:t>3) </a:t>
            </a:r>
            <a:r>
              <a:rPr lang="ru-RU" dirty="0">
                <a:solidFill>
                  <a:srgbClr val="C00000"/>
                </a:solidFill>
              </a:rPr>
              <a:t>сдерживали развитие свободной конкуренции</a:t>
            </a:r>
          </a:p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    4) </a:t>
            </a:r>
            <a:r>
              <a:rPr lang="ru-RU" dirty="0">
                <a:solidFill>
                  <a:srgbClr val="C00000"/>
                </a:solidFill>
              </a:rPr>
              <a:t>готовили почву для свержения правительства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3</a:t>
            </a:r>
            <a:r>
              <a:rPr lang="ru-RU" b="1" dirty="0"/>
              <a:t>. Президент США является главой власти</a:t>
            </a:r>
            <a:r>
              <a:rPr lang="ru-RU" b="1" dirty="0" smtClean="0"/>
              <a:t>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8229600" cy="412592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800" dirty="0">
                <a:solidFill>
                  <a:srgbClr val="C00000"/>
                </a:solidFill>
              </a:rPr>
              <a:t>1) судебной </a:t>
            </a:r>
            <a:endParaRPr lang="ru-RU" sz="4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2</a:t>
            </a:r>
            <a:r>
              <a:rPr lang="ru-RU" sz="4800" b="1" dirty="0">
                <a:solidFill>
                  <a:srgbClr val="C00000"/>
                </a:solidFill>
              </a:rPr>
              <a:t>) </a:t>
            </a:r>
            <a:r>
              <a:rPr lang="ru-RU" sz="4800" dirty="0">
                <a:solidFill>
                  <a:srgbClr val="C00000"/>
                </a:solidFill>
              </a:rPr>
              <a:t>исполнительной	   </a:t>
            </a:r>
            <a:endParaRPr lang="ru-RU" sz="4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800" b="1" dirty="0" smtClean="0">
                <a:solidFill>
                  <a:srgbClr val="C00000"/>
                </a:solidFill>
              </a:rPr>
              <a:t>3</a:t>
            </a:r>
            <a:r>
              <a:rPr lang="ru-RU" sz="4800" b="1" dirty="0">
                <a:solidFill>
                  <a:srgbClr val="C00000"/>
                </a:solidFill>
              </a:rPr>
              <a:t>) </a:t>
            </a:r>
            <a:r>
              <a:rPr lang="ru-RU" sz="4800" dirty="0">
                <a:solidFill>
                  <a:srgbClr val="C00000"/>
                </a:solidFill>
              </a:rPr>
              <a:t>законодательной  </a:t>
            </a:r>
            <a:endParaRPr lang="ru-RU" sz="48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800" dirty="0" smtClean="0">
                <a:solidFill>
                  <a:srgbClr val="C00000"/>
                </a:solidFill>
              </a:rPr>
              <a:t> </a:t>
            </a:r>
            <a:r>
              <a:rPr lang="ru-RU" sz="4800" b="1" dirty="0">
                <a:solidFill>
                  <a:srgbClr val="C00000"/>
                </a:solidFill>
              </a:rPr>
              <a:t>4) </a:t>
            </a:r>
            <a:r>
              <a:rPr lang="ru-RU" sz="4800" dirty="0">
                <a:solidFill>
                  <a:srgbClr val="C00000"/>
                </a:solidFill>
              </a:rPr>
              <a:t>представительной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4. В конце XIX в. республиканцы в отличие от </a:t>
            </a:r>
            <a:r>
              <a:rPr lang="ru-RU" b="1" dirty="0" smtClean="0"/>
              <a:t>демократов </a:t>
            </a:r>
            <a:r>
              <a:rPr lang="ru-RU" b="1" dirty="0"/>
              <a:t>требовали: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b="1" dirty="0">
                <a:solidFill>
                  <a:srgbClr val="C00000"/>
                </a:solidFill>
              </a:rPr>
              <a:t>1) </a:t>
            </a:r>
            <a:r>
              <a:rPr lang="ru-RU" sz="4000" dirty="0">
                <a:solidFill>
                  <a:srgbClr val="C00000"/>
                </a:solidFill>
              </a:rPr>
              <a:t>прекращения колониальных захватов </a:t>
            </a:r>
          </a:p>
          <a:p>
            <a:pPr>
              <a:buNone/>
            </a:pPr>
            <a:r>
              <a:rPr lang="ru-RU" sz="4000" b="1" dirty="0">
                <a:solidFill>
                  <a:srgbClr val="C00000"/>
                </a:solidFill>
              </a:rPr>
              <a:t>    2) </a:t>
            </a:r>
            <a:r>
              <a:rPr lang="ru-RU" sz="4000" dirty="0">
                <a:solidFill>
                  <a:srgbClr val="C00000"/>
                </a:solidFill>
              </a:rPr>
              <a:t>введения высоких ввозных пошлин</a:t>
            </a:r>
          </a:p>
          <a:p>
            <a:pPr>
              <a:buNone/>
            </a:pPr>
            <a:r>
              <a:rPr lang="ru-RU" sz="4000" dirty="0">
                <a:solidFill>
                  <a:srgbClr val="C00000"/>
                </a:solidFill>
              </a:rPr>
              <a:t>    </a:t>
            </a:r>
            <a:r>
              <a:rPr lang="ru-RU" sz="4000" b="1" dirty="0">
                <a:solidFill>
                  <a:srgbClr val="C00000"/>
                </a:solidFill>
              </a:rPr>
              <a:t>3) </a:t>
            </a:r>
            <a:r>
              <a:rPr lang="ru-RU" sz="4000" dirty="0">
                <a:solidFill>
                  <a:srgbClr val="C00000"/>
                </a:solidFill>
              </a:rPr>
              <a:t>ликвидации сословных пережитков </a:t>
            </a:r>
          </a:p>
          <a:p>
            <a:pPr>
              <a:buNone/>
            </a:pPr>
            <a:r>
              <a:rPr lang="ru-RU" sz="4000" dirty="0">
                <a:solidFill>
                  <a:srgbClr val="C00000"/>
                </a:solidFill>
              </a:rPr>
              <a:t>    </a:t>
            </a:r>
            <a:r>
              <a:rPr lang="ru-RU" sz="4000" b="1" dirty="0">
                <a:solidFill>
                  <a:srgbClr val="C00000"/>
                </a:solidFill>
              </a:rPr>
              <a:t>4) </a:t>
            </a:r>
            <a:r>
              <a:rPr lang="ru-RU" sz="4000" dirty="0">
                <a:solidFill>
                  <a:srgbClr val="C00000"/>
                </a:solidFill>
              </a:rPr>
              <a:t>сохранения рабства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5. Одна из причин </a:t>
            </a:r>
            <a:r>
              <a:rPr lang="ru-RU" b="1" dirty="0"/>
              <a:t>экономического роста США в конце 19 в</a:t>
            </a:r>
            <a:r>
              <a:rPr lang="ru-RU" b="1" dirty="0" smtClean="0"/>
              <a:t>.: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sz="4000" b="1" dirty="0">
                <a:solidFill>
                  <a:srgbClr val="C00000"/>
                </a:solidFill>
              </a:rPr>
              <a:t>Поощрение государством деятельности монополий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b="1" dirty="0">
                <a:solidFill>
                  <a:srgbClr val="C00000"/>
                </a:solidFill>
              </a:rPr>
              <a:t>Экономическая помощь европейских стран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b="1" dirty="0">
                <a:solidFill>
                  <a:srgbClr val="C00000"/>
                </a:solidFill>
              </a:rPr>
              <a:t>Большие колониальные владения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4000" b="1" dirty="0">
                <a:solidFill>
                  <a:srgbClr val="C00000"/>
                </a:solidFill>
              </a:rPr>
              <a:t>Широкий внутренний рынок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6. Создание </a:t>
            </a:r>
            <a:r>
              <a:rPr lang="ru-RU" sz="3600" b="1" dirty="0"/>
              <a:t>нефтяной компании «Стандарт </a:t>
            </a:r>
            <a:r>
              <a:rPr lang="ru-RU" sz="3600" b="1" dirty="0" err="1"/>
              <a:t>Ойл</a:t>
            </a:r>
            <a:r>
              <a:rPr lang="ru-RU" sz="3600" b="1" dirty="0"/>
              <a:t>» </a:t>
            </a:r>
            <a:r>
              <a:rPr lang="ru-RU" sz="3600" b="1" dirty="0" smtClean="0"/>
              <a:t>свидетельствовало о: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sz="3600" dirty="0" smtClean="0">
                <a:solidFill>
                  <a:srgbClr val="C00000"/>
                </a:solidFill>
              </a:rPr>
              <a:t>монополизации </a:t>
            </a:r>
            <a:r>
              <a:rPr lang="ru-RU" sz="3600" dirty="0">
                <a:solidFill>
                  <a:srgbClr val="C00000"/>
                </a:solidFill>
              </a:rPr>
              <a:t>промышленности            </a:t>
            </a:r>
            <a:endParaRPr lang="ru-RU" sz="3600" dirty="0" smtClean="0">
              <a:solidFill>
                <a:srgbClr val="C00000"/>
              </a:solidFill>
            </a:endParaRPr>
          </a:p>
          <a:p>
            <a:pPr marL="514350" indent="-514350">
              <a:buAutoNum type="arabicParenR"/>
            </a:pPr>
            <a:r>
              <a:rPr lang="ru-RU" sz="3600" b="1" dirty="0" smtClean="0">
                <a:solidFill>
                  <a:srgbClr val="C00000"/>
                </a:solidFill>
              </a:rPr>
              <a:t> </a:t>
            </a:r>
            <a:r>
              <a:rPr lang="ru-RU" sz="3600" dirty="0">
                <a:solidFill>
                  <a:srgbClr val="C00000"/>
                </a:solidFill>
              </a:rPr>
              <a:t>богатстве природных ресурсов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3</a:t>
            </a:r>
            <a:r>
              <a:rPr lang="ru-RU" sz="3600" b="1" dirty="0">
                <a:solidFill>
                  <a:srgbClr val="C00000"/>
                </a:solidFill>
              </a:rPr>
              <a:t>) </a:t>
            </a:r>
            <a:r>
              <a:rPr lang="ru-RU" sz="3600" dirty="0">
                <a:solidFill>
                  <a:srgbClr val="C00000"/>
                </a:solidFill>
              </a:rPr>
              <a:t>развитии свободного предпринимательства   </a:t>
            </a:r>
          </a:p>
          <a:p>
            <a:pPr>
              <a:buNone/>
            </a:pPr>
            <a:r>
              <a:rPr lang="ru-RU" sz="3600" b="1" dirty="0" smtClean="0">
                <a:solidFill>
                  <a:srgbClr val="C00000"/>
                </a:solidFill>
              </a:rPr>
              <a:t>4</a:t>
            </a:r>
            <a:r>
              <a:rPr lang="ru-RU" sz="3600" b="1" dirty="0">
                <a:solidFill>
                  <a:srgbClr val="C00000"/>
                </a:solidFill>
              </a:rPr>
              <a:t>) </a:t>
            </a:r>
            <a:r>
              <a:rPr lang="ru-RU" sz="3600" dirty="0">
                <a:solidFill>
                  <a:srgbClr val="C00000"/>
                </a:solidFill>
              </a:rPr>
              <a:t>заботе государства о качестве выпускаемой продукции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7. Основные </a:t>
            </a:r>
            <a:r>
              <a:rPr lang="ru-RU" b="1" dirty="0"/>
              <a:t>политические партии в США: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3911609"/>
          </a:xfrm>
        </p:spPr>
        <p:txBody>
          <a:bodyPr/>
          <a:lstStyle/>
          <a:p>
            <a:pPr>
              <a:buNone/>
            </a:pPr>
            <a:r>
              <a:rPr lang="ru-RU" sz="4400" dirty="0">
                <a:solidFill>
                  <a:srgbClr val="C00000"/>
                </a:solidFill>
              </a:rPr>
              <a:t>1) республиканцы и демократы           </a:t>
            </a:r>
            <a:r>
              <a:rPr lang="ru-RU" sz="4400" i="1" dirty="0">
                <a:solidFill>
                  <a:srgbClr val="C00000"/>
                </a:solidFill>
              </a:rPr>
              <a:t> </a:t>
            </a:r>
            <a:endParaRPr lang="ru-RU" sz="4400" i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2</a:t>
            </a:r>
            <a:r>
              <a:rPr lang="ru-RU" sz="4400" b="1" dirty="0">
                <a:solidFill>
                  <a:srgbClr val="C00000"/>
                </a:solidFill>
              </a:rPr>
              <a:t>) </a:t>
            </a:r>
            <a:r>
              <a:rPr lang="ru-RU" sz="4400" dirty="0">
                <a:solidFill>
                  <a:srgbClr val="C00000"/>
                </a:solidFill>
              </a:rPr>
              <a:t>консерваторы и либералы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3</a:t>
            </a:r>
            <a:r>
              <a:rPr lang="ru-RU" sz="4400" b="1" dirty="0">
                <a:solidFill>
                  <a:srgbClr val="C00000"/>
                </a:solidFill>
              </a:rPr>
              <a:t>) </a:t>
            </a:r>
            <a:r>
              <a:rPr lang="ru-RU" sz="4400" dirty="0">
                <a:solidFill>
                  <a:srgbClr val="C00000"/>
                </a:solidFill>
              </a:rPr>
              <a:t>лейбористы и социалисты              </a:t>
            </a:r>
            <a:endParaRPr lang="ru-RU" sz="4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</a:rPr>
              <a:t>4</a:t>
            </a:r>
            <a:r>
              <a:rPr lang="ru-RU" sz="4400" b="1" dirty="0">
                <a:solidFill>
                  <a:srgbClr val="C00000"/>
                </a:solidFill>
              </a:rPr>
              <a:t>) </a:t>
            </a:r>
            <a:r>
              <a:rPr lang="ru-RU" sz="4400" dirty="0">
                <a:solidFill>
                  <a:srgbClr val="C00000"/>
                </a:solidFill>
              </a:rPr>
              <a:t>тори и виги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8. Рабочие </a:t>
            </a:r>
            <a:r>
              <a:rPr lang="ru-RU" b="1" dirty="0"/>
              <a:t>США в отличие от рабочих в Европе: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ru-RU" sz="4000" dirty="0">
                <a:solidFill>
                  <a:srgbClr val="C00000"/>
                </a:solidFill>
              </a:rPr>
              <a:t>1) отказались от стачечной борьбы        </a:t>
            </a:r>
            <a:endParaRPr lang="ru-RU" sz="4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2</a:t>
            </a:r>
            <a:r>
              <a:rPr lang="ru-RU" sz="4000" b="1" dirty="0">
                <a:solidFill>
                  <a:srgbClr val="C00000"/>
                </a:solidFill>
              </a:rPr>
              <a:t>) </a:t>
            </a:r>
            <a:r>
              <a:rPr lang="ru-RU" sz="4000" dirty="0">
                <a:solidFill>
                  <a:srgbClr val="C00000"/>
                </a:solidFill>
              </a:rPr>
              <a:t>получали более высокую зарплату </a:t>
            </a: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3</a:t>
            </a:r>
            <a:r>
              <a:rPr lang="ru-RU" sz="4000" b="1" dirty="0">
                <a:solidFill>
                  <a:srgbClr val="C00000"/>
                </a:solidFill>
              </a:rPr>
              <a:t>) </a:t>
            </a:r>
            <a:r>
              <a:rPr lang="ru-RU" sz="4000" dirty="0">
                <a:solidFill>
                  <a:srgbClr val="C00000"/>
                </a:solidFill>
              </a:rPr>
              <a:t>отличались низкой квалификацией     </a:t>
            </a:r>
            <a:endParaRPr lang="ru-RU" sz="40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sz="4000" b="1" dirty="0" smtClean="0">
                <a:solidFill>
                  <a:srgbClr val="C00000"/>
                </a:solidFill>
              </a:rPr>
              <a:t>4</a:t>
            </a:r>
            <a:r>
              <a:rPr lang="ru-RU" sz="4000" b="1" dirty="0">
                <a:solidFill>
                  <a:srgbClr val="C00000"/>
                </a:solidFill>
              </a:rPr>
              <a:t>) </a:t>
            </a:r>
            <a:r>
              <a:rPr lang="ru-RU" sz="4000" dirty="0">
                <a:solidFill>
                  <a:srgbClr val="C00000"/>
                </a:solidFill>
              </a:rPr>
              <a:t>имели право объединяться в профсоюзы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</TotalTime>
  <Words>371</Words>
  <Application>Microsoft Office PowerPoint</Application>
  <PresentationFormat>Экран (4:3)</PresentationFormat>
  <Paragraphs>67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Тест  по всеобщей истории  8 класс</vt:lpstr>
      <vt:lpstr>1. Одна из причин экономического роста США в конце 19.в: </vt:lpstr>
      <vt:lpstr>2. Принятие закона Шермана было вызвано тем, что   крупные корпорации:</vt:lpstr>
      <vt:lpstr>3. Президент США является главой власти:</vt:lpstr>
      <vt:lpstr>4. В конце XIX в. республиканцы в отличие от демократов требовали:</vt:lpstr>
      <vt:lpstr>5. Одна из причин экономического роста США в конце 19 в.:</vt:lpstr>
      <vt:lpstr>6. Создание нефтяной компании «Стандарт Ойл» свидетельствовало о:</vt:lpstr>
      <vt:lpstr>7. Основные политические партии в США: </vt:lpstr>
      <vt:lpstr>8. Рабочие США в отличие от рабочих в Европе: </vt:lpstr>
      <vt:lpstr>9. Установите соответствие между понятием и определением.       Одному элементу левого столбика соответствует один элемент правого.</vt:lpstr>
      <vt:lpstr>10. Установите соответствие между названием политики и ее содержанием. </vt:lpstr>
      <vt:lpstr>Слайд 12</vt:lpstr>
      <vt:lpstr>Ключи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  по всеобщей истории  8 класс</dc:title>
  <dc:creator>Школа</dc:creator>
  <cp:lastModifiedBy>Школа</cp:lastModifiedBy>
  <cp:revision>5</cp:revision>
  <dcterms:created xsi:type="dcterms:W3CDTF">2013-12-03T04:23:23Z</dcterms:created>
  <dcterms:modified xsi:type="dcterms:W3CDTF">2013-12-03T05:08:33Z</dcterms:modified>
</cp:coreProperties>
</file>