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174922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2070953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386639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345594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191887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FC996B-EF81-49A2-B198-344A2B9C0563}" type="datetimeFigureOut">
              <a:rPr lang="ru-RU" smtClean="0"/>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296807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FC996B-EF81-49A2-B198-344A2B9C0563}" type="datetimeFigureOut">
              <a:rPr lang="ru-RU" smtClean="0"/>
              <a:t>24.03.2013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31581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FC996B-EF81-49A2-B198-344A2B9C0563}" type="datetimeFigureOut">
              <a:rPr lang="ru-RU" smtClean="0"/>
              <a:t>24.03.2013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25947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FC996B-EF81-49A2-B198-344A2B9C0563}" type="datetimeFigureOut">
              <a:rPr lang="ru-RU" smtClean="0"/>
              <a:t>24.03.2013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2303137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C996B-EF81-49A2-B198-344A2B9C0563}" type="datetimeFigureOut">
              <a:rPr lang="ru-RU" smtClean="0"/>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361689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C996B-EF81-49A2-B198-344A2B9C0563}" type="datetimeFigureOut">
              <a:rPr lang="ru-RU" smtClean="0"/>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56D288-9BD9-4A8D-87CC-A82F672493BF}" type="slidenum">
              <a:rPr lang="ru-RU" smtClean="0"/>
              <a:t>‹#›</a:t>
            </a:fld>
            <a:endParaRPr lang="ru-RU"/>
          </a:p>
        </p:txBody>
      </p:sp>
    </p:spTree>
    <p:extLst>
      <p:ext uri="{BB962C8B-B14F-4D97-AF65-F5344CB8AC3E}">
        <p14:creationId xmlns:p14="http://schemas.microsoft.com/office/powerpoint/2010/main" val="337595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C996B-EF81-49A2-B198-344A2B9C0563}" type="datetimeFigureOut">
              <a:rPr lang="ru-RU" smtClean="0"/>
              <a:t>24.03.2013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6D288-9BD9-4A8D-87CC-A82F672493BF}" type="slidenum">
              <a:rPr lang="ru-RU" smtClean="0"/>
              <a:t>‹#›</a:t>
            </a:fld>
            <a:endParaRPr lang="ru-RU"/>
          </a:p>
        </p:txBody>
      </p:sp>
    </p:spTree>
    <p:extLst>
      <p:ext uri="{BB962C8B-B14F-4D97-AF65-F5344CB8AC3E}">
        <p14:creationId xmlns:p14="http://schemas.microsoft.com/office/powerpoint/2010/main" val="113071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pseudology.org/Bolsheviki_lenintsy/XVII/5_6.jpg" TargetMode="External"/><Relationship Id="rId1" Type="http://schemas.openxmlformats.org/officeDocument/2006/relationships/slideLayout" Target="../slideLayouts/slideLayout7.xml"/><Relationship Id="rId6" Type="http://schemas.openxmlformats.org/officeDocument/2006/relationships/hyperlink" Target="http://www.oldgazette.ru/pravda/28011959/03-1.jpg" TargetMode="External"/><Relationship Id="rId5" Type="http://schemas.openxmlformats.org/officeDocument/2006/relationships/image" Target="../media/image2.jpeg"/><Relationship Id="rId4" Type="http://schemas.openxmlformats.org/officeDocument/2006/relationships/hyperlink" Target="http://history.sgu.ru/img/x1-013.jp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7772400" cy="1470025"/>
          </a:xfrm>
        </p:spPr>
        <p:txBody>
          <a:bodyPr>
            <a:normAutofit/>
          </a:bodyPr>
          <a:lstStyle/>
          <a:p>
            <a:pPr algn="l"/>
            <a:r>
              <a:rPr lang="ru-RU" sz="3600" b="1" dirty="0" smtClean="0">
                <a:latin typeface="Times New Roman" pitchFamily="18" charset="0"/>
                <a:cs typeface="Times New Roman" pitchFamily="18" charset="0"/>
              </a:rPr>
              <a:t>Итоговый урок:</a:t>
            </a:r>
            <a:endParaRPr lang="ru-RU" sz="36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27584" y="1772816"/>
            <a:ext cx="7344816" cy="2832720"/>
          </a:xfrm>
        </p:spPr>
        <p:txBody>
          <a:bodyPr>
            <a:normAutofit/>
          </a:bodyPr>
          <a:lstStyle/>
          <a:p>
            <a:r>
              <a:rPr lang="ru-RU" sz="4800" b="1" dirty="0" smtClean="0">
                <a:solidFill>
                  <a:schemeClr val="tx1"/>
                </a:solidFill>
                <a:latin typeface="Times New Roman" pitchFamily="18" charset="0"/>
                <a:cs typeface="Times New Roman" pitchFamily="18" charset="0"/>
              </a:rPr>
              <a:t>«СССР </a:t>
            </a:r>
          </a:p>
          <a:p>
            <a:r>
              <a:rPr lang="ru-RU" sz="4800" b="1" dirty="0" smtClean="0">
                <a:solidFill>
                  <a:schemeClr val="tx1"/>
                </a:solidFill>
                <a:latin typeface="Times New Roman" pitchFamily="18" charset="0"/>
                <a:cs typeface="Times New Roman" pitchFamily="18" charset="0"/>
              </a:rPr>
              <a:t>в 1953 —1964 гг.». </a:t>
            </a:r>
            <a:endParaRPr lang="ru-RU" sz="4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74994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a:t>
            </a:r>
            <a:r>
              <a:rPr lang="ru-RU" dirty="0" err="1" smtClean="0"/>
              <a:t>устнановление</a:t>
            </a:r>
            <a:r>
              <a:rPr lang="ru-RU" dirty="0" smtClean="0"/>
              <a:t> соотношений фактов и понятий, характерных признаков явлений.</a:t>
            </a:r>
            <a:endParaRPr lang="ru-RU" dirty="0"/>
          </a:p>
        </p:txBody>
      </p:sp>
      <p:sp>
        <p:nvSpPr>
          <p:cNvPr id="3" name="Объект 2"/>
          <p:cNvSpPr>
            <a:spLocks noGrp="1"/>
          </p:cNvSpPr>
          <p:nvPr>
            <p:ph idx="1"/>
          </p:nvPr>
        </p:nvSpPr>
        <p:spPr/>
        <p:txBody>
          <a:bodyPr/>
          <a:lstStyle/>
          <a:p>
            <a:r>
              <a:rPr lang="ru-RU" dirty="0" smtClean="0"/>
              <a:t>4. какой документов является важным историческим источником для периода 1953-1964?</a:t>
            </a:r>
          </a:p>
          <a:p>
            <a:r>
              <a:rPr lang="ru-RU" dirty="0" smtClean="0"/>
              <a:t>А. «Экономические проблемы социализма в СССР </a:t>
            </a:r>
            <a:r>
              <a:rPr lang="ru-RU" dirty="0" err="1" smtClean="0"/>
              <a:t>И.Сталина</a:t>
            </a:r>
            <a:r>
              <a:rPr lang="ru-RU" dirty="0" smtClean="0"/>
              <a:t>»</a:t>
            </a:r>
          </a:p>
          <a:p>
            <a:r>
              <a:rPr lang="ru-RU" dirty="0" smtClean="0"/>
              <a:t>Б. доклад первого секретаря ЦК КПСС на ХХ съезде «О культе личности и его последствиях »</a:t>
            </a:r>
          </a:p>
          <a:p>
            <a:endParaRPr lang="ru-RU" dirty="0"/>
          </a:p>
        </p:txBody>
      </p:sp>
    </p:spTree>
    <p:extLst>
      <p:ext uri="{BB962C8B-B14F-4D97-AF65-F5344CB8AC3E}">
        <p14:creationId xmlns:p14="http://schemas.microsoft.com/office/powerpoint/2010/main" val="2549857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3.	Назовите политическое событие и его дату, о котором свидетельствует данный документ (работа с документом).</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Документ: </a:t>
            </a:r>
          </a:p>
          <a:p>
            <a:endParaRPr lang="ru-RU" dirty="0" smtClean="0"/>
          </a:p>
          <a:p>
            <a:r>
              <a:rPr lang="ru-RU" dirty="0" smtClean="0"/>
              <a:t>Из доклада Н.С. Хрущева «О культе личности и его последствиях».</a:t>
            </a:r>
          </a:p>
          <a:p>
            <a:r>
              <a:rPr lang="ru-RU" dirty="0" smtClean="0"/>
              <a:t>        </a:t>
            </a:r>
          </a:p>
          <a:p>
            <a:r>
              <a:rPr lang="ru-RU" dirty="0" smtClean="0"/>
              <a:t> «Нам нужно решительно раз и навсегда развенчать культ личности, сделать надлежащие выводы….. Вести борьбу против всяких попыток возродить его…. Проводить работу по соблюдению принципа коллективности руководства…. Полностью восстановить Ленинские принципы советского социалистического демократизма. Произвол одного лица поощрял и допускал произвол других лиц. Массовые аресты и ссылки тысяч и тысяч людей, казни без суда и нормального следствия порождали неуверенность в людях, вызывали страх и даже озлобление ». </a:t>
            </a:r>
          </a:p>
          <a:p>
            <a:endParaRPr lang="ru-RU" dirty="0"/>
          </a:p>
        </p:txBody>
      </p:sp>
    </p:spTree>
    <p:extLst>
      <p:ext uri="{BB962C8B-B14F-4D97-AF65-F5344CB8AC3E}">
        <p14:creationId xmlns:p14="http://schemas.microsoft.com/office/powerpoint/2010/main" val="2189866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4.	Задание на знание хронологии событий.</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Соотнесите год и событие:</a:t>
            </a:r>
          </a:p>
          <a:p>
            <a:endParaRPr lang="ru-RU" dirty="0" smtClean="0"/>
          </a:p>
          <a:p>
            <a:pPr marL="0" indent="0">
              <a:buNone/>
            </a:pPr>
            <a:r>
              <a:rPr lang="ru-RU" dirty="0" smtClean="0"/>
              <a:t>	Событие					Год</a:t>
            </a:r>
          </a:p>
          <a:p>
            <a:pPr marL="0" indent="0">
              <a:buNone/>
            </a:pPr>
            <a:endParaRPr lang="ru-RU" dirty="0" smtClean="0"/>
          </a:p>
          <a:p>
            <a:r>
              <a:rPr lang="ru-RU" dirty="0" smtClean="0"/>
              <a:t>1.	ХХ съезд КПСС					А. 1961</a:t>
            </a:r>
          </a:p>
          <a:p>
            <a:r>
              <a:rPr lang="ru-RU" dirty="0" smtClean="0"/>
              <a:t>2.	Реабилитация репрессированных		Б. 1954</a:t>
            </a:r>
          </a:p>
          <a:p>
            <a:r>
              <a:rPr lang="ru-RU" dirty="0" smtClean="0"/>
              <a:t>3.	Принятие программы КПСС			В. 1962</a:t>
            </a:r>
          </a:p>
          <a:p>
            <a:r>
              <a:rPr lang="ru-RU" dirty="0" smtClean="0"/>
              <a:t>4.	Начало разработки новой Конституции СССР	Г. 1953</a:t>
            </a:r>
          </a:p>
          <a:p>
            <a:r>
              <a:rPr lang="ru-RU" dirty="0" smtClean="0"/>
              <a:t>5.	Расстрел демонстрации в Новочеркасске	Д. 1958</a:t>
            </a:r>
          </a:p>
          <a:p>
            <a:r>
              <a:rPr lang="ru-RU" dirty="0" smtClean="0"/>
              <a:t>6.	Избрание Н.С. Хрущева главой правительства	Е. 1957</a:t>
            </a:r>
          </a:p>
          <a:p>
            <a:r>
              <a:rPr lang="ru-RU" dirty="0" smtClean="0"/>
              <a:t>7.	Отставка Н.С. Хрущева				Ж. 1964</a:t>
            </a:r>
          </a:p>
          <a:p>
            <a:endParaRPr lang="ru-RU" dirty="0"/>
          </a:p>
        </p:txBody>
      </p:sp>
    </p:spTree>
    <p:extLst>
      <p:ext uri="{BB962C8B-B14F-4D97-AF65-F5344CB8AC3E}">
        <p14:creationId xmlns:p14="http://schemas.microsoft.com/office/powerpoint/2010/main" val="719174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135976"/>
            <a:ext cx="4320480" cy="5722024"/>
          </a:xfrm>
        </p:spPr>
      </p:pic>
      <p:sp>
        <p:nvSpPr>
          <p:cNvPr id="5" name="TextBox 4"/>
          <p:cNvSpPr txBox="1"/>
          <p:nvPr/>
        </p:nvSpPr>
        <p:spPr>
          <a:xfrm>
            <a:off x="107504" y="6056421"/>
            <a:ext cx="4392488" cy="830997"/>
          </a:xfrm>
          <a:prstGeom prst="rect">
            <a:avLst/>
          </a:prstGeom>
          <a:solidFill>
            <a:schemeClr val="bg1"/>
          </a:solidFill>
        </p:spPr>
        <p:txBody>
          <a:bodyPr wrap="square" rtlCol="0">
            <a:spAutoFit/>
          </a:bodyPr>
          <a:lstStyle/>
          <a:p>
            <a:pPr algn="ctr"/>
            <a:r>
              <a:rPr lang="ru-RU" sz="2400" b="1" dirty="0" smtClean="0">
                <a:latin typeface="Times New Roman" pitchFamily="18" charset="0"/>
                <a:cs typeface="Times New Roman" pitchFamily="18" charset="0"/>
              </a:rPr>
              <a:t>Могила Н. С. Хрущёва на Новодевичьем кладбище.</a:t>
            </a:r>
            <a:endParaRPr lang="ru-RU" sz="2400" b="1" dirty="0">
              <a:latin typeface="Times New Roman" pitchFamily="18" charset="0"/>
              <a:cs typeface="Times New Roman" pitchFamily="18" charset="0"/>
            </a:endParaRPr>
          </a:p>
        </p:txBody>
      </p:sp>
      <p:sp>
        <p:nvSpPr>
          <p:cNvPr id="6" name="TextBox 5"/>
          <p:cNvSpPr txBox="1"/>
          <p:nvPr/>
        </p:nvSpPr>
        <p:spPr>
          <a:xfrm>
            <a:off x="4542074" y="1988840"/>
            <a:ext cx="4278397" cy="3816429"/>
          </a:xfrm>
          <a:prstGeom prst="rect">
            <a:avLst/>
          </a:prstGeom>
          <a:noFill/>
        </p:spPr>
        <p:txBody>
          <a:bodyPr wrap="square" rtlCol="0">
            <a:spAutoFit/>
          </a:bodyPr>
          <a:lstStyle/>
          <a:p>
            <a:pPr algn="just"/>
            <a:r>
              <a:rPr lang="ru-RU" sz="2800" dirty="0" smtClean="0">
                <a:latin typeface="Times New Roman" pitchFamily="18" charset="0"/>
                <a:cs typeface="Times New Roman" pitchFamily="18" charset="0"/>
              </a:rPr>
              <a:t>	Эрнст </a:t>
            </a:r>
            <a:r>
              <a:rPr lang="ru-RU" sz="2800" dirty="0">
                <a:latin typeface="Times New Roman" pitchFamily="18" charset="0"/>
                <a:cs typeface="Times New Roman" pitchFamily="18" charset="0"/>
              </a:rPr>
              <a:t>Неизвестный, создавая надгробный памятник </a:t>
            </a:r>
            <a:r>
              <a:rPr lang="ru-RU" sz="2800" dirty="0" err="1">
                <a:latin typeface="Times New Roman" pitchFamily="18" charset="0"/>
                <a:cs typeface="Times New Roman" pitchFamily="18" charset="0"/>
              </a:rPr>
              <a:t>Н.С.Хрущёву</a:t>
            </a:r>
            <a:r>
              <a:rPr lang="ru-RU" sz="2800" dirty="0">
                <a:latin typeface="Times New Roman" pitchFamily="18" charset="0"/>
                <a:cs typeface="Times New Roman" pitchFamily="18" charset="0"/>
              </a:rPr>
              <a:t>, сделал его из белого и чёрного мрамора, сказав: </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Я так и не понял, чего в нём больше: белого или чёрного…» </a:t>
            </a:r>
          </a:p>
          <a:p>
            <a:endParaRPr lang="ru-RU" dirty="0"/>
          </a:p>
        </p:txBody>
      </p:sp>
      <p:sp>
        <p:nvSpPr>
          <p:cNvPr id="2" name="Заголовок 1"/>
          <p:cNvSpPr>
            <a:spLocks noGrp="1"/>
          </p:cNvSpPr>
          <p:nvPr>
            <p:ph type="title"/>
          </p:nvPr>
        </p:nvSpPr>
        <p:spPr>
          <a:xfrm>
            <a:off x="-6442" y="10380"/>
            <a:ext cx="9144000" cy="1426170"/>
          </a:xfrm>
          <a:solidFill>
            <a:schemeClr val="bg1"/>
          </a:solidFill>
        </p:spPr>
        <p:txBody>
          <a:bodyPr>
            <a:noAutofit/>
          </a:bodyPr>
          <a:lstStyle/>
          <a:p>
            <a:r>
              <a:rPr lang="ru-RU" sz="3200" dirty="0" smtClean="0">
                <a:latin typeface="Times New Roman" pitchFamily="18" charset="0"/>
                <a:cs typeface="Times New Roman" pitchFamily="18" charset="0"/>
              </a:rPr>
              <a:t>Как вы думаете, почему надгробный памятник Н.С. Хрущеву сделан в черно-белом цвете?</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1116805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02234"/>
          </a:xfrm>
        </p:spPr>
        <p:txBody>
          <a:bodyPr>
            <a:noAutofit/>
          </a:bodyPr>
          <a:lstStyle/>
          <a:p>
            <a:r>
              <a:rPr lang="ru-RU" sz="3600" dirty="0" smtClean="0">
                <a:latin typeface="Times New Roman" pitchFamily="18" charset="0"/>
                <a:cs typeface="Times New Roman" pitchFamily="18" charset="0"/>
              </a:rPr>
              <a:t>Назовите «плюсы» и «минусы»</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правления Н.С. Хрущева.</a:t>
            </a:r>
            <a:endParaRPr lang="ru-RU" sz="36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14068113"/>
              </p:ext>
            </p:extLst>
          </p:nvPr>
        </p:nvGraphicFramePr>
        <p:xfrm>
          <a:off x="611560" y="2348880"/>
          <a:ext cx="8229600" cy="296672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ru-RU" dirty="0" smtClean="0">
                          <a:solidFill>
                            <a:schemeClr val="tx1"/>
                          </a:solidFill>
                        </a:rPr>
                        <a:t>Плюсы</a:t>
                      </a:r>
                      <a:endParaRPr lang="ru-RU" dirty="0">
                        <a:solidFill>
                          <a:schemeClr val="tx1"/>
                        </a:solidFill>
                      </a:endParaRPr>
                    </a:p>
                  </a:txBody>
                  <a:tcPr/>
                </a:tc>
                <a:tc>
                  <a:txBody>
                    <a:bodyPr/>
                    <a:lstStyle/>
                    <a:p>
                      <a:pPr algn="ctr"/>
                      <a:r>
                        <a:rPr lang="ru-RU" dirty="0" smtClean="0">
                          <a:solidFill>
                            <a:schemeClr val="tx1"/>
                          </a:solidFill>
                        </a:rPr>
                        <a:t>Минусы </a:t>
                      </a:r>
                      <a:endParaRPr lang="ru-RU" dirty="0">
                        <a:solidFill>
                          <a:schemeClr val="tx1"/>
                        </a:solidFill>
                      </a:endParaRPr>
                    </a:p>
                  </a:txBody>
                  <a:tcPr/>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dirty="0"/>
                    </a:p>
                  </a:txBody>
                  <a:tcPr/>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a:p>
                  </a:txBody>
                  <a:tcPr/>
                </a:tc>
              </a:tr>
              <a:tr h="370840">
                <a:tc>
                  <a:txBody>
                    <a:bodyPr/>
                    <a:lstStyle/>
                    <a:p>
                      <a:endParaRPr lang="ru-RU"/>
                    </a:p>
                  </a:txBody>
                  <a:tcPr/>
                </a:tc>
                <a:tc>
                  <a:txBody>
                    <a:bodyPr/>
                    <a:lstStyle/>
                    <a:p>
                      <a:endParaRPr lang="ru-RU" dirty="0"/>
                    </a:p>
                  </a:txBody>
                  <a:tcPr/>
                </a:tc>
              </a:tr>
            </a:tbl>
          </a:graphicData>
        </a:graphic>
      </p:graphicFrame>
    </p:spTree>
    <p:extLst>
      <p:ext uri="{BB962C8B-B14F-4D97-AF65-F5344CB8AC3E}">
        <p14:creationId xmlns:p14="http://schemas.microsoft.com/office/powerpoint/2010/main" val="249500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Картинка 38 из 287">
            <a:hlinkClick r:id="rId2"/>
          </p:cNvPr>
          <p:cNvPicPr>
            <a:picLocks noChangeAspect="1" noChangeArrowheads="1"/>
          </p:cNvPicPr>
          <p:nvPr/>
        </p:nvPicPr>
        <p:blipFill>
          <a:blip r:embed="rId3" cstate="screen"/>
          <a:srcRect/>
          <a:stretch>
            <a:fillRect/>
          </a:stretch>
        </p:blipFill>
        <p:spPr bwMode="auto">
          <a:xfrm>
            <a:off x="285720" y="1000108"/>
            <a:ext cx="2500330" cy="3810000"/>
          </a:xfrm>
          <a:prstGeom prst="rect">
            <a:avLst/>
          </a:prstGeom>
          <a:noFill/>
        </p:spPr>
      </p:pic>
      <p:pic>
        <p:nvPicPr>
          <p:cNvPr id="14340" name="Picture 4" descr="Картинка 1 из 48">
            <a:hlinkClick r:id="rId4"/>
          </p:cNvPr>
          <p:cNvPicPr>
            <a:picLocks noChangeAspect="1" noChangeArrowheads="1"/>
          </p:cNvPicPr>
          <p:nvPr/>
        </p:nvPicPr>
        <p:blipFill>
          <a:blip r:embed="rId5" cstate="screen"/>
          <a:srcRect/>
          <a:stretch>
            <a:fillRect/>
          </a:stretch>
        </p:blipFill>
        <p:spPr bwMode="auto">
          <a:xfrm>
            <a:off x="3286116" y="857232"/>
            <a:ext cx="2286000" cy="3810000"/>
          </a:xfrm>
          <a:prstGeom prst="rect">
            <a:avLst/>
          </a:prstGeom>
          <a:noFill/>
        </p:spPr>
      </p:pic>
      <p:pic>
        <p:nvPicPr>
          <p:cNvPr id="14342" name="Picture 6" descr="Картинка 27 из 877">
            <a:hlinkClick r:id="rId6"/>
          </p:cNvPr>
          <p:cNvPicPr>
            <a:picLocks noChangeAspect="1" noChangeArrowheads="1"/>
          </p:cNvPicPr>
          <p:nvPr/>
        </p:nvPicPr>
        <p:blipFill>
          <a:blip r:embed="rId7" cstate="screen"/>
          <a:srcRect/>
          <a:stretch>
            <a:fillRect/>
          </a:stretch>
        </p:blipFill>
        <p:spPr bwMode="auto">
          <a:xfrm>
            <a:off x="6215074" y="857232"/>
            <a:ext cx="2514599" cy="3857652"/>
          </a:xfrm>
          <a:prstGeom prst="rect">
            <a:avLst/>
          </a:prstGeom>
          <a:noFill/>
        </p:spPr>
      </p:pic>
      <p:sp>
        <p:nvSpPr>
          <p:cNvPr id="10" name="TextBox 9"/>
          <p:cNvSpPr txBox="1"/>
          <p:nvPr/>
        </p:nvSpPr>
        <p:spPr>
          <a:xfrm>
            <a:off x="571472" y="285728"/>
            <a:ext cx="8358246" cy="584775"/>
          </a:xfrm>
          <a:prstGeom prst="rect">
            <a:avLst/>
          </a:prstGeom>
          <a:noFill/>
        </p:spPr>
        <p:txBody>
          <a:bodyPr wrap="square" rtlCol="0">
            <a:spAutoFit/>
          </a:bodyPr>
          <a:lstStyle/>
          <a:p>
            <a:r>
              <a:rPr lang="ru-RU" sz="3200" b="1" dirty="0" smtClean="0"/>
              <a:t>Борьба за власть после смерти </a:t>
            </a:r>
            <a:r>
              <a:rPr lang="ru-RU" sz="3200" b="1" dirty="0" smtClean="0"/>
              <a:t>И.В. </a:t>
            </a:r>
            <a:r>
              <a:rPr lang="ru-RU" sz="3200" b="1" dirty="0" smtClean="0"/>
              <a:t>Сталина.</a:t>
            </a:r>
            <a:endParaRPr lang="ru-RU" sz="3200" b="1" dirty="0"/>
          </a:p>
        </p:txBody>
      </p:sp>
      <p:sp>
        <p:nvSpPr>
          <p:cNvPr id="12" name="TextBox 11"/>
          <p:cNvSpPr txBox="1"/>
          <p:nvPr/>
        </p:nvSpPr>
        <p:spPr>
          <a:xfrm>
            <a:off x="904943" y="4914081"/>
            <a:ext cx="1319592" cy="369332"/>
          </a:xfrm>
          <a:prstGeom prst="rect">
            <a:avLst/>
          </a:prstGeom>
          <a:noFill/>
        </p:spPr>
        <p:txBody>
          <a:bodyPr wrap="none" rtlCol="0">
            <a:spAutoFit/>
          </a:bodyPr>
          <a:lstStyle/>
          <a:p>
            <a:r>
              <a:rPr lang="ru-RU" dirty="0" smtClean="0">
                <a:latin typeface="Times New Roman" pitchFamily="18" charset="0"/>
                <a:cs typeface="Times New Roman" pitchFamily="18" charset="0"/>
              </a:rPr>
              <a:t>Л.П. Берия.</a:t>
            </a:r>
            <a:endParaRPr lang="ru-RU" dirty="0">
              <a:latin typeface="Times New Roman" pitchFamily="18" charset="0"/>
              <a:cs typeface="Times New Roman" pitchFamily="18" charset="0"/>
            </a:endParaRPr>
          </a:p>
        </p:txBody>
      </p:sp>
      <p:sp>
        <p:nvSpPr>
          <p:cNvPr id="13" name="TextBox 12"/>
          <p:cNvSpPr txBox="1"/>
          <p:nvPr/>
        </p:nvSpPr>
        <p:spPr>
          <a:xfrm>
            <a:off x="3500430" y="4784066"/>
            <a:ext cx="2500330" cy="369332"/>
          </a:xfrm>
          <a:prstGeom prst="rect">
            <a:avLst/>
          </a:prstGeom>
          <a:noFill/>
        </p:spPr>
        <p:txBody>
          <a:bodyPr wrap="square" rtlCol="0">
            <a:spAutoFit/>
          </a:bodyPr>
          <a:lstStyle/>
          <a:p>
            <a:r>
              <a:rPr lang="ru-RU" dirty="0" smtClean="0">
                <a:latin typeface="Times New Roman" pitchFamily="18" charset="0"/>
                <a:cs typeface="Times New Roman" pitchFamily="18" charset="0"/>
              </a:rPr>
              <a:t>Г.М. Маленков</a:t>
            </a:r>
            <a:endParaRPr lang="ru-RU" dirty="0">
              <a:latin typeface="Times New Roman" pitchFamily="18" charset="0"/>
              <a:cs typeface="Times New Roman" pitchFamily="18" charset="0"/>
            </a:endParaRPr>
          </a:p>
        </p:txBody>
      </p:sp>
      <p:sp>
        <p:nvSpPr>
          <p:cNvPr id="14" name="TextBox 13"/>
          <p:cNvSpPr txBox="1"/>
          <p:nvPr/>
        </p:nvSpPr>
        <p:spPr>
          <a:xfrm>
            <a:off x="6781172" y="4833572"/>
            <a:ext cx="1823276" cy="369332"/>
          </a:xfrm>
          <a:prstGeom prst="rect">
            <a:avLst/>
          </a:prstGeom>
          <a:noFill/>
        </p:spPr>
        <p:txBody>
          <a:bodyPr wrap="square" rtlCol="0">
            <a:spAutoFit/>
          </a:bodyPr>
          <a:lstStyle/>
          <a:p>
            <a:r>
              <a:rPr lang="ru-RU" dirty="0" smtClean="0">
                <a:latin typeface="Times New Roman" pitchFamily="18" charset="0"/>
                <a:cs typeface="Times New Roman" pitchFamily="18" charset="0"/>
              </a:rPr>
              <a:t>Н.С. Хрущев</a:t>
            </a:r>
            <a:endParaRPr lang="ru-RU" dirty="0">
              <a:latin typeface="Times New Roman" pitchFamily="18" charset="0"/>
              <a:cs typeface="Times New Roman" pitchFamily="18" charset="0"/>
            </a:endParaRPr>
          </a:p>
        </p:txBody>
      </p:sp>
      <p:sp>
        <p:nvSpPr>
          <p:cNvPr id="15" name="TextBox 14"/>
          <p:cNvSpPr txBox="1"/>
          <p:nvPr/>
        </p:nvSpPr>
        <p:spPr>
          <a:xfrm>
            <a:off x="663809" y="5974430"/>
            <a:ext cx="8265909" cy="646331"/>
          </a:xfrm>
          <a:prstGeom prst="rect">
            <a:avLst/>
          </a:prstGeom>
          <a:noFill/>
        </p:spPr>
        <p:txBody>
          <a:bodyPr wrap="square" rtlCol="0">
            <a:spAutoFit/>
          </a:bodyPr>
          <a:lstStyle/>
          <a:p>
            <a:r>
              <a:rPr lang="ru-RU" sz="3600" b="1" dirty="0" smtClean="0">
                <a:latin typeface="Times New Roman" pitchFamily="18" charset="0"/>
                <a:cs typeface="Times New Roman" pitchFamily="18" charset="0"/>
              </a:rPr>
              <a:t>И.В. Сталин умер  </a:t>
            </a:r>
            <a:r>
              <a:rPr lang="ru-RU" sz="3600" b="1" dirty="0" smtClean="0">
                <a:latin typeface="Times New Roman" pitchFamily="18" charset="0"/>
                <a:cs typeface="Times New Roman" pitchFamily="18" charset="0"/>
              </a:rPr>
              <a:t>5 марта 1953 года</a:t>
            </a:r>
            <a:r>
              <a:rPr lang="ru-RU" sz="2400" b="1" dirty="0" smtClean="0"/>
              <a:t>.</a:t>
            </a:r>
            <a:endParaRPr lang="ru-RU" sz="2400" b="1" dirty="0"/>
          </a:p>
        </p:txBody>
      </p:sp>
    </p:spTree>
    <p:extLst>
      <p:ext uri="{BB962C8B-B14F-4D97-AF65-F5344CB8AC3E}">
        <p14:creationId xmlns:p14="http://schemas.microsoft.com/office/powerpoint/2010/main" val="3972968275"/>
      </p:ext>
    </p:extLst>
  </p:cSld>
  <p:clrMapOvr>
    <a:masterClrMapping/>
  </p:clrMapOvr>
  <mc:AlternateContent xmlns:mc="http://schemas.openxmlformats.org/markup-compatibility/2006">
    <mc:Choice xmlns:p14="http://schemas.microsoft.com/office/powerpoint/2010/main" Requires="p14">
      <p:transition spd="slow" p14:dur="2000" advClick="0" advTm="5000"/>
    </mc:Choice>
    <mc:Fallback>
      <p:transition spd="slow" advClick="0"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2000" fill="hold"/>
                                        <p:tgtEl>
                                          <p:spTgt spid="14338"/>
                                        </p:tgtEl>
                                        <p:attrNameLst>
                                          <p:attrName>ppt_w</p:attrName>
                                        </p:attrNameLst>
                                      </p:cBhvr>
                                      <p:tavLst>
                                        <p:tav tm="0">
                                          <p:val>
                                            <p:fltVal val="0"/>
                                          </p:val>
                                        </p:tav>
                                        <p:tav tm="100000">
                                          <p:val>
                                            <p:strVal val="#ppt_w"/>
                                          </p:val>
                                        </p:tav>
                                      </p:tavLst>
                                    </p:anim>
                                    <p:anim calcmode="lin" valueType="num">
                                      <p:cBhvr>
                                        <p:cTn id="8" dur="2000" fill="hold"/>
                                        <p:tgtEl>
                                          <p:spTgt spid="14338"/>
                                        </p:tgtEl>
                                        <p:attrNameLst>
                                          <p:attrName>ppt_h</p:attrName>
                                        </p:attrNameLst>
                                      </p:cBhvr>
                                      <p:tavLst>
                                        <p:tav tm="0">
                                          <p:val>
                                            <p:fltVal val="0"/>
                                          </p:val>
                                        </p:tav>
                                        <p:tav tm="100000">
                                          <p:val>
                                            <p:strVal val="#ppt_h"/>
                                          </p:val>
                                        </p:tav>
                                      </p:tavLst>
                                    </p:anim>
                                    <p:animEffect transition="in" filter="fade">
                                      <p:cBhvr>
                                        <p:cTn id="9" dur="2000"/>
                                        <p:tgtEl>
                                          <p:spTgt spid="1433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14340"/>
                                        </p:tgtEl>
                                        <p:attrNameLst>
                                          <p:attrName>style.visibility</p:attrName>
                                        </p:attrNameLst>
                                      </p:cBhvr>
                                      <p:to>
                                        <p:strVal val="visible"/>
                                      </p:to>
                                    </p:set>
                                    <p:anim calcmode="lin" valueType="num">
                                      <p:cBhvr>
                                        <p:cTn id="14" dur="2000" fill="hold"/>
                                        <p:tgtEl>
                                          <p:spTgt spid="14340"/>
                                        </p:tgtEl>
                                        <p:attrNameLst>
                                          <p:attrName>ppt_w</p:attrName>
                                        </p:attrNameLst>
                                      </p:cBhvr>
                                      <p:tavLst>
                                        <p:tav tm="0">
                                          <p:val>
                                            <p:fltVal val="0"/>
                                          </p:val>
                                        </p:tav>
                                        <p:tav tm="100000">
                                          <p:val>
                                            <p:strVal val="#ppt_w"/>
                                          </p:val>
                                        </p:tav>
                                      </p:tavLst>
                                    </p:anim>
                                    <p:anim calcmode="lin" valueType="num">
                                      <p:cBhvr>
                                        <p:cTn id="15" dur="2000" fill="hold"/>
                                        <p:tgtEl>
                                          <p:spTgt spid="14340"/>
                                        </p:tgtEl>
                                        <p:attrNameLst>
                                          <p:attrName>ppt_h</p:attrName>
                                        </p:attrNameLst>
                                      </p:cBhvr>
                                      <p:tavLst>
                                        <p:tav tm="0">
                                          <p:val>
                                            <p:fltVal val="0"/>
                                          </p:val>
                                        </p:tav>
                                        <p:tav tm="100000">
                                          <p:val>
                                            <p:strVal val="#ppt_h"/>
                                          </p:val>
                                        </p:tav>
                                      </p:tavLst>
                                    </p:anim>
                                    <p:animEffect transition="in" filter="fade">
                                      <p:cBhvr>
                                        <p:cTn id="16" dur="2000"/>
                                        <p:tgtEl>
                                          <p:spTgt spid="1434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4342"/>
                                        </p:tgtEl>
                                        <p:attrNameLst>
                                          <p:attrName>style.visibility</p:attrName>
                                        </p:attrNameLst>
                                      </p:cBhvr>
                                      <p:to>
                                        <p:strVal val="visible"/>
                                      </p:to>
                                    </p:set>
                                    <p:anim calcmode="lin" valueType="num">
                                      <p:cBhvr>
                                        <p:cTn id="21" dur="2000" fill="hold"/>
                                        <p:tgtEl>
                                          <p:spTgt spid="14342"/>
                                        </p:tgtEl>
                                        <p:attrNameLst>
                                          <p:attrName>ppt_w</p:attrName>
                                        </p:attrNameLst>
                                      </p:cBhvr>
                                      <p:tavLst>
                                        <p:tav tm="0">
                                          <p:val>
                                            <p:fltVal val="0"/>
                                          </p:val>
                                        </p:tav>
                                        <p:tav tm="100000">
                                          <p:val>
                                            <p:strVal val="#ppt_w"/>
                                          </p:val>
                                        </p:tav>
                                      </p:tavLst>
                                    </p:anim>
                                    <p:anim calcmode="lin" valueType="num">
                                      <p:cBhvr>
                                        <p:cTn id="22" dur="2000" fill="hold"/>
                                        <p:tgtEl>
                                          <p:spTgt spid="14342"/>
                                        </p:tgtEl>
                                        <p:attrNameLst>
                                          <p:attrName>ppt_h</p:attrName>
                                        </p:attrNameLst>
                                      </p:cBhvr>
                                      <p:tavLst>
                                        <p:tav tm="0">
                                          <p:val>
                                            <p:fltVal val="0"/>
                                          </p:val>
                                        </p:tav>
                                        <p:tav tm="100000">
                                          <p:val>
                                            <p:strVal val="#ppt_h"/>
                                          </p:val>
                                        </p:tav>
                                      </p:tavLst>
                                    </p:anim>
                                    <p:animEffect transition="in" filter="fade">
                                      <p:cBhvr>
                                        <p:cTn id="23" dur="20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latin typeface="Times New Roman" pitchFamily="18" charset="0"/>
                <a:cs typeface="Times New Roman" pitchFamily="18" charset="0"/>
              </a:rPr>
              <a:t>Прочитайте и устно ответьте на следующие вопросы:</a:t>
            </a:r>
            <a:r>
              <a:rPr lang="ru-RU" dirty="0" smtClean="0"/>
              <a:t/>
            </a:r>
            <a:br>
              <a:rPr lang="ru-RU" dirty="0" smtClean="0"/>
            </a:br>
            <a:endParaRPr lang="ru-RU" dirty="0"/>
          </a:p>
        </p:txBody>
      </p:sp>
      <p:sp>
        <p:nvSpPr>
          <p:cNvPr id="3" name="Объект 2"/>
          <p:cNvSpPr>
            <a:spLocks noGrp="1"/>
          </p:cNvSpPr>
          <p:nvPr>
            <p:ph idx="1"/>
          </p:nvPr>
        </p:nvSpPr>
        <p:spPr/>
        <p:txBody>
          <a:bodyPr/>
          <a:lstStyle/>
          <a:p>
            <a:pPr>
              <a:buFontTx/>
              <a:buChar char="-"/>
            </a:pPr>
            <a:r>
              <a:rPr lang="ru-RU" dirty="0" smtClean="0">
                <a:latin typeface="Times New Roman" pitchFamily="18" charset="0"/>
                <a:cs typeface="Times New Roman" pitchFamily="18" charset="0"/>
              </a:rPr>
              <a:t>Какие партийные и государственные посты занимали Г.М. Маленков, Л.П. Берия, Н.С. Хрущев при жизни Сталина?</a:t>
            </a:r>
          </a:p>
          <a:p>
            <a:pPr marL="0" indent="0">
              <a:buNone/>
            </a:pPr>
            <a:endParaRPr lang="ru-RU"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 Какие посты они получили после смерти Сталина?</a:t>
            </a:r>
          </a:p>
          <a:p>
            <a:endParaRPr lang="ru-RU" dirty="0"/>
          </a:p>
        </p:txBody>
      </p:sp>
    </p:spTree>
    <p:extLst>
      <p:ext uri="{BB962C8B-B14F-4D97-AF65-F5344CB8AC3E}">
        <p14:creationId xmlns:p14="http://schemas.microsoft.com/office/powerpoint/2010/main" val="3275183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знание понятий, терминов:</a:t>
            </a:r>
            <a:endParaRPr lang="ru-RU" dirty="0"/>
          </a:p>
        </p:txBody>
      </p:sp>
      <p:sp>
        <p:nvSpPr>
          <p:cNvPr id="3" name="Объект 2"/>
          <p:cNvSpPr>
            <a:spLocks noGrp="1"/>
          </p:cNvSpPr>
          <p:nvPr>
            <p:ph idx="1"/>
          </p:nvPr>
        </p:nvSpPr>
        <p:spPr/>
        <p:txBody>
          <a:bodyPr>
            <a:normAutofit/>
          </a:bodyPr>
          <a:lstStyle/>
          <a:p>
            <a:pPr marL="0" indent="0">
              <a:buNone/>
            </a:pPr>
            <a:r>
              <a:rPr lang="ru-RU" sz="2800" dirty="0" smtClean="0">
                <a:latin typeface="Times New Roman" pitchFamily="18" charset="0"/>
                <a:cs typeface="Times New Roman" pitchFamily="18" charset="0"/>
              </a:rPr>
              <a:t>Период в истории СССР с середины 1950-х </a:t>
            </a:r>
            <a:r>
              <a:rPr lang="ru-RU" sz="2800" dirty="0" err="1" smtClean="0">
                <a:latin typeface="Times New Roman" pitchFamily="18" charset="0"/>
                <a:cs typeface="Times New Roman" pitchFamily="18" charset="0"/>
              </a:rPr>
              <a:t>гг</a:t>
            </a:r>
            <a:r>
              <a:rPr lang="ru-RU" sz="2800" dirty="0" smtClean="0">
                <a:latin typeface="Times New Roman" pitchFamily="18" charset="0"/>
                <a:cs typeface="Times New Roman" pitchFamily="18" charset="0"/>
              </a:rPr>
              <a:t> до середины 1960-х </a:t>
            </a:r>
            <a:r>
              <a:rPr lang="ru-RU" sz="2800" dirty="0" err="1" smtClean="0">
                <a:latin typeface="Times New Roman" pitchFamily="18" charset="0"/>
                <a:cs typeface="Times New Roman" pitchFamily="18" charset="0"/>
              </a:rPr>
              <a:t>гг</a:t>
            </a:r>
            <a:r>
              <a:rPr lang="ru-RU" sz="2800" dirty="0" smtClean="0">
                <a:latin typeface="Times New Roman" pitchFamily="18" charset="0"/>
                <a:cs typeface="Times New Roman" pitchFamily="18" charset="0"/>
              </a:rPr>
              <a:t>, характеризовавшийся началом обновления духовной жизни общества, разоблачением культа личности, назывался периодом?</a:t>
            </a:r>
          </a:p>
          <a:p>
            <a:r>
              <a:rPr lang="ru-RU" sz="2800" dirty="0" smtClean="0">
                <a:latin typeface="Times New Roman" pitchFamily="18" charset="0"/>
                <a:cs typeface="Times New Roman" pitchFamily="18" charset="0"/>
              </a:rPr>
              <a:t>А. деидеологизации</a:t>
            </a:r>
          </a:p>
          <a:p>
            <a:r>
              <a:rPr lang="ru-RU" sz="2800" dirty="0" smtClean="0">
                <a:latin typeface="Times New Roman" pitchFamily="18" charset="0"/>
                <a:cs typeface="Times New Roman" pitchFamily="18" charset="0"/>
              </a:rPr>
              <a:t>Б. гласности</a:t>
            </a:r>
          </a:p>
          <a:p>
            <a:r>
              <a:rPr lang="ru-RU" sz="2800" dirty="0" smtClean="0">
                <a:latin typeface="Times New Roman" pitchFamily="18" charset="0"/>
                <a:cs typeface="Times New Roman" pitchFamily="18" charset="0"/>
              </a:rPr>
              <a:t>В. «оттепели»</a:t>
            </a:r>
          </a:p>
          <a:p>
            <a:r>
              <a:rPr lang="ru-RU" sz="2800" dirty="0" smtClean="0">
                <a:latin typeface="Times New Roman" pitchFamily="18" charset="0"/>
                <a:cs typeface="Times New Roman" pitchFamily="18" charset="0"/>
              </a:rPr>
              <a:t>Г. «нового политического мышления»</a:t>
            </a:r>
          </a:p>
          <a:p>
            <a:endParaRPr lang="ru-RU" dirty="0"/>
          </a:p>
        </p:txBody>
      </p:sp>
    </p:spTree>
    <p:extLst>
      <p:ext uri="{BB962C8B-B14F-4D97-AF65-F5344CB8AC3E}">
        <p14:creationId xmlns:p14="http://schemas.microsoft.com/office/powerpoint/2010/main" val="266309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знание понятий, терминов:</a:t>
            </a:r>
            <a:endParaRPr lang="ru-RU" dirty="0"/>
          </a:p>
        </p:txBody>
      </p:sp>
      <p:sp>
        <p:nvSpPr>
          <p:cNvPr id="3" name="Объект 2"/>
          <p:cNvSpPr>
            <a:spLocks noGrp="1"/>
          </p:cNvSpPr>
          <p:nvPr>
            <p:ph idx="1"/>
          </p:nvPr>
        </p:nvSpPr>
        <p:spPr/>
        <p:txBody>
          <a:bodyPr/>
          <a:lstStyle/>
          <a:p>
            <a:pPr marL="0" indent="0">
              <a:buNone/>
            </a:pPr>
            <a:r>
              <a:rPr lang="ru-RU" dirty="0" smtClean="0"/>
              <a:t>Какое понятие стало распространенным в СССР в период «Оттепели»?</a:t>
            </a:r>
          </a:p>
          <a:p>
            <a:pPr marL="0" indent="0">
              <a:buNone/>
            </a:pPr>
            <a:r>
              <a:rPr lang="ru-RU" dirty="0" smtClean="0"/>
              <a:t>А. многопартийность</a:t>
            </a:r>
          </a:p>
          <a:p>
            <a:pPr marL="0" indent="0">
              <a:buNone/>
            </a:pPr>
            <a:r>
              <a:rPr lang="ru-RU" dirty="0" smtClean="0"/>
              <a:t>Б. реабилитация</a:t>
            </a:r>
          </a:p>
          <a:p>
            <a:pPr marL="0" indent="0">
              <a:buNone/>
            </a:pPr>
            <a:r>
              <a:rPr lang="ru-RU" dirty="0" smtClean="0"/>
              <a:t>В. Акционирование</a:t>
            </a:r>
          </a:p>
          <a:p>
            <a:pPr marL="0" indent="0">
              <a:buNone/>
            </a:pPr>
            <a:r>
              <a:rPr lang="ru-RU" dirty="0" smtClean="0"/>
              <a:t>Г. репарация</a:t>
            </a:r>
          </a:p>
          <a:p>
            <a:endParaRPr lang="ru-RU" dirty="0"/>
          </a:p>
        </p:txBody>
      </p:sp>
    </p:spTree>
    <p:extLst>
      <p:ext uri="{BB962C8B-B14F-4D97-AF65-F5344CB8AC3E}">
        <p14:creationId xmlns:p14="http://schemas.microsoft.com/office/powerpoint/2010/main" val="499551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знание понятий, терминов:</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Реабилитация, проводившаяся в СССР в 1950 – 1980 гг., - это</a:t>
            </a:r>
          </a:p>
          <a:p>
            <a:pPr marL="0" indent="0">
              <a:buNone/>
            </a:pPr>
            <a:r>
              <a:rPr lang="ru-RU" dirty="0" smtClean="0"/>
              <a:t>А. освобождение заключенных, отбывших срок наказания за уголовные преступления</a:t>
            </a:r>
          </a:p>
          <a:p>
            <a:pPr marL="0" indent="0">
              <a:buNone/>
            </a:pPr>
            <a:r>
              <a:rPr lang="ru-RU" dirty="0" smtClean="0"/>
              <a:t>Б. восстановление в партии ранее </a:t>
            </a:r>
            <a:r>
              <a:rPr lang="ru-RU" dirty="0" err="1" smtClean="0"/>
              <a:t>исключенныхее</a:t>
            </a:r>
            <a:r>
              <a:rPr lang="ru-RU" dirty="0" smtClean="0"/>
              <a:t> членов</a:t>
            </a:r>
          </a:p>
          <a:p>
            <a:pPr marL="0" indent="0">
              <a:buNone/>
            </a:pPr>
            <a:r>
              <a:rPr lang="ru-RU" dirty="0" smtClean="0"/>
              <a:t>В. Восстановление честного имени и гражданских прав несправедливо осужденных людей</a:t>
            </a:r>
          </a:p>
          <a:p>
            <a:pPr marL="0" indent="0">
              <a:buNone/>
            </a:pPr>
            <a:r>
              <a:rPr lang="ru-RU" dirty="0" smtClean="0"/>
              <a:t>Г. Оправдание обвиняемых  в суде</a:t>
            </a:r>
          </a:p>
          <a:p>
            <a:endParaRPr lang="ru-RU" dirty="0"/>
          </a:p>
        </p:txBody>
      </p:sp>
    </p:spTree>
    <p:extLst>
      <p:ext uri="{BB962C8B-B14F-4D97-AF65-F5344CB8AC3E}">
        <p14:creationId xmlns:p14="http://schemas.microsoft.com/office/powerpoint/2010/main" val="1534111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a:t>
            </a:r>
            <a:r>
              <a:rPr lang="ru-RU" dirty="0" err="1" smtClean="0"/>
              <a:t>устнановление</a:t>
            </a:r>
            <a:r>
              <a:rPr lang="ru-RU" dirty="0" smtClean="0"/>
              <a:t> соотношений фактов и понятий, характерных признаков явлений.</a:t>
            </a:r>
            <a:endParaRPr lang="ru-RU" dirty="0"/>
          </a:p>
        </p:txBody>
      </p:sp>
      <p:sp>
        <p:nvSpPr>
          <p:cNvPr id="3" name="Объект 2"/>
          <p:cNvSpPr>
            <a:spLocks noGrp="1"/>
          </p:cNvSpPr>
          <p:nvPr>
            <p:ph idx="1"/>
          </p:nvPr>
        </p:nvSpPr>
        <p:spPr>
          <a:xfrm>
            <a:off x="467544" y="1844824"/>
            <a:ext cx="8229600" cy="4525963"/>
          </a:xfrm>
        </p:spPr>
        <p:txBody>
          <a:bodyPr>
            <a:normAutofit/>
          </a:bodyPr>
          <a:lstStyle/>
          <a:p>
            <a:pPr marL="0" indent="0">
              <a:buNone/>
            </a:pPr>
            <a:r>
              <a:rPr lang="ru-RU" dirty="0" smtClean="0"/>
              <a:t>Что из названного относится к достижениям науки и техники в СССР в середине 1950-х </a:t>
            </a:r>
            <a:r>
              <a:rPr lang="ru-RU" dirty="0" err="1" smtClean="0"/>
              <a:t>гг</a:t>
            </a:r>
            <a:r>
              <a:rPr lang="ru-RU" dirty="0" smtClean="0"/>
              <a:t> до середине 1960-х </a:t>
            </a:r>
            <a:r>
              <a:rPr lang="ru-RU" dirty="0" err="1" smtClean="0"/>
              <a:t>гг</a:t>
            </a:r>
            <a:r>
              <a:rPr lang="ru-RU" dirty="0" smtClean="0"/>
              <a:t>?</a:t>
            </a:r>
          </a:p>
          <a:p>
            <a:pPr marL="0" indent="0">
              <a:buNone/>
            </a:pPr>
            <a:r>
              <a:rPr lang="ru-RU" dirty="0" smtClean="0"/>
              <a:t>А. освоение нефтяных богатств Западной Сибири</a:t>
            </a:r>
          </a:p>
          <a:p>
            <a:pPr marL="0" indent="0">
              <a:buNone/>
            </a:pPr>
            <a:r>
              <a:rPr lang="ru-RU" dirty="0" smtClean="0"/>
              <a:t>Б. выпуск первых турбореактивных самолетов</a:t>
            </a:r>
          </a:p>
          <a:p>
            <a:pPr marL="0" indent="0">
              <a:buNone/>
            </a:pPr>
            <a:r>
              <a:rPr lang="ru-RU" dirty="0" smtClean="0"/>
              <a:t>В. Совместный советско-американский полет</a:t>
            </a:r>
          </a:p>
          <a:p>
            <a:pPr marL="0" indent="0">
              <a:buNone/>
            </a:pPr>
            <a:r>
              <a:rPr lang="ru-RU" dirty="0" smtClean="0"/>
              <a:t>Г. Испытание первой атомной бомбы</a:t>
            </a:r>
          </a:p>
          <a:p>
            <a:endParaRPr lang="ru-RU" dirty="0"/>
          </a:p>
        </p:txBody>
      </p:sp>
    </p:spTree>
    <p:extLst>
      <p:ext uri="{BB962C8B-B14F-4D97-AF65-F5344CB8AC3E}">
        <p14:creationId xmlns:p14="http://schemas.microsoft.com/office/powerpoint/2010/main" val="4255296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a:t>
            </a:r>
            <a:r>
              <a:rPr lang="ru-RU" dirty="0" err="1" smtClean="0"/>
              <a:t>устнановление</a:t>
            </a:r>
            <a:r>
              <a:rPr lang="ru-RU" dirty="0" smtClean="0"/>
              <a:t> соотношений фактов и понятий, характерных признаков явлений.</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Что из названного было характерно для развития культуры в ССCР в период «оттепели»?</a:t>
            </a:r>
          </a:p>
          <a:p>
            <a:r>
              <a:rPr lang="ru-RU" dirty="0" smtClean="0"/>
              <a:t>А. свобода выбора любого художественного направления в </a:t>
            </a:r>
            <a:r>
              <a:rPr lang="ru-RU" dirty="0" err="1" smtClean="0"/>
              <a:t>исскустве</a:t>
            </a:r>
            <a:endParaRPr lang="ru-RU" dirty="0" smtClean="0"/>
          </a:p>
          <a:p>
            <a:r>
              <a:rPr lang="ru-RU" dirty="0" smtClean="0"/>
              <a:t>Б. ослабление связей с зарубежными деятелями культуры</a:t>
            </a:r>
          </a:p>
          <a:p>
            <a:r>
              <a:rPr lang="ru-RU" dirty="0" smtClean="0"/>
              <a:t>В. Проведение кампании борьбы с «космополитизмом»</a:t>
            </a:r>
          </a:p>
          <a:p>
            <a:r>
              <a:rPr lang="ru-RU" dirty="0" smtClean="0"/>
              <a:t>Г. Публикация многих запрещенных литературных произведений</a:t>
            </a:r>
          </a:p>
          <a:p>
            <a:endParaRPr lang="ru-RU" dirty="0"/>
          </a:p>
        </p:txBody>
      </p:sp>
    </p:spTree>
    <p:extLst>
      <p:ext uri="{BB962C8B-B14F-4D97-AF65-F5344CB8AC3E}">
        <p14:creationId xmlns:p14="http://schemas.microsoft.com/office/powerpoint/2010/main" val="1396578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Задание на </a:t>
            </a:r>
            <a:r>
              <a:rPr lang="ru-RU" dirty="0" err="1" smtClean="0"/>
              <a:t>устнановление</a:t>
            </a:r>
            <a:r>
              <a:rPr lang="ru-RU" dirty="0" smtClean="0"/>
              <a:t> соотношений фактов и понятий, характерных признаков явлений.</a:t>
            </a:r>
            <a:endParaRPr lang="ru-RU" dirty="0"/>
          </a:p>
        </p:txBody>
      </p:sp>
      <p:sp>
        <p:nvSpPr>
          <p:cNvPr id="3" name="Объект 2"/>
          <p:cNvSpPr>
            <a:spLocks noGrp="1"/>
          </p:cNvSpPr>
          <p:nvPr>
            <p:ph idx="1"/>
          </p:nvPr>
        </p:nvSpPr>
        <p:spPr/>
        <p:txBody>
          <a:bodyPr/>
          <a:lstStyle/>
          <a:p>
            <a:r>
              <a:rPr lang="ru-RU" dirty="0" smtClean="0"/>
              <a:t>Какая черта характеризовала общественно-политическую жизнь СССР в период «оттепели»?</a:t>
            </a:r>
          </a:p>
          <a:p>
            <a:r>
              <a:rPr lang="ru-RU" dirty="0" smtClean="0"/>
              <a:t>А. разоблачение культа личности Сталина</a:t>
            </a:r>
          </a:p>
          <a:p>
            <a:r>
              <a:rPr lang="ru-RU" dirty="0" smtClean="0"/>
              <a:t>Б. проведение политики гласности</a:t>
            </a:r>
          </a:p>
          <a:p>
            <a:r>
              <a:rPr lang="ru-RU" dirty="0" smtClean="0"/>
              <a:t>В. Отказ от идеологического контроля за творчеством интеллигенции</a:t>
            </a:r>
          </a:p>
          <a:p>
            <a:r>
              <a:rPr lang="ru-RU" dirty="0" smtClean="0"/>
              <a:t>Г. Переход к многопартийности</a:t>
            </a:r>
          </a:p>
          <a:p>
            <a:endParaRPr lang="ru-RU" dirty="0"/>
          </a:p>
        </p:txBody>
      </p:sp>
    </p:spTree>
    <p:extLst>
      <p:ext uri="{BB962C8B-B14F-4D97-AF65-F5344CB8AC3E}">
        <p14:creationId xmlns:p14="http://schemas.microsoft.com/office/powerpoint/2010/main" val="3606218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567</Words>
  <Application>Microsoft Office PowerPoint</Application>
  <PresentationFormat>Экран (4:3)</PresentationFormat>
  <Paragraphs>76</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Итоговый урок:</vt:lpstr>
      <vt:lpstr>Презентация PowerPoint</vt:lpstr>
      <vt:lpstr>Прочитайте и устно ответьте на следующие вопросы: </vt:lpstr>
      <vt:lpstr>Задание на знание понятий, терминов:</vt:lpstr>
      <vt:lpstr>Задание на знание понятий, терминов:</vt:lpstr>
      <vt:lpstr>Задание на знание понятий, терминов:</vt:lpstr>
      <vt:lpstr>Задание на устнановление соотношений фактов и понятий, характерных признаков явлений.</vt:lpstr>
      <vt:lpstr>Задание на устнановление соотношений фактов и понятий, характерных признаков явлений.</vt:lpstr>
      <vt:lpstr>Задание на устнановление соотношений фактов и понятий, характерных признаков явлений.</vt:lpstr>
      <vt:lpstr>Задание на устнановление соотношений фактов и понятий, характерных признаков явлений.</vt:lpstr>
      <vt:lpstr>3. Назовите политическое событие и его дату, о котором свидетельствует данный документ (работа с документом).</vt:lpstr>
      <vt:lpstr>4. Задание на знание хронологии событий.</vt:lpstr>
      <vt:lpstr>Как вы думаете, почему надгробный памятник Н.С. Хрущеву сделан в черно-белом цвете?</vt:lpstr>
      <vt:lpstr>Назовите «плюсы» и «минусы» правления Н.С. Хрущева.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Итоговый урок:</dc:title>
  <dc:creator>Sveta</dc:creator>
  <cp:lastModifiedBy>Sveta</cp:lastModifiedBy>
  <cp:revision>5</cp:revision>
  <dcterms:created xsi:type="dcterms:W3CDTF">2013-03-24T21:27:41Z</dcterms:created>
  <dcterms:modified xsi:type="dcterms:W3CDTF">2013-03-24T22:33:21Z</dcterms:modified>
</cp:coreProperties>
</file>