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ms-office.vbaPro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0" r:id="rId17"/>
    <p:sldId id="277" r:id="rId18"/>
    <p:sldId id="273" r:id="rId19"/>
    <p:sldId id="274" r:id="rId20"/>
    <p:sldId id="275" r:id="rId21"/>
    <p:sldId id="276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BE3"/>
    <a:srgbClr val="0007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43" autoAdjust="0"/>
    <p:restoredTop sz="79248" autoAdjust="0"/>
  </p:normalViewPr>
  <p:slideViewPr>
    <p:cSldViewPr>
      <p:cViewPr varScale="1">
        <p:scale>
          <a:sx n="86" d="100"/>
          <a:sy n="86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A7E0E-3C3F-451A-ACED-140ADB591D8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71D2E-B7F6-413A-A155-A3069EBDD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 создания теста автор использовала конструктор тестов.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10.03.2013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- 2</a:t>
            </a:r>
          </a:p>
          <a:p>
            <a:r>
              <a:rPr lang="ru-RU" dirty="0" smtClean="0"/>
              <a:t>Картинка </a:t>
            </a:r>
            <a:r>
              <a:rPr lang="ru-RU" dirty="0" smtClean="0"/>
              <a:t>ЧЕЛОВЕК ЗА КОМПОМ </a:t>
            </a:r>
            <a:r>
              <a:rPr lang="en-US" dirty="0" smtClean="0"/>
              <a:t>http://gsmnet.ru/anime/a36.gif</a:t>
            </a:r>
            <a:endParaRPr lang="ru-RU" dirty="0" smtClean="0"/>
          </a:p>
          <a:p>
            <a:r>
              <a:rPr lang="ru-RU" dirty="0" smtClean="0"/>
              <a:t>Картинка АКВАРИУМ </a:t>
            </a:r>
            <a:r>
              <a:rPr lang="en-US" dirty="0" smtClean="0"/>
              <a:t>http://gsmnet.ru/anime/05.gif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- 2</a:t>
            </a:r>
          </a:p>
          <a:p>
            <a:r>
              <a:rPr lang="ru-RU" dirty="0" smtClean="0"/>
              <a:t>Портрет </a:t>
            </a:r>
            <a:r>
              <a:rPr lang="ru-RU" dirty="0" smtClean="0"/>
              <a:t>Морзе </a:t>
            </a:r>
            <a:r>
              <a:rPr lang="en-US" dirty="0" smtClean="0"/>
              <a:t>http://im2-tub-ru.yandex.net/i?id=431579853-36-72&amp;n=21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- 1</a:t>
            </a:r>
          </a:p>
          <a:p>
            <a:r>
              <a:rPr lang="ru-RU" dirty="0" smtClean="0"/>
              <a:t>Картинка </a:t>
            </a:r>
            <a:r>
              <a:rPr lang="ru-RU" dirty="0" smtClean="0"/>
              <a:t>БУКВА Ж </a:t>
            </a:r>
            <a:r>
              <a:rPr lang="en-US" dirty="0" smtClean="0"/>
              <a:t>http://im2-tub-ru.yandex.net/i?id=46172466-13-72&amp;n=21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ПРАВИЛЬНЫЕ ОТВЕТЫ – 2,3,5</a:t>
            </a:r>
          </a:p>
          <a:p>
            <a:r>
              <a:rPr lang="ru-RU" dirty="0" smtClean="0"/>
              <a:t>Картинка </a:t>
            </a:r>
            <a:r>
              <a:rPr lang="ru-RU" dirty="0" smtClean="0"/>
              <a:t>ГЛОБУС В РУКАХ </a:t>
            </a:r>
            <a:r>
              <a:rPr lang="en-US" dirty="0" smtClean="0"/>
              <a:t>http://im4-tub-ru.yandex.net/i?id=340433775-52-72&amp;n=21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</a:t>
            </a:r>
            <a:r>
              <a:rPr lang="ru-RU" baseline="0" dirty="0" smtClean="0"/>
              <a:t> - 1</a:t>
            </a:r>
            <a:endParaRPr lang="ru-RU" dirty="0" smtClean="0"/>
          </a:p>
          <a:p>
            <a:r>
              <a:rPr lang="ru-RU" dirty="0" smtClean="0"/>
              <a:t>Картинка </a:t>
            </a:r>
            <a:r>
              <a:rPr lang="ru-RU" dirty="0" smtClean="0"/>
              <a:t>ОТ</a:t>
            </a:r>
            <a:r>
              <a:rPr lang="ru-RU" baseline="0" dirty="0" smtClean="0"/>
              <a:t> ОБЕЗЬЯНЫ К КОМПЬЮТЕРУ </a:t>
            </a:r>
            <a:r>
              <a:rPr lang="en-US" baseline="0" dirty="0" smtClean="0"/>
              <a:t>http://students.idv.edu/~9856816/evolution.jpg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- 1</a:t>
            </a:r>
          </a:p>
          <a:p>
            <a:r>
              <a:rPr lang="ru-RU" dirty="0" smtClean="0"/>
              <a:t>Картинка</a:t>
            </a:r>
            <a:r>
              <a:rPr lang="ru-RU" baseline="0" dirty="0" smtClean="0"/>
              <a:t> </a:t>
            </a:r>
            <a:r>
              <a:rPr lang="ru-RU" baseline="0" dirty="0" smtClean="0"/>
              <a:t>КОМПЬЮТЕР </a:t>
            </a:r>
            <a:r>
              <a:rPr lang="en-US" baseline="0" dirty="0" smtClean="0"/>
              <a:t>http://asip.ru/plugins/adverts/img/0-objavlenie2.jpg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ПРАВИЛЬНЫЙ ОТВЕТ – 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Картинка</a:t>
            </a:r>
            <a:r>
              <a:rPr lang="ru-RU" baseline="0" dirty="0" smtClean="0"/>
              <a:t> </a:t>
            </a:r>
            <a:r>
              <a:rPr lang="ru-RU" baseline="0" dirty="0" smtClean="0"/>
              <a:t>КОМПЬЮТЕР </a:t>
            </a:r>
            <a:r>
              <a:rPr lang="en-US" baseline="0" dirty="0" smtClean="0"/>
              <a:t>http://asip.ru/plugins/adverts/img/0-objavlenie2.jpg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ПРАВИЛЬНЫЙ ОТВЕТ - 3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Картинка</a:t>
            </a:r>
            <a:r>
              <a:rPr lang="ru-RU" baseline="0" dirty="0" smtClean="0"/>
              <a:t> </a:t>
            </a:r>
            <a:r>
              <a:rPr lang="ru-RU" baseline="0" dirty="0" smtClean="0"/>
              <a:t>КОМПЬЮТЕР </a:t>
            </a:r>
            <a:r>
              <a:rPr lang="en-US" baseline="0" dirty="0" smtClean="0"/>
              <a:t>http://asip.ru/plugins/adverts/img/0-objavlenie2.jpg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Картинка</a:t>
            </a:r>
            <a:r>
              <a:rPr lang="ru-RU" baseline="0" dirty="0" smtClean="0"/>
              <a:t> КОМПЬЮТЕР </a:t>
            </a:r>
            <a:r>
              <a:rPr lang="en-US" baseline="0" dirty="0" smtClean="0"/>
              <a:t>http://asip.ru/plugins/adverts/img/0-objavlenie2.jpg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ПРАВИЛЬНЫЙ ОТВЕТ - 2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Картинка </a:t>
            </a:r>
            <a:r>
              <a:rPr lang="ru-RU" dirty="0" smtClean="0"/>
              <a:t>БУКВА Ж </a:t>
            </a:r>
            <a:r>
              <a:rPr lang="en-US" dirty="0" smtClean="0"/>
              <a:t>http://im2-tub-ru.yandex.net/i?id=46172466-13-72&amp;n=21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ПРАВИЛЬНЫЕ ОТВЕТЫ -1,2,5</a:t>
            </a:r>
            <a:endParaRPr lang="ru-RU" dirty="0" smtClean="0"/>
          </a:p>
          <a:p>
            <a:r>
              <a:rPr lang="ru-RU" dirty="0" smtClean="0"/>
              <a:t>Картинка </a:t>
            </a:r>
            <a:r>
              <a:rPr lang="ru-RU" dirty="0" smtClean="0"/>
              <a:t>ВОЛНА </a:t>
            </a:r>
            <a:r>
              <a:rPr lang="en-US" dirty="0" smtClean="0"/>
              <a:t>http://im8-tub-ru.yandex.net/i?id=140609813-31-72&amp;n=21</a:t>
            </a:r>
            <a:endParaRPr lang="ru-RU" dirty="0" smtClean="0"/>
          </a:p>
          <a:p>
            <a:r>
              <a:rPr lang="ru-RU" dirty="0" smtClean="0"/>
              <a:t>Картинка СОСТОЯНИЕ ВЕЩЕСТВА </a:t>
            </a:r>
            <a:r>
              <a:rPr lang="en-US" dirty="0" smtClean="0"/>
              <a:t>http://im8-tub-ru.yandex.net/i?id=133954581-71-72&amp;n=21</a:t>
            </a:r>
            <a:endParaRPr lang="ru-RU" dirty="0" smtClean="0"/>
          </a:p>
          <a:p>
            <a:r>
              <a:rPr lang="ru-RU" dirty="0" smtClean="0"/>
              <a:t>Картинка</a:t>
            </a:r>
            <a:r>
              <a:rPr lang="ru-RU" baseline="0" dirty="0" smtClean="0"/>
              <a:t> КРИСТАЛЛИЧЕСКАЯ РЕШЁТКА  </a:t>
            </a:r>
            <a:r>
              <a:rPr lang="en-US" baseline="0" dirty="0" smtClean="0"/>
              <a:t>http://im4-tub-ru.yandex.net/i?id=56674923-30-72&amp;n=21</a:t>
            </a:r>
            <a:endParaRPr lang="ru-RU" baseline="0" dirty="0" smtClean="0"/>
          </a:p>
          <a:p>
            <a:r>
              <a:rPr lang="ru-RU" baseline="0" dirty="0" smtClean="0"/>
              <a:t>Картинка ОПТИЧЕСКИЕ ДИСКИ </a:t>
            </a:r>
            <a:r>
              <a:rPr lang="en-US" baseline="0" dirty="0" smtClean="0"/>
              <a:t>http://im5-tub-ru.yandex.net/i?id=105654586-38-72&amp;n=21</a:t>
            </a:r>
            <a:endParaRPr lang="ru-RU" baseline="0" dirty="0" smtClean="0"/>
          </a:p>
          <a:p>
            <a:r>
              <a:rPr lang="ru-RU" baseline="0" dirty="0" smtClean="0"/>
              <a:t>Картинка МОЗГ ЧЕЛОВЕКА </a:t>
            </a:r>
            <a:r>
              <a:rPr lang="en-US" baseline="0" dirty="0" smtClean="0"/>
              <a:t>http://</a:t>
            </a:r>
            <a:r>
              <a:rPr lang="en-US" baseline="0" dirty="0" smtClean="0"/>
              <a:t>im7-tub-ru.yandex.net/i?id=304150577-16-72&amp;n=21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- 2</a:t>
            </a:r>
          </a:p>
          <a:p>
            <a:r>
              <a:rPr lang="ru-RU" dirty="0" smtClean="0"/>
              <a:t>Картинка </a:t>
            </a:r>
            <a:r>
              <a:rPr lang="ru-RU" dirty="0" smtClean="0"/>
              <a:t>ПРОЦЕССОР </a:t>
            </a:r>
            <a:r>
              <a:rPr lang="en-US" dirty="0" smtClean="0"/>
              <a:t>http://im7-tub-ru.yandex.net/i?id=378832727-35-72&amp;n=21</a:t>
            </a:r>
            <a:endParaRPr lang="ru-RU" dirty="0" smtClean="0"/>
          </a:p>
          <a:p>
            <a:r>
              <a:rPr lang="ru-RU" dirty="0" smtClean="0"/>
              <a:t>Картинка ПЗУ </a:t>
            </a:r>
            <a:r>
              <a:rPr lang="en-US" dirty="0" smtClean="0"/>
              <a:t>http://im8-tub-ru.yandex.net/i?id=148053327-53-72&amp;n=21</a:t>
            </a:r>
            <a:endParaRPr lang="ru-RU" dirty="0" smtClean="0"/>
          </a:p>
          <a:p>
            <a:r>
              <a:rPr lang="ru-RU" dirty="0" smtClean="0"/>
              <a:t>Картинка ОЗУ </a:t>
            </a:r>
            <a:r>
              <a:rPr lang="en-US" dirty="0" smtClean="0"/>
              <a:t>http://im3-tub-ru.yandex.net/i?id=448533756-19-72&amp;n=21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– 2</a:t>
            </a:r>
          </a:p>
          <a:p>
            <a:r>
              <a:rPr lang="ru-RU" dirty="0" smtClean="0"/>
              <a:t>Картинка </a:t>
            </a:r>
            <a:r>
              <a:rPr lang="ru-RU" dirty="0" smtClean="0"/>
              <a:t>ПЕРВАЯ РАДИОТРАНСЛЯЦИЯ </a:t>
            </a:r>
            <a:r>
              <a:rPr lang="en-US" dirty="0" smtClean="0"/>
              <a:t>http://im4-tub-ru.yandex.net/i?id=139142701-11-72&amp;n=21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ПРАВИЛЬНЫЕ ОТВЕТЫ – 1,2</a:t>
            </a:r>
          </a:p>
          <a:p>
            <a:r>
              <a:rPr lang="ru-RU" dirty="0" smtClean="0"/>
              <a:t>Картинка </a:t>
            </a:r>
            <a:r>
              <a:rPr lang="ru-RU" dirty="0" smtClean="0"/>
              <a:t>ДОРОЖНЫЕ ЗНАКИ </a:t>
            </a:r>
            <a:r>
              <a:rPr lang="ru-RU" baseline="0" dirty="0" smtClean="0"/>
              <a:t> </a:t>
            </a:r>
            <a:r>
              <a:rPr lang="en-US" dirty="0" smtClean="0"/>
              <a:t>http://im7-tub-ru.yandex.net/i?id=118180333-66-72&amp;n=21</a:t>
            </a:r>
            <a:endParaRPr lang="ru-RU" dirty="0" smtClean="0"/>
          </a:p>
          <a:p>
            <a:r>
              <a:rPr lang="ru-RU" dirty="0" smtClean="0"/>
              <a:t>Картинка АСТРОЛОГИЧЕСКИЕ</a:t>
            </a:r>
            <a:r>
              <a:rPr lang="ru-RU" baseline="0" dirty="0" smtClean="0"/>
              <a:t> СИМВОЛЫ </a:t>
            </a:r>
            <a:r>
              <a:rPr lang="ru-RU" dirty="0" smtClean="0"/>
              <a:t> </a:t>
            </a:r>
            <a:r>
              <a:rPr lang="en-US" dirty="0" smtClean="0"/>
              <a:t>http://im8-tub-ru.yandex.net/i?id=101508870-18-72&amp;n=21</a:t>
            </a:r>
            <a:endParaRPr lang="ru-RU" dirty="0" smtClean="0"/>
          </a:p>
          <a:p>
            <a:r>
              <a:rPr lang="ru-RU" dirty="0" smtClean="0"/>
              <a:t>Картинка СВЕТОФОР </a:t>
            </a:r>
            <a:r>
              <a:rPr lang="en-US" dirty="0" smtClean="0"/>
              <a:t>http://im7-tub-ru.yandex.net/i?id=359168330-36-72&amp;n=21</a:t>
            </a:r>
            <a:endParaRPr lang="ru-RU" dirty="0" smtClean="0"/>
          </a:p>
          <a:p>
            <a:r>
              <a:rPr lang="ru-RU" dirty="0" smtClean="0"/>
              <a:t>Картинка ИМПУЛЬС </a:t>
            </a:r>
            <a:r>
              <a:rPr lang="en-US" dirty="0" smtClean="0"/>
              <a:t>http://im3-tub-ru.yandex.net/i?id=444591932-43-72&amp;n=21</a:t>
            </a:r>
            <a:endParaRPr lang="ru-RU" dirty="0" smtClean="0"/>
          </a:p>
          <a:p>
            <a:r>
              <a:rPr lang="ru-RU" dirty="0" smtClean="0"/>
              <a:t>Картинка</a:t>
            </a:r>
            <a:r>
              <a:rPr lang="ru-RU" baseline="0" dirty="0" smtClean="0"/>
              <a:t> АЛФАВИТ </a:t>
            </a:r>
            <a:r>
              <a:rPr lang="en-US" baseline="0" dirty="0" smtClean="0"/>
              <a:t>http://im7-tub-ru.yandex.net/i?id=297952061-35-72&amp;n=21</a:t>
            </a:r>
            <a:endParaRPr lang="ru-RU" baseline="0" dirty="0" smtClean="0"/>
          </a:p>
          <a:p>
            <a:r>
              <a:rPr lang="ru-RU" dirty="0" smtClean="0"/>
              <a:t>Картинка ОБЕЗЬЯНКА </a:t>
            </a:r>
            <a:r>
              <a:rPr lang="en-US" dirty="0" smtClean="0"/>
              <a:t>http://gsmnet.ru/anime/1/c079.gif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- 3</a:t>
            </a:r>
          </a:p>
          <a:p>
            <a:r>
              <a:rPr lang="ru-RU" dirty="0" smtClean="0"/>
              <a:t>Картинка </a:t>
            </a:r>
            <a:r>
              <a:rPr lang="ru-RU" dirty="0" smtClean="0"/>
              <a:t>ЧЕЛОВЕЧЕК С ВОПРОСАМИ</a:t>
            </a:r>
            <a:r>
              <a:rPr lang="en-US" dirty="0" smtClean="0"/>
              <a:t> http://im8-tub-ru.yandex.net/i?id=18660191-05-72&amp;n=21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Картинка КОТ </a:t>
            </a:r>
            <a:r>
              <a:rPr lang="en-US" baseline="0" dirty="0" smtClean="0"/>
              <a:t>http://gsmnet.ru/anime/2/159b.gif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- 2</a:t>
            </a:r>
          </a:p>
          <a:p>
            <a:r>
              <a:rPr lang="ru-RU" dirty="0" smtClean="0"/>
              <a:t>Картинка</a:t>
            </a:r>
            <a:r>
              <a:rPr lang="ru-RU" baseline="0" dirty="0" smtClean="0"/>
              <a:t> </a:t>
            </a:r>
            <a:r>
              <a:rPr lang="ru-RU" baseline="0" dirty="0" smtClean="0"/>
              <a:t>ЧЕЛОВЕК С ВОПРОСИТЕЛЬНЫМ ЗНАКОМ </a:t>
            </a:r>
            <a:r>
              <a:rPr lang="en-US" baseline="0" dirty="0" smtClean="0"/>
              <a:t>http://im3-tub-ru.yandex.net/i?id=176411705-00-72&amp;n=21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ПРАВИЛЬНЫЕ ОТВЕТЫ – 1,2,3,4,5,6</a:t>
            </a:r>
          </a:p>
          <a:p>
            <a:r>
              <a:rPr lang="ru-RU" dirty="0" smtClean="0"/>
              <a:t>Картинка </a:t>
            </a:r>
            <a:r>
              <a:rPr lang="ru-RU" dirty="0" smtClean="0"/>
              <a:t>ОБЕЗЬЯНКА</a:t>
            </a:r>
            <a:r>
              <a:rPr lang="ru-RU" baseline="0" dirty="0" smtClean="0"/>
              <a:t> </a:t>
            </a:r>
            <a:r>
              <a:rPr lang="en-US" baseline="0" dirty="0" smtClean="0"/>
              <a:t>http://gsmnet.ru/anime/1/c079.gif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– 3</a:t>
            </a:r>
          </a:p>
          <a:p>
            <a:r>
              <a:rPr lang="ru-RU" dirty="0" err="1" smtClean="0"/>
              <a:t>Картника</a:t>
            </a:r>
            <a:r>
              <a:rPr lang="ru-RU" dirty="0" smtClean="0"/>
              <a:t> </a:t>
            </a:r>
            <a:r>
              <a:rPr lang="ru-RU" dirty="0" smtClean="0"/>
              <a:t>СХЕМА ИНФОРМАЦИОННЫХ ПРОЦЕССОВ</a:t>
            </a:r>
            <a:r>
              <a:rPr lang="ru-RU" baseline="0" dirty="0" smtClean="0"/>
              <a:t> </a:t>
            </a:r>
            <a:r>
              <a:rPr lang="en-US" baseline="0" dirty="0" smtClean="0"/>
              <a:t>http://im0-tub-ru.yandex.net/i?id=39182568-55-72&amp;n=21</a:t>
            </a:r>
            <a:endParaRPr lang="ru-RU" baseline="0" dirty="0" smtClean="0"/>
          </a:p>
          <a:p>
            <a:r>
              <a:rPr lang="ru-RU" baseline="0" dirty="0" smtClean="0"/>
              <a:t>Картинка КОТ </a:t>
            </a:r>
            <a:r>
              <a:rPr lang="en-US" baseline="0" dirty="0" smtClean="0"/>
              <a:t>http://gsmnet.ru/anime/2/159b.gif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- 2</a:t>
            </a:r>
          </a:p>
          <a:p>
            <a:r>
              <a:rPr lang="ru-RU" dirty="0" smtClean="0"/>
              <a:t>Картинка </a:t>
            </a:r>
            <a:r>
              <a:rPr lang="ru-RU" dirty="0" smtClean="0"/>
              <a:t>в правом нижнем углу </a:t>
            </a:r>
            <a:r>
              <a:rPr lang="en-US" dirty="0" smtClean="0"/>
              <a:t>http://im6-tub-ru.yandex.net/i?id=404079209-16-72&amp;n=2</a:t>
            </a:r>
            <a:r>
              <a:rPr lang="ru-RU" dirty="0" smtClean="0"/>
              <a:t>1</a:t>
            </a:r>
          </a:p>
          <a:p>
            <a:r>
              <a:rPr lang="ru-RU" dirty="0" smtClean="0"/>
              <a:t>Картинка</a:t>
            </a:r>
            <a:r>
              <a:rPr lang="ru-RU" baseline="0" dirty="0" smtClean="0"/>
              <a:t> ЛЮДИ ЗА КОПМЬЮТЕРОМ </a:t>
            </a:r>
            <a:r>
              <a:rPr lang="en-US" baseline="0" dirty="0" smtClean="0"/>
              <a:t>http://im7-tub-ru.yandex.net/i?id=26968804-05-72&amp;n=21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ПРАВИЛЬНЫЙ ОТВЕТ – 2,5,6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Картника</a:t>
            </a:r>
            <a:r>
              <a:rPr lang="ru-RU" dirty="0" smtClean="0"/>
              <a:t> </a:t>
            </a:r>
            <a:r>
              <a:rPr lang="ru-RU" dirty="0" smtClean="0"/>
              <a:t>СХЕМА ИНФОРМАЦИОННЫХ ПРОЦЕССОВ</a:t>
            </a:r>
            <a:r>
              <a:rPr lang="ru-RU" baseline="0" dirty="0" smtClean="0"/>
              <a:t> </a:t>
            </a:r>
            <a:r>
              <a:rPr lang="en-US" baseline="0" dirty="0" smtClean="0"/>
              <a:t>http://im0-tub-ru.yandex.net/i?id=39182568-55-72&amp;n=21</a:t>
            </a: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Картинка ЧЕЛОВЕК ЗА КОМПОМ </a:t>
            </a:r>
            <a:r>
              <a:rPr lang="en-US" dirty="0" smtClean="0"/>
              <a:t>http://gsmnet.ru/anime/a36.gif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7" Type="http://schemas.openxmlformats.org/officeDocument/2006/relationships/image" Target="../media/image3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4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8.jpe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7.jpeg"/><Relationship Id="rId4" Type="http://schemas.openxmlformats.org/officeDocument/2006/relationships/tags" Target="../tags/tag5.xml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gif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8.jpeg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21.gif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bg>
      <p:bgPr>
        <a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1643042" y="642918"/>
            <a:ext cx="5968301" cy="707886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 по информатике</a:t>
            </a:r>
            <a:endParaRPr lang="ru-RU" sz="4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2143116"/>
            <a:ext cx="871543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Информация и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информационные процессы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1" name="Рисунок 30" descr="Рисунок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89535" cy="185736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285852" y="0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Учитель информатики и ИКТ Иванова Вита Николаевна. </a:t>
            </a:r>
            <a:r>
              <a:rPr lang="ru-RU" dirty="0" err="1" smtClean="0"/>
              <a:t>Земцовская</a:t>
            </a:r>
            <a:r>
              <a:rPr lang="ru-RU" dirty="0" smtClean="0"/>
              <a:t> школа. Тверская область.</a:t>
            </a:r>
            <a:endParaRPr lang="ru-RU" dirty="0"/>
          </a:p>
        </p:txBody>
      </p:sp>
    </p:spTree>
    <p:custDataLst>
      <p:tags r:id="rId2"/>
    </p:custDataLst>
    <p:controls>
      <p:control spid="1115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2643174" y="2071678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2643174" y="3214686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Можно ли кодирование информации рассматривать как один из способов её обработки?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>
          <a:xfrm>
            <a:off x="3643306" y="2071678"/>
            <a:ext cx="1000132" cy="511696"/>
          </a:xfrm>
        </p:spPr>
        <p:txBody>
          <a:bodyPr/>
          <a:lstStyle/>
          <a:p>
            <a:r>
              <a:rPr lang="ru-RU" dirty="0" smtClean="0"/>
              <a:t>Нет 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>
          <a:xfrm>
            <a:off x="3714744" y="3214686"/>
            <a:ext cx="652122" cy="511696"/>
          </a:xfrm>
        </p:spPr>
        <p:txBody>
          <a:bodyPr/>
          <a:lstStyle/>
          <a:p>
            <a:r>
              <a:rPr lang="ru-RU" dirty="0" smtClean="0"/>
              <a:t>Да </a:t>
            </a:r>
            <a:endParaRPr lang="ru-RU" dirty="0"/>
          </a:p>
        </p:txBody>
      </p:sp>
      <p:pic>
        <p:nvPicPr>
          <p:cNvPr id="28" name="Picture 2" descr="D:\Анимашки\человечек за компом\a3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3856" y="2786058"/>
            <a:ext cx="2189154" cy="2005020"/>
          </a:xfrm>
          <a:prstGeom prst="rect">
            <a:avLst/>
          </a:prstGeom>
          <a:noFill/>
        </p:spPr>
      </p:pic>
      <p:pic>
        <p:nvPicPr>
          <p:cNvPr id="31" name="Picture 2" descr="D:\Анимашки\аквариум с золотой рыбкой\0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143248"/>
            <a:ext cx="1300162" cy="130016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 азбуке Морзе используется…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Двоичный алфавит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Троичный алфавит</a:t>
            </a:r>
            <a:endParaRPr lang="ru-RU" dirty="0"/>
          </a:p>
        </p:txBody>
      </p:sp>
      <p:pic>
        <p:nvPicPr>
          <p:cNvPr id="18434" name="Picture 2" descr="D:\Анимашки\Морзе (Самуил Фенли Бриз Morse) - изобретатель электромагнитногопишущего телеграфа (1791 - 1872), родился в Чарльстоуне, в штатеМассачусетсе; сын пастора\274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142984"/>
            <a:ext cx="2369292" cy="3157537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5214942" y="4429132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solidFill>
                  <a:srgbClr val="002060"/>
                </a:solidFill>
              </a:rPr>
              <a:t>Морзе (Самуил </a:t>
            </a:r>
            <a:r>
              <a:rPr lang="ru-RU" i="1" dirty="0" err="1" smtClean="0">
                <a:solidFill>
                  <a:srgbClr val="002060"/>
                </a:solidFill>
              </a:rPr>
              <a:t>Фенли</a:t>
            </a:r>
            <a:r>
              <a:rPr lang="ru-RU" i="1" dirty="0" smtClean="0">
                <a:solidFill>
                  <a:srgbClr val="002060"/>
                </a:solidFill>
              </a:rPr>
              <a:t> Бриз </a:t>
            </a:r>
            <a:r>
              <a:rPr lang="ru-RU" i="1" dirty="0" err="1" smtClean="0">
                <a:solidFill>
                  <a:srgbClr val="002060"/>
                </a:solidFill>
              </a:rPr>
              <a:t>Morse</a:t>
            </a:r>
            <a:r>
              <a:rPr lang="ru-RU" i="1" dirty="0" smtClean="0">
                <a:solidFill>
                  <a:srgbClr val="002060"/>
                </a:solidFill>
              </a:rPr>
              <a:t>) - изобретатель электромагнитного пишущего телеграфа (1791 - 1872)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500034" y="116632"/>
            <a:ext cx="8643966" cy="1431925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Может ли алфавит для кодирования сообщения состоять только из одного знака?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Да </a:t>
            </a:r>
            <a:endParaRPr lang="ru-RU" dirty="0"/>
          </a:p>
        </p:txBody>
      </p:sp>
      <p:pic>
        <p:nvPicPr>
          <p:cNvPr id="24580" name="Picture 4" descr="http://im2-tub-ru.yandex.net/i?id=46172466-1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4308" y="2000240"/>
            <a:ext cx="4879692" cy="3357586"/>
          </a:xfrm>
          <a:prstGeom prst="rect">
            <a:avLst/>
          </a:prstGeom>
          <a:noFill/>
        </p:spPr>
      </p:pic>
      <p:sp>
        <p:nvSpPr>
          <p:cNvPr id="32" name="Овал 31"/>
          <p:cNvSpPr/>
          <p:nvPr/>
        </p:nvSpPr>
        <p:spPr>
          <a:xfrm>
            <a:off x="785786" y="4071942"/>
            <a:ext cx="500066" cy="500066"/>
          </a:xfrm>
          <a:prstGeom prst="ellipse">
            <a:avLst/>
          </a:prstGeom>
          <a:solidFill>
            <a:schemeClr val="accent5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571604" y="4143380"/>
            <a:ext cx="1500198" cy="357190"/>
          </a:xfrm>
          <a:prstGeom prst="rect">
            <a:avLst/>
          </a:prstGeom>
          <a:solidFill>
            <a:srgbClr val="0007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42844" y="4071942"/>
            <a:ext cx="500066" cy="500066"/>
          </a:xfrm>
          <a:prstGeom prst="ellipse">
            <a:avLst/>
          </a:prstGeom>
          <a:solidFill>
            <a:schemeClr val="accent5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63339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28596" y="3500438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28596" y="4357694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28596" y="521495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14282" y="116632"/>
            <a:ext cx="8786874" cy="1431925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Использование двоичного алфавита для кодирования влечёт за собой возможность…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5" name="Содержимое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Использовать код переменной длины</a:t>
            </a:r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Использовать код постоянной длины</a:t>
            </a:r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Закодировать не более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символов при использовании кода длины </a:t>
            </a:r>
            <a:r>
              <a:rPr lang="en-US" dirty="0" smtClean="0"/>
              <a:t>n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5"/>
          </p:nvPr>
        </p:nvSpPr>
        <p:spPr>
          <a:xfrm>
            <a:off x="1285852" y="4143380"/>
            <a:ext cx="7543800" cy="511696"/>
          </a:xfrm>
        </p:spPr>
        <p:txBody>
          <a:bodyPr/>
          <a:lstStyle/>
          <a:p>
            <a:r>
              <a:rPr lang="ru-RU" dirty="0" smtClean="0"/>
              <a:t>Закодировать не более </a:t>
            </a:r>
            <a:r>
              <a:rPr lang="en-US" dirty="0" smtClean="0"/>
              <a:t>n</a:t>
            </a:r>
            <a:r>
              <a:rPr lang="ru-RU" baseline="30000" dirty="0" smtClean="0"/>
              <a:t>2</a:t>
            </a:r>
            <a:r>
              <a:rPr lang="ru-RU" dirty="0" smtClean="0"/>
              <a:t> символов</a:t>
            </a:r>
            <a:r>
              <a:rPr lang="en-US" dirty="0" smtClean="0"/>
              <a:t> </a:t>
            </a:r>
            <a:r>
              <a:rPr lang="ru-RU" dirty="0" smtClean="0"/>
              <a:t>при использовании кода длины </a:t>
            </a:r>
            <a:r>
              <a:rPr lang="en-US" dirty="0" smtClean="0"/>
              <a:t>n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9" name="Содержимое 48"/>
          <p:cNvSpPr>
            <a:spLocks noGrp="1"/>
          </p:cNvSpPr>
          <p:nvPr>
            <p:ph idx="16"/>
          </p:nvPr>
        </p:nvSpPr>
        <p:spPr>
          <a:xfrm>
            <a:off x="1285852" y="5143512"/>
            <a:ext cx="7543800" cy="511696"/>
          </a:xfrm>
        </p:spPr>
        <p:txBody>
          <a:bodyPr/>
          <a:lstStyle/>
          <a:p>
            <a:r>
              <a:rPr lang="ru-RU" dirty="0" smtClean="0"/>
              <a:t>Использовать более простое устройство для распознавания (дешифровки) сообщений</a:t>
            </a:r>
            <a:endParaRPr lang="ru-RU" dirty="0"/>
          </a:p>
        </p:txBody>
      </p:sp>
      <p:pic>
        <p:nvPicPr>
          <p:cNvPr id="23553" name="Picture 1" descr="D:\Анимашки\глобус в руках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2399196"/>
            <a:ext cx="1439231" cy="266810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1928802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2428868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28596" y="292893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28596" y="3429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Проблемы организации хранения информации возникли перед человечеством…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85852" y="1857364"/>
            <a:ext cx="7543800" cy="511696"/>
          </a:xfrm>
        </p:spPr>
        <p:txBody>
          <a:bodyPr/>
          <a:lstStyle/>
          <a:p>
            <a:r>
              <a:rPr lang="ru-RU" dirty="0" smtClean="0"/>
              <a:t>В глубокой древности до появления письменности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85852" y="2357430"/>
            <a:ext cx="7543800" cy="511696"/>
          </a:xfrm>
        </p:spPr>
        <p:txBody>
          <a:bodyPr/>
          <a:lstStyle/>
          <a:p>
            <a:r>
              <a:rPr lang="ru-RU" dirty="0" smtClean="0"/>
              <a:t>С появлением письменности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85852" y="2857496"/>
            <a:ext cx="7543800" cy="511696"/>
          </a:xfrm>
        </p:spPr>
        <p:txBody>
          <a:bodyPr/>
          <a:lstStyle/>
          <a:p>
            <a:r>
              <a:rPr lang="ru-RU" dirty="0" smtClean="0"/>
              <a:t>С развитием книгопечатания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357290" y="3357562"/>
            <a:ext cx="7543800" cy="511696"/>
          </a:xfrm>
        </p:spPr>
        <p:txBody>
          <a:bodyPr/>
          <a:lstStyle/>
          <a:p>
            <a:r>
              <a:rPr lang="ru-RU" dirty="0" smtClean="0"/>
              <a:t>С развитием компьютерных сетей</a:t>
            </a:r>
            <a:endParaRPr lang="ru-RU" dirty="0"/>
          </a:p>
        </p:txBody>
      </p:sp>
      <p:pic>
        <p:nvPicPr>
          <p:cNvPr id="22535" name="Picture 7" descr="D:\Анимашки\человек от обезьяны до компьютера\evoluti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714752"/>
            <a:ext cx="3500462" cy="241103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142844" y="214290"/>
            <a:ext cx="9215502" cy="14319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Хранение информации – это…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её распространение во времени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её распространение в пространстве</a:t>
            </a:r>
          </a:p>
          <a:p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её размещение в памяти человека</a:t>
            </a:r>
          </a:p>
          <a:p>
            <a:endParaRPr lang="ru-RU" dirty="0"/>
          </a:p>
        </p:txBody>
      </p:sp>
      <p:pic>
        <p:nvPicPr>
          <p:cNvPr id="21506" name="Picture 2" descr="http://asip.ru/plugins/adverts/img/0-objavleni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857628"/>
            <a:ext cx="3097129" cy="232408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71472" y="116632"/>
            <a:ext cx="8572528" cy="1431925"/>
          </a:xfrm>
        </p:spPr>
        <p:txBody>
          <a:bodyPr/>
          <a:lstStyle/>
          <a:p>
            <a:r>
              <a:rPr lang="ru-RU" b="1" dirty="0" smtClean="0">
                <a:solidFill>
                  <a:srgbClr val="250BE3"/>
                </a:solidFill>
              </a:rPr>
              <a:t>Передача информации – это …</a:t>
            </a:r>
            <a:endParaRPr lang="ru-RU" b="1" dirty="0">
              <a:solidFill>
                <a:srgbClr val="250BE3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её распространение во времени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её распространение в пространстве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её размещение в памяти человека</a:t>
            </a:r>
            <a:endParaRPr lang="ru-RU" dirty="0"/>
          </a:p>
        </p:txBody>
      </p:sp>
      <p:pic>
        <p:nvPicPr>
          <p:cNvPr id="38" name="Picture 2" descr="http://asip.ru/plugins/adverts/img/0-objavleni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857628"/>
            <a:ext cx="3097129" cy="232408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142844" y="214290"/>
            <a:ext cx="9215502" cy="14319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Процесс изменения формы представления информации или её содержания  называется…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переделкой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расшифровкой</a:t>
            </a:r>
          </a:p>
          <a:p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обработкой</a:t>
            </a:r>
          </a:p>
          <a:p>
            <a:endParaRPr lang="ru-RU" dirty="0"/>
          </a:p>
        </p:txBody>
      </p:sp>
      <p:pic>
        <p:nvPicPr>
          <p:cNvPr id="36" name="Picture 2" descr="http://asip.ru/plugins/adverts/img/0-objavleni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785486"/>
            <a:ext cx="4525889" cy="339622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 какой из групп перечислены устройства вывода информации?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Винчестер, лазерный диск, модем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Монитор, принтер, звуковые колонки</a:t>
            </a:r>
            <a:endParaRPr lang="ru-RU" dirty="0"/>
          </a:p>
        </p:txBody>
      </p:sp>
      <p:pic>
        <p:nvPicPr>
          <p:cNvPr id="28" name="Picture 2" descr="http://asip.ru/plugins/adverts/img/0-objavleni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053522"/>
            <a:ext cx="4168699" cy="312819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Можно ли одно и то же сообщение с помощью одного алфавита закодировать разными способами?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Да 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Не знаю </a:t>
            </a:r>
            <a:endParaRPr lang="ru-RU" dirty="0"/>
          </a:p>
        </p:txBody>
      </p:sp>
      <p:pic>
        <p:nvPicPr>
          <p:cNvPr id="35" name="Picture 4" descr="http://im2-tub-ru.yandex.net/i?id=46172466-1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4308" y="2000240"/>
            <a:ext cx="4879692" cy="3357586"/>
          </a:xfrm>
          <a:prstGeom prst="rect">
            <a:avLst/>
          </a:prstGeom>
          <a:noFill/>
        </p:spPr>
      </p:pic>
      <p:sp>
        <p:nvSpPr>
          <p:cNvPr id="36" name="Прямоугольник 35"/>
          <p:cNvSpPr/>
          <p:nvPr/>
        </p:nvSpPr>
        <p:spPr>
          <a:xfrm rot="1852744">
            <a:off x="1357290" y="4357694"/>
            <a:ext cx="21042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9373777">
            <a:off x="2325330" y="3143351"/>
            <a:ext cx="21042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21235264">
            <a:off x="3363313" y="4821888"/>
            <a:ext cx="21042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20055713">
            <a:off x="2682521" y="1500276"/>
            <a:ext cx="21042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http://im8-tub-ru.yandex.net/i?id=140609813-31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4929198"/>
            <a:ext cx="1714512" cy="1285884"/>
          </a:xfrm>
          <a:prstGeom prst="rect">
            <a:avLst/>
          </a:prstGeom>
          <a:noFill/>
        </p:spPr>
      </p:pic>
      <p:pic>
        <p:nvPicPr>
          <p:cNvPr id="11270" name="Picture 6" descr="http://im4-tub-ru.yandex.net/i?id=56674923-30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28" y="5061869"/>
            <a:ext cx="1000132" cy="107156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>
            <p:custDataLst>
              <p:tags r:id="rId2"/>
            </p:custDataLst>
          </p:nvPr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>
            <p:custDataLst>
              <p:tags r:id="rId3"/>
            </p:custDataLst>
          </p:nvPr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>
            <p:custDataLst>
              <p:tags r:id="rId4"/>
            </p:custDataLst>
          </p:nvPr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Носителями информации могут быть…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5" name="Содержимое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волны различной природы</a:t>
            </a:r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различные состояния вещества</a:t>
            </a:r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только элементарные частицы</a:t>
            </a:r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только мозг человека и животных</a:t>
            </a:r>
            <a:endParaRPr lang="ru-RU" dirty="0"/>
          </a:p>
        </p:txBody>
      </p:sp>
      <p:sp>
        <p:nvSpPr>
          <p:cNvPr id="49" name="Содержимое 48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любые материальные объекты</a:t>
            </a:r>
            <a:endParaRPr lang="ru-RU" dirty="0"/>
          </a:p>
        </p:txBody>
      </p:sp>
      <p:pic>
        <p:nvPicPr>
          <p:cNvPr id="11268" name="Picture 4" descr="http://im8-tub-ru.yandex.net/i?id=133954581-71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78" y="1955018"/>
            <a:ext cx="1895481" cy="26084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1272" name="Picture 8" descr="http://im5-tub-ru.yandex.net/i?id=105654586-38-72&amp;n=2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2335" y="4786322"/>
            <a:ext cx="1791665" cy="1429520"/>
          </a:xfrm>
          <a:prstGeom prst="rect">
            <a:avLst/>
          </a:prstGeom>
          <a:noFill/>
        </p:spPr>
      </p:pic>
      <p:pic>
        <p:nvPicPr>
          <p:cNvPr id="11274" name="Picture 10" descr="http://im7-tub-ru.yandex.net/i?id=304150577-16-72&amp;n=2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00430" y="5000636"/>
            <a:ext cx="1433510" cy="114375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357158" y="116632"/>
            <a:ext cx="8463314" cy="14319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Устройство для автоматизированной обработки информации называется…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ПЗУ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Процессор 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ОЗУ</a:t>
            </a:r>
            <a:endParaRPr lang="ru-RU" dirty="0"/>
          </a:p>
        </p:txBody>
      </p:sp>
      <p:sp>
        <p:nvSpPr>
          <p:cNvPr id="17410" name="AutoShape 2" descr="http://im7-tub-ru.yandex.net/i?id=378832727-35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http://im7-tub-ru.yandex.net/i?id=378832727-3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684136"/>
            <a:ext cx="2714644" cy="2326837"/>
          </a:xfrm>
          <a:prstGeom prst="rect">
            <a:avLst/>
          </a:prstGeom>
          <a:noFill/>
        </p:spPr>
      </p:pic>
      <p:pic>
        <p:nvPicPr>
          <p:cNvPr id="17414" name="Picture 6" descr="http://im8-tub-ru.yandex.net/i?id=148053327-5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1857364"/>
            <a:ext cx="2214578" cy="1660934"/>
          </a:xfrm>
          <a:prstGeom prst="rect">
            <a:avLst/>
          </a:prstGeom>
          <a:noFill/>
        </p:spPr>
      </p:pic>
      <p:pic>
        <p:nvPicPr>
          <p:cNvPr id="17416" name="Picture 8" descr="http://im3-tub-ru.yandex.net/i?id=448533756-19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3714751"/>
            <a:ext cx="2857520" cy="214314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Способ передачи информации при трансляции радиопередачи - …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многих к одному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От одного ко многим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От одного к одному</a:t>
            </a:r>
            <a:endParaRPr lang="ru-RU" dirty="0"/>
          </a:p>
        </p:txBody>
      </p:sp>
      <p:pic>
        <p:nvPicPr>
          <p:cNvPr id="16386" name="Picture 2" descr="http://im4-tub-ru.yandex.net/i?id=139142701-1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714620"/>
            <a:ext cx="4119577" cy="287412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3192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Информация хранится, передается, обрабатывается в виде…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знаков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сигналов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символов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импульсов</a:t>
            </a:r>
            <a:endParaRPr lang="ru-RU" dirty="0"/>
          </a:p>
        </p:txBody>
      </p:sp>
      <p:pic>
        <p:nvPicPr>
          <p:cNvPr id="12290" name="Picture 2" descr="D:\Анимашки\обезьянка говорит НЕТ\c07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785794"/>
            <a:ext cx="1428752" cy="976314"/>
          </a:xfrm>
          <a:prstGeom prst="rect">
            <a:avLst/>
          </a:prstGeom>
          <a:noFill/>
        </p:spPr>
      </p:pic>
      <p:pic>
        <p:nvPicPr>
          <p:cNvPr id="12292" name="Picture 4" descr="http://im7-tub-ru.yandex.net/i?id=118180333-66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2214554"/>
            <a:ext cx="1952625" cy="1428750"/>
          </a:xfrm>
          <a:prstGeom prst="rect">
            <a:avLst/>
          </a:prstGeom>
          <a:noFill/>
        </p:spPr>
      </p:pic>
      <p:sp>
        <p:nvSpPr>
          <p:cNvPr id="12294" name="AutoShape 6" descr="http://im8-tub-ru.yandex.net/i?id=101508870-18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6" name="Picture 8" descr="http://im8-tub-ru.yandex.net/i?id=101508870-18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2000240"/>
            <a:ext cx="3010874" cy="2071702"/>
          </a:xfrm>
          <a:prstGeom prst="rect">
            <a:avLst/>
          </a:prstGeom>
          <a:noFill/>
        </p:spPr>
      </p:pic>
      <p:pic>
        <p:nvPicPr>
          <p:cNvPr id="12298" name="Picture 10" descr="http://im7-tub-ru.yandex.net/i?id=359168330-36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4357694"/>
            <a:ext cx="1476377" cy="1771652"/>
          </a:xfrm>
          <a:prstGeom prst="rect">
            <a:avLst/>
          </a:prstGeom>
          <a:noFill/>
        </p:spPr>
      </p:pic>
      <p:pic>
        <p:nvPicPr>
          <p:cNvPr id="12300" name="Picture 12" descr="http://im3-tub-ru.yandex.net/i?id=444591932-43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4357694"/>
            <a:ext cx="2190765" cy="1643074"/>
          </a:xfrm>
          <a:prstGeom prst="rect">
            <a:avLst/>
          </a:prstGeom>
          <a:noFill/>
        </p:spPr>
      </p:pic>
      <p:pic>
        <p:nvPicPr>
          <p:cNvPr id="12302" name="Picture 14" descr="http://im7-tub-ru.yandex.net/i?id=297952061-35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4214818"/>
            <a:ext cx="2428892" cy="184941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im8-tub-ru.yandex.net/i?id=18660191-0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06741"/>
            <a:ext cx="3586174" cy="263689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214282" y="116632"/>
            <a:ext cx="8606190" cy="14319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Информация необходима, чтобы…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ориентироваться в изменяющейся обстановке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пополнять наши знания об окружающем мире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принимать решения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решать разнообразные обыденные и профессиональные задачи</a:t>
            </a:r>
            <a:endParaRPr lang="ru-RU" dirty="0"/>
          </a:p>
        </p:txBody>
      </p:sp>
      <p:pic>
        <p:nvPicPr>
          <p:cNvPr id="13314" name="Picture 2" descr="D:\Анимашки\кот\159b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1071546"/>
            <a:ext cx="1095380" cy="657228"/>
          </a:xfrm>
          <a:prstGeom prst="rect">
            <a:avLst/>
          </a:prstGeom>
          <a:noFill/>
        </p:spPr>
      </p:pic>
      <p:sp>
        <p:nvSpPr>
          <p:cNvPr id="13316" name="AutoShape 4" descr="http://im8-tub-ru.yandex.net/i?id=18660191-05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im3-tub-ru.yandex.net/i?id=176411705-0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6175" y="2500306"/>
            <a:ext cx="5287825" cy="329117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3192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Качество решений, принятых на основании полученной информации, зависит от…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вида информации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свойств информации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количества информации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672" y="3883092"/>
            <a:ext cx="4152584" cy="511696"/>
          </a:xfrm>
        </p:spPr>
        <p:txBody>
          <a:bodyPr/>
          <a:lstStyle/>
          <a:p>
            <a:r>
              <a:rPr lang="ru-RU" dirty="0" smtClean="0"/>
              <a:t>способов передачи и хранения информации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928662" y="116632"/>
            <a:ext cx="8215338" cy="14319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 качество принятого решения влияют…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полнота информации</a:t>
            </a:r>
            <a:endParaRPr lang="ru-RU" dirty="0"/>
          </a:p>
        </p:txBody>
      </p:sp>
      <p:sp>
        <p:nvSpPr>
          <p:cNvPr id="52" name="Содержимое 5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понятность информации</a:t>
            </a:r>
            <a:endParaRPr lang="ru-RU" dirty="0"/>
          </a:p>
        </p:txBody>
      </p:sp>
      <p:sp>
        <p:nvSpPr>
          <p:cNvPr id="53" name="Содержимое 5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актуальность информации</a:t>
            </a:r>
            <a:endParaRPr lang="ru-RU" dirty="0"/>
          </a:p>
        </p:txBody>
      </p:sp>
      <p:sp>
        <p:nvSpPr>
          <p:cNvPr id="54" name="Содержимое 53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степень субъективности информации</a:t>
            </a:r>
            <a:endParaRPr lang="ru-RU" dirty="0"/>
          </a:p>
        </p:txBody>
      </p:sp>
      <p:sp>
        <p:nvSpPr>
          <p:cNvPr id="55" name="Содержимое 5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достоверность информации</a:t>
            </a:r>
            <a:endParaRPr lang="ru-RU" dirty="0"/>
          </a:p>
        </p:txBody>
      </p:sp>
      <p:sp>
        <p:nvSpPr>
          <p:cNvPr id="56" name="Содержимое 55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ru-RU" dirty="0" smtClean="0"/>
              <a:t>полезность информации</a:t>
            </a:r>
            <a:endParaRPr lang="ru-RU" dirty="0"/>
          </a:p>
        </p:txBody>
      </p:sp>
      <p:pic>
        <p:nvPicPr>
          <p:cNvPr id="58" name="Picture 2" descr="D:\Анимашки\обезьянка говорит НЕТ\c07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785794"/>
            <a:ext cx="1428752" cy="97631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221455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292893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28596" y="364331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31925"/>
          </a:xfrm>
        </p:spPr>
        <p:txBody>
          <a:bodyPr/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</a:rPr>
              <a:t>Верно ли утверждение: «Информация не существует сама по себе, она проявляется в информационных процессах»?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>
          <a:xfrm>
            <a:off x="1214414" y="2214554"/>
            <a:ext cx="7543800" cy="511696"/>
          </a:xfrm>
        </p:spPr>
        <p:txBody>
          <a:bodyPr/>
          <a:lstStyle/>
          <a:p>
            <a:r>
              <a:rPr lang="ru-RU" dirty="0" smtClean="0"/>
              <a:t>Нет 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>
          <a:xfrm>
            <a:off x="1214414" y="2928934"/>
            <a:ext cx="7543800" cy="511696"/>
          </a:xfrm>
        </p:spPr>
        <p:txBody>
          <a:bodyPr/>
          <a:lstStyle/>
          <a:p>
            <a:r>
              <a:rPr lang="ru-RU" dirty="0" smtClean="0"/>
              <a:t>Верно лишь для некоторых систем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>
          <a:xfrm>
            <a:off x="1214414" y="3643314"/>
            <a:ext cx="7543800" cy="511696"/>
          </a:xfrm>
        </p:spPr>
        <p:txBody>
          <a:bodyPr/>
          <a:lstStyle/>
          <a:p>
            <a:r>
              <a:rPr lang="ru-RU" dirty="0" smtClean="0"/>
              <a:t>Да </a:t>
            </a:r>
            <a:endParaRPr lang="ru-RU" dirty="0"/>
          </a:p>
        </p:txBody>
      </p:sp>
      <p:pic>
        <p:nvPicPr>
          <p:cNvPr id="36" name="Picture 2" descr="D:\Анимашки\кот\159b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0" y="5429264"/>
            <a:ext cx="1095380" cy="657228"/>
          </a:xfrm>
          <a:prstGeom prst="rect">
            <a:avLst/>
          </a:prstGeom>
          <a:noFill/>
        </p:spPr>
      </p:pic>
      <p:pic>
        <p:nvPicPr>
          <p:cNvPr id="16388" name="Picture 4" descr="http://im0-tub-ru.yandex.net/i?id=39182568-55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500438"/>
            <a:ext cx="4000512" cy="250032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28596" y="3571876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28596" y="450057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428596" y="116632"/>
            <a:ext cx="8715404" cy="1431925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Верно ли, что информатика изучает информационные процессы, протекающие в системах любой природы?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Нет, только в технических системах.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Нет, преимущественно в социальных и технических системах.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85852" y="3571876"/>
            <a:ext cx="7543800" cy="511696"/>
          </a:xfrm>
        </p:spPr>
        <p:txBody>
          <a:bodyPr/>
          <a:lstStyle/>
          <a:p>
            <a:r>
              <a:rPr lang="ru-RU" dirty="0" smtClean="0"/>
              <a:t>В зависимости от обстоятельств, от конкретной задачи.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85852" y="4500570"/>
            <a:ext cx="7543800" cy="511696"/>
          </a:xfrm>
        </p:spPr>
        <p:txBody>
          <a:bodyPr/>
          <a:lstStyle/>
          <a:p>
            <a:r>
              <a:rPr lang="ru-RU" dirty="0" smtClean="0"/>
              <a:t>Да, в любой.</a:t>
            </a:r>
            <a:endParaRPr lang="ru-RU" dirty="0"/>
          </a:p>
        </p:txBody>
      </p:sp>
      <p:pic>
        <p:nvPicPr>
          <p:cNvPr id="17416" name="Picture 8" descr="http://im6-tub-ru.yandex.net/i?id=404079209-1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196382"/>
            <a:ext cx="2414592" cy="1947251"/>
          </a:xfrm>
          <a:prstGeom prst="rect">
            <a:avLst/>
          </a:prstGeom>
          <a:noFill/>
        </p:spPr>
      </p:pic>
      <p:pic>
        <p:nvPicPr>
          <p:cNvPr id="30722" name="Picture 2" descr="http://im7-tub-ru.yandex.net/i?id=26968804-05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4357694"/>
            <a:ext cx="1905000" cy="14287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 descr="http://im0-tub-ru.yandex.net/i?id=39182568-5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143116"/>
            <a:ext cx="4000512" cy="250032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1 балл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428596" y="116632"/>
            <a:ext cx="8391876" cy="14319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Наиболее обобщенными информационными процессами считают…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 </a:t>
            </a:r>
            <a:endParaRPr lang="ru-RU" dirty="0"/>
          </a:p>
        </p:txBody>
      </p:sp>
      <p:sp>
        <p:nvSpPr>
          <p:cNvPr id="52" name="Содержимое 5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Сбор </a:t>
            </a:r>
            <a:endParaRPr lang="ru-RU" dirty="0"/>
          </a:p>
        </p:txBody>
      </p:sp>
      <p:sp>
        <p:nvSpPr>
          <p:cNvPr id="53" name="Содержимое 5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Хранение </a:t>
            </a:r>
            <a:endParaRPr lang="ru-RU" dirty="0"/>
          </a:p>
        </p:txBody>
      </p:sp>
      <p:sp>
        <p:nvSpPr>
          <p:cNvPr id="54" name="Содержимое 53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Кодирование </a:t>
            </a:r>
            <a:endParaRPr lang="ru-RU" dirty="0"/>
          </a:p>
        </p:txBody>
      </p:sp>
      <p:sp>
        <p:nvSpPr>
          <p:cNvPr id="55" name="Содержимое 5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Преобразование </a:t>
            </a:r>
            <a:endParaRPr lang="ru-RU" dirty="0"/>
          </a:p>
        </p:txBody>
      </p:sp>
      <p:sp>
        <p:nvSpPr>
          <p:cNvPr id="56" name="Содержимое 55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ru-RU" dirty="0" smtClean="0"/>
              <a:t>Применение (использование)</a:t>
            </a:r>
            <a:endParaRPr lang="ru-RU" dirty="0"/>
          </a:p>
        </p:txBody>
      </p:sp>
      <p:pic>
        <p:nvPicPr>
          <p:cNvPr id="57" name="Picture 2" descr="D:\Анимашки\человечек за компом\a3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3857628"/>
            <a:ext cx="1019176" cy="9334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O" val="False"/>
  <p:tag name="TFF" val="True"/>
  <p:tag name="TFC" val="True"/>
  <p:tag name="TFT" val="True"/>
  <p:tag name="TTIM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5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2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1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63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1957</TotalTime>
  <Words>1058</Words>
  <Application>Microsoft Office PowerPoint</Application>
  <PresentationFormat>Экран (4:3)</PresentationFormat>
  <Paragraphs>355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Сумерки</vt:lpstr>
      <vt:lpstr>Слайд 1</vt:lpstr>
      <vt:lpstr>Носителями информации могут быть…</vt:lpstr>
      <vt:lpstr>Информация хранится, передается, обрабатывается в виде…</vt:lpstr>
      <vt:lpstr>Информация необходима, чтобы…</vt:lpstr>
      <vt:lpstr>Качество решений, принятых на основании полученной информации, зависит от…</vt:lpstr>
      <vt:lpstr>На качество принятого решения влияют…</vt:lpstr>
      <vt:lpstr>Верно ли утверждение: «Информация не существует сама по себе, она проявляется в информационных процессах»?</vt:lpstr>
      <vt:lpstr>Верно ли, что информатика изучает информационные процессы, протекающие в системах любой природы?</vt:lpstr>
      <vt:lpstr>Наиболее обобщенными информационными процессами считают…</vt:lpstr>
      <vt:lpstr>Можно ли кодирование информации рассматривать как один из способов её обработки?</vt:lpstr>
      <vt:lpstr>В азбуке Морзе используется…</vt:lpstr>
      <vt:lpstr>Может ли алфавит для кодирования сообщения состоять только из одного знака?</vt:lpstr>
      <vt:lpstr>Использование двоичного алфавита для кодирования влечёт за собой возможность…</vt:lpstr>
      <vt:lpstr>Проблемы организации хранения информации возникли перед человечеством…</vt:lpstr>
      <vt:lpstr>Хранение информации – это…</vt:lpstr>
      <vt:lpstr>Передача информации – это …</vt:lpstr>
      <vt:lpstr>Процесс изменения формы представления информации или её содержания  называется…</vt:lpstr>
      <vt:lpstr>В какой из групп перечислены устройства вывода информации?</vt:lpstr>
      <vt:lpstr>Можно ли одно и то же сообщение с помощью одного алфавита закодировать разными способами?</vt:lpstr>
      <vt:lpstr>Устройство для автоматизированной обработки информации называется…</vt:lpstr>
      <vt:lpstr>Способ передачи информации при трансляции радиопередачи - …</vt:lpstr>
      <vt:lpstr>Слайд 22</vt:lpstr>
    </vt:vector>
  </TitlesOfParts>
  <Company>Земцовская 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Иванова Вита Николаевна</dc:creator>
  <cp:lastModifiedBy>Компуша</cp:lastModifiedBy>
  <cp:revision>307</cp:revision>
  <dcterms:created xsi:type="dcterms:W3CDTF">2011-08-18T05:12:14Z</dcterms:created>
  <dcterms:modified xsi:type="dcterms:W3CDTF">2013-10-29T11:48:05Z</dcterms:modified>
</cp:coreProperties>
</file>