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316" r:id="rId3"/>
    <p:sldId id="282" r:id="rId4"/>
    <p:sldId id="283" r:id="rId5"/>
    <p:sldId id="284" r:id="rId6"/>
    <p:sldId id="286" r:id="rId7"/>
    <p:sldId id="288" r:id="rId8"/>
    <p:sldId id="289" r:id="rId9"/>
    <p:sldId id="290" r:id="rId10"/>
    <p:sldId id="280" r:id="rId11"/>
    <p:sldId id="279" r:id="rId12"/>
    <p:sldId id="276" r:id="rId13"/>
    <p:sldId id="257" r:id="rId14"/>
    <p:sldId id="277" r:id="rId15"/>
    <p:sldId id="306" r:id="rId16"/>
    <p:sldId id="259" r:id="rId17"/>
    <p:sldId id="275" r:id="rId18"/>
    <p:sldId id="292" r:id="rId19"/>
    <p:sldId id="265" r:id="rId20"/>
    <p:sldId id="293" r:id="rId21"/>
    <p:sldId id="267" r:id="rId22"/>
    <p:sldId id="294" r:id="rId23"/>
    <p:sldId id="271" r:id="rId24"/>
    <p:sldId id="262" r:id="rId25"/>
    <p:sldId id="273" r:id="rId26"/>
    <p:sldId id="264" r:id="rId27"/>
    <p:sldId id="272" r:id="rId28"/>
    <p:sldId id="317" r:id="rId29"/>
    <p:sldId id="318" r:id="rId30"/>
    <p:sldId id="307" r:id="rId31"/>
    <p:sldId id="308" r:id="rId32"/>
    <p:sldId id="310" r:id="rId33"/>
    <p:sldId id="305" r:id="rId34"/>
    <p:sldId id="309" r:id="rId35"/>
    <p:sldId id="304" r:id="rId36"/>
    <p:sldId id="319" r:id="rId37"/>
    <p:sldId id="312" r:id="rId38"/>
    <p:sldId id="295" r:id="rId39"/>
    <p:sldId id="296" r:id="rId40"/>
    <p:sldId id="297" r:id="rId41"/>
    <p:sldId id="298" r:id="rId42"/>
    <p:sldId id="299" r:id="rId43"/>
    <p:sldId id="300" r:id="rId44"/>
    <p:sldId id="301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55" autoAdjust="0"/>
    <p:restoredTop sz="94660"/>
  </p:normalViewPr>
  <p:slideViewPr>
    <p:cSldViewPr>
      <p:cViewPr varScale="1">
        <p:scale>
          <a:sx n="86" d="100"/>
          <a:sy n="86" d="100"/>
        </p:scale>
        <p:origin x="-12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814EE-1FFE-4BC5-A3E8-F8FBFEDF2C81}" type="datetimeFigureOut">
              <a:rPr lang="ru-RU" smtClean="0"/>
              <a:pPr/>
              <a:t>12.04.2011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6E793-1C19-4DC5-ABA3-46CA27AE44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F4210E-FAC0-49EB-B1E1-53053489DDF4}" type="slidenum">
              <a:rPr lang="ru-RU"/>
              <a:pPr/>
              <a:t>18</a:t>
            </a:fld>
            <a:endParaRPr lang="ru-RU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82612D-AD6D-43E1-89A5-CC808784D376}" type="slidenum">
              <a:rPr lang="ru-RU"/>
              <a:pPr/>
              <a:t>42</a:t>
            </a:fld>
            <a:endParaRPr lang="ru-RU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1A8409-24CD-44F1-812A-96F982377301}" type="slidenum">
              <a:rPr lang="ru-RU"/>
              <a:pPr/>
              <a:t>43</a:t>
            </a:fld>
            <a:endParaRPr lang="ru-RU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082812-F4CB-47E8-9005-BE2E0FF5B8B5}" type="slidenum">
              <a:rPr lang="ru-RU"/>
              <a:pPr/>
              <a:t>20</a:t>
            </a:fld>
            <a:endParaRPr lang="ru-RU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6E4528-60CA-45A3-BA45-DCBE757B8BCA}" type="slidenum">
              <a:rPr lang="ru-RU"/>
              <a:pPr/>
              <a:t>22</a:t>
            </a:fld>
            <a:endParaRPr lang="ru-RU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1B3488-2BB3-491D-9E3A-5C08651D1E07}" type="slidenum">
              <a:rPr lang="ru-RU"/>
              <a:pPr/>
              <a:t>28</a:t>
            </a:fld>
            <a:endParaRPr lang="ru-RU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41372D-3C7F-49A3-A808-5371B2A16E2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F43536-B6D7-4FC7-9C4D-FE3C55FDD462}" type="slidenum">
              <a:rPr lang="ru-RU"/>
              <a:pPr/>
              <a:t>38</a:t>
            </a:fld>
            <a:endParaRPr lang="ru-RU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3CAD58-ADFA-4A78-AAE7-433405E6C359}" type="slidenum">
              <a:rPr lang="ru-RU"/>
              <a:pPr/>
              <a:t>39</a:t>
            </a:fld>
            <a:endParaRPr lang="ru-RU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8A33D3-4034-478E-B814-534BF7FF719F}" type="slidenum">
              <a:rPr lang="ru-RU"/>
              <a:pPr/>
              <a:t>40</a:t>
            </a:fld>
            <a:endParaRPr lang="ru-RU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D464A8-E9EF-40B5-8149-688F3FE21E32}" type="slidenum">
              <a:rPr lang="ru-RU"/>
              <a:pPr/>
              <a:t>41</a:t>
            </a:fld>
            <a:endParaRPr lang="ru-RU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D783-DB1D-4328-AB89-7B9899DBA4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9F28D-02EE-4BB4-B482-28A4FC5B6D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F7EA5F-3598-4071-AA68-4885F73DD1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409651C-853E-4FC7-806B-626FB4A291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35D1915-7168-4EBF-9154-4E84B6B60F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3C56A-AD15-46EB-AAAB-402D00B7BF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3C5DDF-7EB1-4681-BA9F-FA00E038CE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DDC22-BA5E-44E7-81F6-1964171F2C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CCFCF-60D8-4A27-965D-B520F7DDC9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46718-9E92-4035-933F-B1B706CD80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FDCDF-E06E-4A56-BA61-3C743C5986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5E1A9-6D2E-412A-8F35-F1774B6068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D453B2-9276-489B-A0E4-E95C5E1343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rect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6A4F754-4D4A-4041-BC27-5E02EBD2054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20688"/>
            <a:ext cx="7772400" cy="2979763"/>
          </a:xfrm>
        </p:spPr>
        <p:txBody>
          <a:bodyPr/>
          <a:lstStyle/>
          <a:p>
            <a:r>
              <a:rPr lang="ru-RU" b="1" i="1" dirty="0" smtClean="0"/>
              <a:t>Понятие правильного многогранника </a:t>
            </a:r>
            <a:endParaRPr lang="ru-RU" b="1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Урок геометрии в 10 классе</a:t>
            </a:r>
          </a:p>
          <a:p>
            <a:r>
              <a:rPr lang="ru-RU" dirty="0"/>
              <a:t>Учитель: </a:t>
            </a:r>
            <a:endParaRPr lang="ru-RU" dirty="0" smtClean="0"/>
          </a:p>
          <a:p>
            <a:r>
              <a:rPr lang="ru-RU" dirty="0" smtClean="0"/>
              <a:t>Реброва Надежда Михайловна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846385" y="981076"/>
            <a:ext cx="6688015" cy="4824413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Times New Roman" pitchFamily="18" charset="0"/>
              </a:rPr>
              <a:t>	</a:t>
            </a:r>
            <a:r>
              <a:rPr lang="ru-RU" sz="2800" dirty="0">
                <a:solidFill>
                  <a:schemeClr val="tx1"/>
                </a:solidFill>
                <a:latin typeface="Mangal" pitchFamily="2"/>
              </a:rPr>
              <a:t>В геометрии изучаются разные виды многогранников: пирамиды, призмы, правильные многогранники. Ни одно геометрическое тело не обладает такой красотой, как правильные многогранники.</a:t>
            </a:r>
            <a:br>
              <a:rPr lang="ru-RU" sz="2800" dirty="0">
                <a:solidFill>
                  <a:schemeClr val="tx1"/>
                </a:solidFill>
                <a:latin typeface="Mangal" pitchFamily="2"/>
              </a:rPr>
            </a:br>
            <a:r>
              <a:rPr lang="ru-RU" sz="2800" dirty="0">
                <a:solidFill>
                  <a:schemeClr val="tx1"/>
                </a:solidFill>
                <a:latin typeface="Mangal" pitchFamily="2"/>
              </a:rPr>
              <a:t> </a:t>
            </a:r>
            <a:r>
              <a:rPr lang="ru-RU" sz="2800" i="1" dirty="0">
                <a:solidFill>
                  <a:schemeClr val="tx1"/>
                </a:solidFill>
                <a:latin typeface="Mangal" pitchFamily="2"/>
              </a:rPr>
              <a:t>«Правильных многогранников вызывающе мало, но весьма скромный по численности отряд сумел пробраться в самые глубины различных наук» </a:t>
            </a:r>
            <a:br>
              <a:rPr lang="ru-RU" sz="2800" i="1" dirty="0">
                <a:solidFill>
                  <a:schemeClr val="tx1"/>
                </a:solidFill>
                <a:latin typeface="Mangal" pitchFamily="2"/>
              </a:rPr>
            </a:br>
            <a:r>
              <a:rPr lang="ru-RU" sz="2800" i="1" dirty="0">
                <a:solidFill>
                  <a:schemeClr val="tx1"/>
                </a:solidFill>
                <a:latin typeface="Mangal" pitchFamily="2"/>
              </a:rPr>
              <a:t/>
            </a:r>
            <a:br>
              <a:rPr lang="ru-RU" sz="2800" i="1" dirty="0">
                <a:solidFill>
                  <a:schemeClr val="tx1"/>
                </a:solidFill>
                <a:latin typeface="Mangal" pitchFamily="2"/>
              </a:rPr>
            </a:br>
            <a:r>
              <a:rPr lang="ru-RU" sz="2800" i="1" dirty="0">
                <a:solidFill>
                  <a:schemeClr val="tx1"/>
                </a:solidFill>
                <a:latin typeface="Mangal" pitchFamily="2"/>
              </a:rPr>
              <a:t>						</a:t>
            </a:r>
            <a:r>
              <a:rPr lang="ru-RU" sz="1800" dirty="0">
                <a:solidFill>
                  <a:schemeClr val="tx1"/>
                </a:solidFill>
                <a:latin typeface="Mangal" pitchFamily="2"/>
              </a:rPr>
              <a:t>(Л.Кэрролл)</a:t>
            </a:r>
            <a:br>
              <a:rPr lang="ru-RU" sz="1800" dirty="0">
                <a:solidFill>
                  <a:schemeClr val="tx1"/>
                </a:solidFill>
                <a:latin typeface="Mangal" pitchFamily="2"/>
              </a:rPr>
            </a:br>
            <a:endParaRPr lang="ru-RU" sz="1800" dirty="0">
              <a:solidFill>
                <a:schemeClr val="tx1"/>
              </a:solidFill>
              <a:latin typeface="Mangal" pitchFamily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785926"/>
            <a:ext cx="8893175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00100" y="357167"/>
            <a:ext cx="7786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Существует всего пять правильных многогранников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Из истории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8686800" cy="4784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b="1" dirty="0"/>
              <a:t>С древнейших времен наши представления о красоте связаны с симметрией. Наверное, этим объясняется интерес человека к многогранникам - удивительным символам симметрии, привлекавшим внимание выдающихся мыслителей.</a:t>
            </a:r>
          </a:p>
          <a:p>
            <a:pPr>
              <a:lnSpc>
                <a:spcPct val="80000"/>
              </a:lnSpc>
            </a:pPr>
            <a:r>
              <a:rPr lang="ru-RU" sz="2800" b="1" dirty="0"/>
              <a:t>История правильных многогранников уходит в глубокую древность. Изучением правильных многогранников занимались  Пифагор и его ученики. Их поражала красота, совершенство, гармония этих фигур. Пифагорейцы считали правильные многогранники божественными фигурами и использовали в своих философских сочинениях.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/>
              <a:t>Из истории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256212"/>
          </a:xfrm>
        </p:spPr>
        <p:txBody>
          <a:bodyPr/>
          <a:lstStyle/>
          <a:p>
            <a:r>
              <a:rPr lang="ru-RU" sz="2800" dirty="0"/>
              <a:t>Одно из древнейших упоминаний о правильных многогранниках находится в трактате Платона (427-347 до н. э.) "</a:t>
            </a:r>
            <a:r>
              <a:rPr lang="ru-RU" sz="2800" dirty="0" err="1"/>
              <a:t>Тимаус</a:t>
            </a:r>
            <a:r>
              <a:rPr lang="ru-RU" sz="2800" dirty="0"/>
              <a:t>". Поэтому правильные многогранники также называются </a:t>
            </a:r>
            <a:r>
              <a:rPr lang="ru-RU" sz="2800" dirty="0" err="1"/>
              <a:t>платоновыми</a:t>
            </a:r>
            <a:r>
              <a:rPr lang="ru-RU" sz="2800" dirty="0"/>
              <a:t> телами. Каждый из правильных многогранников, а всего их пять, Платон ассоциировал с четырьмя "земными" элементами: земля (куб), вода (икосаэдр), огонь (тетраэдр), воздух (октаэдр), а также с "неземным" элементом - небом (додекаэдр).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Из истории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Знаменитый математик и астроном Кеплер построил модель Солнечной системы как ряд последовательно вписанных и описанных правильных многогранников и сфер.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447" y="404814"/>
            <a:ext cx="7200900" cy="1368425"/>
          </a:xfrm>
          <a:noFill/>
        </p:spPr>
        <p:txBody>
          <a:bodyPr/>
          <a:lstStyle/>
          <a:p>
            <a:pPr algn="ctr"/>
            <a:r>
              <a:rPr lang="ru-RU" sz="4000" i="1">
                <a:solidFill>
                  <a:srgbClr val="FFFF00"/>
                </a:solidFill>
                <a:latin typeface="Mangal" pitchFamily="2"/>
              </a:rPr>
              <a:t>Какие многогранники являются правильными?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9215" y="3284538"/>
            <a:ext cx="7010400" cy="2239962"/>
          </a:xfrm>
          <a:noFill/>
        </p:spPr>
        <p:txBody>
          <a:bodyPr/>
          <a:lstStyle/>
          <a:p>
            <a:r>
              <a:rPr lang="ru-RU" i="1" dirty="0">
                <a:solidFill>
                  <a:srgbClr val="FFFFFF"/>
                </a:solidFill>
                <a:latin typeface="Mangal" pitchFamily="2"/>
              </a:rPr>
              <a:t>Многогранник называется правильным, </a:t>
            </a:r>
            <a:r>
              <a:rPr lang="ru-RU" dirty="0">
                <a:solidFill>
                  <a:srgbClr val="FFFFFF"/>
                </a:solidFill>
                <a:latin typeface="Mangal" pitchFamily="2"/>
              </a:rPr>
              <a:t>если все его грани – равные правильные многоугольники и в каждой вершине сходится одно и то же число граней</a:t>
            </a:r>
            <a:endParaRPr lang="ru-RU" i="1" dirty="0">
              <a:solidFill>
                <a:srgbClr val="FFFFFF"/>
              </a:solidFill>
              <a:latin typeface="Mangal" pitchFamily="2"/>
            </a:endParaRPr>
          </a:p>
          <a:p>
            <a:pPr>
              <a:buFont typeface="Wingdings" pitchFamily="2" charset="2"/>
              <a:buNone/>
            </a:pPr>
            <a:endParaRPr lang="ru-RU" dirty="0">
              <a:solidFill>
                <a:schemeClr val="bg1"/>
              </a:solidFill>
              <a:latin typeface="Mangal" pitchFamily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Другое определение: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правильным многогранником называется такой выпуклый многогранник, все грани которого являются одинаковыми правильными многоугольниками и все двугранные углы попарно равны.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Многогранник называется правильным, если: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он выпуклый</a:t>
            </a:r>
          </a:p>
          <a:p>
            <a:r>
              <a:rPr lang="ru-RU" dirty="0"/>
              <a:t>все его грани являются равными правильными многоугольниками</a:t>
            </a:r>
          </a:p>
          <a:p>
            <a:r>
              <a:rPr lang="ru-RU" dirty="0"/>
              <a:t>в каждой его вершине сходится одинаковое число граней</a:t>
            </a:r>
          </a:p>
          <a:p>
            <a:r>
              <a:rPr lang="ru-RU" dirty="0"/>
              <a:t>все его двугранные углы равны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88913"/>
            <a:ext cx="4824412" cy="6408737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3200" dirty="0"/>
              <a:t>Правильный </a:t>
            </a:r>
            <a:r>
              <a:rPr lang="ru-RU" sz="3200" b="1" i="1" u="sng" dirty="0"/>
              <a:t>тетраэдр</a:t>
            </a:r>
            <a:r>
              <a:rPr lang="ru-RU" sz="3200" dirty="0"/>
              <a:t> составлен из четырёх равносторонних треугольников. </a:t>
            </a:r>
            <a:endParaRPr lang="en-US" sz="3200" dirty="0"/>
          </a:p>
          <a:p>
            <a:pPr marL="0" indent="0" algn="ctr">
              <a:buFontTx/>
              <a:buNone/>
            </a:pPr>
            <a:r>
              <a:rPr lang="ru-RU" sz="3200" dirty="0"/>
              <a:t>Каждая его вершина является вершиной трёх треугольников. </a:t>
            </a:r>
            <a:endParaRPr lang="en-US" sz="3200" dirty="0"/>
          </a:p>
          <a:p>
            <a:pPr marL="0" indent="0" algn="ctr">
              <a:buFontTx/>
              <a:buNone/>
            </a:pPr>
            <a:r>
              <a:rPr lang="ru-RU" sz="3200" dirty="0"/>
              <a:t>Следовательно, сумма плоских углов при каждой вершине равна 180°.</a:t>
            </a:r>
          </a:p>
          <a:p>
            <a:pPr marL="0" indent="0">
              <a:buFontTx/>
              <a:buNone/>
            </a:pPr>
            <a:endParaRPr lang="ru-RU" sz="3200" dirty="0"/>
          </a:p>
        </p:txBody>
      </p:sp>
      <p:pic>
        <p:nvPicPr>
          <p:cNvPr id="18438" name="Picture 6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05400" y="981075"/>
            <a:ext cx="40386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4824536" cy="49117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тетраэдр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1340769"/>
            <a:ext cx="30243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Тетраэдр -  имеет 4 грани, в переводе с греческого "тетра" - четыре, "</a:t>
            </a:r>
            <a:r>
              <a:rPr lang="ru-RU" sz="3200" b="1" dirty="0" err="1" smtClean="0"/>
              <a:t>эдрон</a:t>
            </a:r>
            <a:r>
              <a:rPr lang="ru-RU" sz="3200" b="1" dirty="0" smtClean="0"/>
              <a:t>" - грань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609600" y="1764963"/>
            <a:ext cx="80010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/>
              <a:t>Проверка домашнего задания. ЕГЭ</a:t>
            </a:r>
            <a:r>
              <a:rPr lang="ru-RU" sz="2400" b="1" dirty="0"/>
              <a:t>. Задачи В 9.</a:t>
            </a:r>
          </a:p>
          <a:p>
            <a:endParaRPr lang="ru-RU" dirty="0"/>
          </a:p>
          <a:p>
            <a:r>
              <a:rPr lang="ru-RU" sz="2000" dirty="0" smtClean="0"/>
              <a:t>1. </a:t>
            </a:r>
            <a:r>
              <a:rPr lang="ru-RU" sz="2000" dirty="0"/>
              <a:t>Найдите площадь  полной поверхности прямой  призмы, в основании которой лежит ромб с диагоналями, равными</a:t>
            </a:r>
          </a:p>
          <a:p>
            <a:r>
              <a:rPr lang="ru-RU" sz="2000" dirty="0"/>
              <a:t> 3 и 4, и боковым ребром, равным 5.</a:t>
            </a:r>
          </a:p>
          <a:p>
            <a:endParaRPr lang="ru-RU" sz="2000" dirty="0"/>
          </a:p>
          <a:p>
            <a:r>
              <a:rPr lang="ru-RU" sz="2000" dirty="0" smtClean="0"/>
              <a:t>2. Стороны основания правильной </a:t>
            </a:r>
            <a:r>
              <a:rPr lang="ru-RU" sz="2000" dirty="0"/>
              <a:t>четырёхугольной </a:t>
            </a:r>
            <a:r>
              <a:rPr lang="ru-RU" sz="2000" dirty="0" smtClean="0"/>
              <a:t>пирамиды равны 6, боковые рёбра </a:t>
            </a:r>
            <a:r>
              <a:rPr lang="ru-RU" sz="2000" dirty="0"/>
              <a:t>равны </a:t>
            </a:r>
            <a:r>
              <a:rPr lang="ru-RU" sz="2000" dirty="0" smtClean="0"/>
              <a:t>5. Найдите площадь </a:t>
            </a:r>
            <a:r>
              <a:rPr lang="ru-RU" sz="2000" dirty="0"/>
              <a:t>поверхности </a:t>
            </a:r>
            <a:r>
              <a:rPr lang="ru-RU" sz="2000" dirty="0" smtClean="0"/>
              <a:t>пирамиды.  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8913"/>
            <a:ext cx="4619625" cy="6408737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3600" b="1" i="1" u="sng" dirty="0"/>
              <a:t>Куб</a:t>
            </a:r>
            <a:r>
              <a:rPr lang="ru-RU" sz="3600" dirty="0"/>
              <a:t> </a:t>
            </a:r>
            <a:r>
              <a:rPr lang="ru-RU" sz="3600" dirty="0" smtClean="0"/>
              <a:t>(гексаэдр) </a:t>
            </a:r>
            <a:r>
              <a:rPr lang="ru-RU" sz="3600" dirty="0"/>
              <a:t>составлен из шести квадратов. Каждая вершина куба является вершиной трёх квадратов. Следовательно, сумма плоских углов при каждой вершине равна 270°.</a:t>
            </a:r>
          </a:p>
          <a:p>
            <a:pPr marL="0" indent="0" algn="ctr">
              <a:buFontTx/>
              <a:buNone/>
            </a:pPr>
            <a:endParaRPr lang="ru-RU" sz="3600" dirty="0"/>
          </a:p>
        </p:txBody>
      </p:sp>
      <p:pic>
        <p:nvPicPr>
          <p:cNvPr id="25606" name="Picture 6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05400" y="1268413"/>
            <a:ext cx="4038600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Куб</a:t>
            </a:r>
            <a:r>
              <a:rPr lang="ru-RU" dirty="0" smtClean="0"/>
              <a:t> (гексаэдр)</a:t>
            </a:r>
            <a:endParaRPr lang="ru-RU" dirty="0"/>
          </a:p>
        </p:txBody>
      </p:sp>
      <p:pic>
        <p:nvPicPr>
          <p:cNvPr id="19463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56792"/>
            <a:ext cx="4896544" cy="4775895"/>
          </a:xfrm>
          <a:noFill/>
          <a:ln/>
        </p:spPr>
      </p:pic>
      <p:sp>
        <p:nvSpPr>
          <p:cNvPr id="7" name="Прямоугольник 6"/>
          <p:cNvSpPr/>
          <p:nvPr/>
        </p:nvSpPr>
        <p:spPr>
          <a:xfrm>
            <a:off x="5292080" y="1628801"/>
            <a:ext cx="360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гексаэдр (куб) -имеет 6 граней, "</a:t>
            </a:r>
            <a:r>
              <a:rPr lang="ru-RU" sz="3600" dirty="0" err="1" smtClean="0"/>
              <a:t>гекса</a:t>
            </a:r>
            <a:r>
              <a:rPr lang="ru-RU" sz="3600" dirty="0" smtClean="0"/>
              <a:t>" - шесть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8913"/>
            <a:ext cx="4619625" cy="6669087"/>
          </a:xfrm>
        </p:spPr>
        <p:txBody>
          <a:bodyPr/>
          <a:lstStyle/>
          <a:p>
            <a:pPr marL="88900" indent="-88900" algn="ctr">
              <a:buFontTx/>
              <a:buNone/>
              <a:tabLst>
                <a:tab pos="0" algn="l"/>
              </a:tabLst>
            </a:pPr>
            <a:r>
              <a:rPr lang="ru-RU" sz="3200" dirty="0"/>
              <a:t>Правильный </a:t>
            </a:r>
            <a:r>
              <a:rPr lang="ru-RU" sz="3200" b="1" i="1" u="sng" dirty="0"/>
              <a:t>октаэдр</a:t>
            </a:r>
            <a:r>
              <a:rPr lang="ru-RU" sz="3200" dirty="0"/>
              <a:t>  составлен из восьми равносторонних треугольников. </a:t>
            </a:r>
            <a:endParaRPr lang="en-US" sz="3200" dirty="0"/>
          </a:p>
          <a:p>
            <a:pPr marL="88900" indent="-88900" algn="ctr">
              <a:buFontTx/>
              <a:buNone/>
              <a:tabLst>
                <a:tab pos="0" algn="l"/>
              </a:tabLst>
            </a:pPr>
            <a:r>
              <a:rPr lang="ru-RU" sz="3200" dirty="0"/>
              <a:t>Каждая вершина октаэдра является вершиной четырёх треугольников. Следовательно, сумма плоских углов при каждой вершине равна 240°.</a:t>
            </a:r>
          </a:p>
          <a:p>
            <a:pPr marL="88900" indent="-88900">
              <a:buFontTx/>
              <a:buNone/>
              <a:tabLst>
                <a:tab pos="0" algn="l"/>
              </a:tabLst>
            </a:pPr>
            <a:endParaRPr lang="ru-RU" dirty="0"/>
          </a:p>
        </p:txBody>
      </p:sp>
      <p:pic>
        <p:nvPicPr>
          <p:cNvPr id="21510" name="Picture 6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363" y="1412875"/>
            <a:ext cx="40386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268760"/>
            <a:ext cx="5472608" cy="4990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83768" y="260648"/>
            <a:ext cx="38884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u="sng" dirty="0" smtClean="0"/>
              <a:t>  Октаэдр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1556792"/>
            <a:ext cx="28803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/>
              <a:t>октаэдр - восьмигранник, "окто" - восемь;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Правильный икосаэдр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 dirty="0"/>
              <a:t>составлен из двадцати равносторонних треугольников. Каждая вершина икосаэдра является вершиной пяти треугольников. Следовательно, сумма плоских углов при каждой вершине равна </a:t>
            </a:r>
            <a:r>
              <a:rPr lang="ru-RU" sz="2400" dirty="0" smtClean="0"/>
              <a:t>30</a:t>
            </a:r>
            <a:r>
              <a:rPr lang="ru-RU" sz="2400" dirty="0" smtClean="0"/>
              <a:t>0</a:t>
            </a:r>
            <a:r>
              <a:rPr lang="ru-RU" sz="2400" dirty="0"/>
              <a:t>°.</a:t>
            </a: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313"/>
            <a:ext cx="4733925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5544616" cy="511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91880" y="476672"/>
            <a:ext cx="34563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И</a:t>
            </a:r>
            <a:r>
              <a:rPr lang="ru-RU" sz="4400" dirty="0" smtClean="0"/>
              <a:t>косаэдр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1772816"/>
            <a:ext cx="2592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Икосаэдр - имеет 20 граней, "</a:t>
            </a:r>
            <a:r>
              <a:rPr lang="ru-RU" sz="2800" dirty="0" err="1" smtClean="0"/>
              <a:t>икоси</a:t>
            </a:r>
            <a:r>
              <a:rPr lang="ru-RU" sz="2800" dirty="0" smtClean="0"/>
              <a:t>" - двадцать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Правильный додекаэдр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/>
              <a:t>составлен из двенадцати правильных пятиугольников. Каждая вершина додекаэдра является вершиной трех правильных пятиугольников. Следовательно, сумма плоских углов при каждой вершине равна 324°.</a:t>
            </a: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060575"/>
            <a:ext cx="4054475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5292080" cy="5139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39752" y="620688"/>
            <a:ext cx="34563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Додекаэдр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2132856"/>
            <a:ext cx="25202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додекаэдр - двенадцатигранник, "</a:t>
            </a:r>
            <a:r>
              <a:rPr lang="ru-RU" sz="3200" dirty="0" err="1" smtClean="0"/>
              <a:t>додека</a:t>
            </a:r>
            <a:r>
              <a:rPr lang="ru-RU" sz="3200" dirty="0" smtClean="0"/>
              <a:t>" - двенадцать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/>
          <a:lstStyle/>
          <a:p>
            <a:r>
              <a:rPr lang="ru-RU" sz="4800" dirty="0"/>
              <a:t>Не существует правильного многогранника, гранями которого являются правильные шестиугольники, семиугольники и вообще </a:t>
            </a:r>
            <a:br>
              <a:rPr lang="ru-RU" sz="4800" dirty="0"/>
            </a:br>
            <a:r>
              <a:rPr lang="en-US" sz="4800" dirty="0"/>
              <a:t>n</a:t>
            </a:r>
            <a:r>
              <a:rPr lang="ru-RU" sz="4800" dirty="0"/>
              <a:t>-угольники при </a:t>
            </a:r>
            <a:r>
              <a:rPr lang="en-US" sz="4800" dirty="0"/>
              <a:t>n</a:t>
            </a:r>
            <a:r>
              <a:rPr lang="en-US" sz="4800" dirty="0">
                <a:cs typeface="Arial" charset="0"/>
              </a:rPr>
              <a:t>≥</a:t>
            </a:r>
            <a:r>
              <a:rPr lang="ru-RU" sz="4800" dirty="0"/>
              <a:t> 6.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6263"/>
            <a:ext cx="8288337" cy="1957387"/>
          </a:xfrm>
        </p:spPr>
        <p:txBody>
          <a:bodyPr/>
          <a:lstStyle/>
          <a:p>
            <a:pPr marL="0" indent="20638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>
                <a:solidFill>
                  <a:schemeClr val="accent4"/>
                </a:solidFill>
                <a:latin typeface="Monotype Corsiva" pitchFamily="66" charset="0"/>
              </a:rPr>
              <a:t>Сумма числа граней и вершин любого многогранника </a:t>
            </a:r>
          </a:p>
          <a:p>
            <a:pPr marL="0" indent="20638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>
                <a:solidFill>
                  <a:schemeClr val="accent4"/>
                </a:solidFill>
                <a:latin typeface="Monotype Corsiva" pitchFamily="66" charset="0"/>
              </a:rPr>
              <a:t>равна числу рёбер, </a:t>
            </a:r>
            <a:r>
              <a:rPr lang="ru-RU" sz="2800" b="1" dirty="0" smtClean="0">
                <a:solidFill>
                  <a:schemeClr val="accent4"/>
                </a:solidFill>
                <a:latin typeface="Monotype Corsiva" pitchFamily="66" charset="0"/>
              </a:rPr>
              <a:t>увеличенному </a:t>
            </a:r>
            <a:r>
              <a:rPr lang="ru-RU" sz="2800" b="1" dirty="0">
                <a:solidFill>
                  <a:schemeClr val="accent4"/>
                </a:solidFill>
                <a:latin typeface="Monotype Corsiva" pitchFamily="66" charset="0"/>
              </a:rPr>
              <a:t>на 2. </a:t>
            </a:r>
          </a:p>
          <a:p>
            <a:pPr marL="0" indent="20638"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6000" b="1" dirty="0">
                <a:solidFill>
                  <a:srgbClr val="FF00FF"/>
                </a:solidFill>
                <a:latin typeface="Monotype Corsiva" pitchFamily="66" charset="0"/>
              </a:rPr>
              <a:t>Г + В = Р + 2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07988" y="144462"/>
            <a:ext cx="8229600" cy="14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6000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3200" b="1" dirty="0" smtClean="0"/>
              <a:t>Математические свойства правильных многогранников</a:t>
            </a:r>
          </a:p>
          <a:p>
            <a:pPr algn="ctr">
              <a:lnSpc>
                <a:spcPct val="80000"/>
              </a:lnSpc>
            </a:pPr>
            <a:r>
              <a:rPr lang="ru-RU" sz="3200" b="1" dirty="0" smtClean="0"/>
              <a:t>Характеристика Эйлера </a:t>
            </a:r>
            <a:endParaRPr lang="ru-RU" sz="32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425450" y="4019550"/>
            <a:ext cx="8272463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20638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800" b="1" dirty="0">
                <a:solidFill>
                  <a:schemeClr val="accent4"/>
                </a:solidFill>
                <a:latin typeface="Monotype Corsiva" pitchFamily="66" charset="0"/>
              </a:rPr>
              <a:t>Число граней плюс число вершин минус число рёбер </a:t>
            </a:r>
          </a:p>
          <a:p>
            <a:pPr indent="20638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800" b="1" dirty="0">
                <a:solidFill>
                  <a:schemeClr val="accent4"/>
                </a:solidFill>
                <a:latin typeface="Monotype Corsiva" pitchFamily="66" charset="0"/>
              </a:rPr>
              <a:t>в любом многограннике равно 2. </a:t>
            </a:r>
          </a:p>
          <a:p>
            <a:pPr indent="20638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6000" b="1" dirty="0">
                <a:solidFill>
                  <a:srgbClr val="FF00FF"/>
                </a:solidFill>
                <a:latin typeface="Monotype Corsiva" pitchFamily="66" charset="0"/>
              </a:rPr>
              <a:t>Г + В </a:t>
            </a:r>
            <a:r>
              <a:rPr lang="ru-RU" sz="6000" b="1" dirty="0" smtClean="0">
                <a:solidFill>
                  <a:srgbClr val="FF00FF"/>
                </a:solidFill>
                <a:latin typeface="Monotype Corsiva" pitchFamily="66" charset="0"/>
              </a:rPr>
              <a:t>-</a:t>
            </a:r>
            <a:r>
              <a:rPr lang="ru-RU" sz="6000" b="1" dirty="0" smtClean="0">
                <a:solidFill>
                  <a:srgbClr val="FF00FF"/>
                </a:solidFill>
                <a:latin typeface="Monotype Corsiva" pitchFamily="66" charset="0"/>
                <a:sym typeface="Symbol" pitchFamily="18" charset="2"/>
              </a:rPr>
              <a:t> </a:t>
            </a:r>
            <a:r>
              <a:rPr lang="ru-RU" sz="6000" b="1" dirty="0">
                <a:solidFill>
                  <a:srgbClr val="FF00FF"/>
                </a:solidFill>
                <a:latin typeface="Monotype Corsiva" pitchFamily="66" charset="0"/>
              </a:rPr>
              <a:t>Р =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012847">
            <a:off x="5105400" y="3048000"/>
            <a:ext cx="3429000" cy="2062163"/>
            <a:chOff x="1248" y="717"/>
            <a:chExt cx="2160" cy="1635"/>
          </a:xfrm>
        </p:grpSpPr>
        <p:sp>
          <p:nvSpPr>
            <p:cNvPr id="14364" name="Freeform 3"/>
            <p:cNvSpPr>
              <a:spLocks/>
            </p:cNvSpPr>
            <p:nvPr/>
          </p:nvSpPr>
          <p:spPr bwMode="auto">
            <a:xfrm>
              <a:off x="1251" y="717"/>
              <a:ext cx="1512" cy="426"/>
            </a:xfrm>
            <a:custGeom>
              <a:avLst/>
              <a:gdLst>
                <a:gd name="T0" fmla="*/ 0 w 1512"/>
                <a:gd name="T1" fmla="*/ 420 h 426"/>
                <a:gd name="T2" fmla="*/ 1026 w 1512"/>
                <a:gd name="T3" fmla="*/ 426 h 426"/>
                <a:gd name="T4" fmla="*/ 1512 w 1512"/>
                <a:gd name="T5" fmla="*/ 3 h 426"/>
                <a:gd name="T6" fmla="*/ 474 w 1512"/>
                <a:gd name="T7" fmla="*/ 0 h 426"/>
                <a:gd name="T8" fmla="*/ 0 w 1512"/>
                <a:gd name="T9" fmla="*/ 42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12"/>
                <a:gd name="T16" fmla="*/ 0 h 426"/>
                <a:gd name="T17" fmla="*/ 1512 w 1512"/>
                <a:gd name="T18" fmla="*/ 426 h 4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12" h="426">
                  <a:moveTo>
                    <a:pt x="0" y="420"/>
                  </a:moveTo>
                  <a:lnTo>
                    <a:pt x="1026" y="426"/>
                  </a:lnTo>
                  <a:lnTo>
                    <a:pt x="1512" y="3"/>
                  </a:lnTo>
                  <a:lnTo>
                    <a:pt x="474" y="0"/>
                  </a:lnTo>
                  <a:lnTo>
                    <a:pt x="0" y="420"/>
                  </a:lnTo>
                  <a:close/>
                </a:path>
              </a:pathLst>
            </a:custGeom>
            <a:solidFill>
              <a:srgbClr val="FFFF6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Freeform 4"/>
            <p:cNvSpPr>
              <a:spLocks/>
            </p:cNvSpPr>
            <p:nvPr/>
          </p:nvSpPr>
          <p:spPr bwMode="auto">
            <a:xfrm>
              <a:off x="2283" y="720"/>
              <a:ext cx="1125" cy="1629"/>
            </a:xfrm>
            <a:custGeom>
              <a:avLst/>
              <a:gdLst>
                <a:gd name="T0" fmla="*/ 648 w 1125"/>
                <a:gd name="T1" fmla="*/ 1629 h 1629"/>
                <a:gd name="T2" fmla="*/ 1125 w 1125"/>
                <a:gd name="T3" fmla="*/ 1215 h 1629"/>
                <a:gd name="T4" fmla="*/ 480 w 1125"/>
                <a:gd name="T5" fmla="*/ 0 h 1629"/>
                <a:gd name="T6" fmla="*/ 0 w 1125"/>
                <a:gd name="T7" fmla="*/ 417 h 1629"/>
                <a:gd name="T8" fmla="*/ 648 w 1125"/>
                <a:gd name="T9" fmla="*/ 1629 h 16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5"/>
                <a:gd name="T16" fmla="*/ 0 h 1629"/>
                <a:gd name="T17" fmla="*/ 1125 w 1125"/>
                <a:gd name="T18" fmla="*/ 1629 h 16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5" h="1629">
                  <a:moveTo>
                    <a:pt x="648" y="1629"/>
                  </a:moveTo>
                  <a:lnTo>
                    <a:pt x="1125" y="1215"/>
                  </a:lnTo>
                  <a:lnTo>
                    <a:pt x="480" y="0"/>
                  </a:lnTo>
                  <a:lnTo>
                    <a:pt x="0" y="417"/>
                  </a:lnTo>
                  <a:lnTo>
                    <a:pt x="648" y="1629"/>
                  </a:lnTo>
                  <a:close/>
                </a:path>
              </a:pathLst>
            </a:custGeom>
            <a:solidFill>
              <a:srgbClr val="FFFF6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5"/>
            <p:cNvSpPr>
              <a:spLocks/>
            </p:cNvSpPr>
            <p:nvPr/>
          </p:nvSpPr>
          <p:spPr bwMode="auto">
            <a:xfrm>
              <a:off x="1248" y="1137"/>
              <a:ext cx="1680" cy="1215"/>
            </a:xfrm>
            <a:custGeom>
              <a:avLst/>
              <a:gdLst>
                <a:gd name="T0" fmla="*/ 639 w 1680"/>
                <a:gd name="T1" fmla="*/ 1212 h 1215"/>
                <a:gd name="T2" fmla="*/ 1680 w 1680"/>
                <a:gd name="T3" fmla="*/ 1215 h 1215"/>
                <a:gd name="T4" fmla="*/ 1035 w 1680"/>
                <a:gd name="T5" fmla="*/ 0 h 1215"/>
                <a:gd name="T6" fmla="*/ 0 w 1680"/>
                <a:gd name="T7" fmla="*/ 15 h 1215"/>
                <a:gd name="T8" fmla="*/ 639 w 1680"/>
                <a:gd name="T9" fmla="*/ 1212 h 1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0"/>
                <a:gd name="T16" fmla="*/ 0 h 1215"/>
                <a:gd name="T17" fmla="*/ 1680 w 1680"/>
                <a:gd name="T18" fmla="*/ 1215 h 1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0" h="1215">
                  <a:moveTo>
                    <a:pt x="639" y="1212"/>
                  </a:moveTo>
                  <a:lnTo>
                    <a:pt x="1680" y="1215"/>
                  </a:lnTo>
                  <a:lnTo>
                    <a:pt x="1035" y="0"/>
                  </a:lnTo>
                  <a:lnTo>
                    <a:pt x="0" y="15"/>
                  </a:lnTo>
                  <a:lnTo>
                    <a:pt x="639" y="1212"/>
                  </a:lnTo>
                  <a:close/>
                </a:path>
              </a:pathLst>
            </a:custGeom>
            <a:solidFill>
              <a:srgbClr val="FFFF6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248" y="720"/>
              <a:ext cx="2160" cy="1632"/>
              <a:chOff x="1248" y="720"/>
              <a:chExt cx="3408" cy="2784"/>
            </a:xfrm>
          </p:grpSpPr>
          <p:sp>
            <p:nvSpPr>
              <p:cNvPr id="14368" name="Line 7"/>
              <p:cNvSpPr>
                <a:spLocks noChangeShapeType="1"/>
              </p:cNvSpPr>
              <p:nvPr/>
            </p:nvSpPr>
            <p:spPr bwMode="auto">
              <a:xfrm flipV="1">
                <a:off x="2256" y="2784"/>
                <a:ext cx="768" cy="7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9" name="Freeform 8"/>
              <p:cNvSpPr>
                <a:spLocks/>
              </p:cNvSpPr>
              <p:nvPr/>
            </p:nvSpPr>
            <p:spPr bwMode="auto">
              <a:xfrm>
                <a:off x="3024" y="2784"/>
                <a:ext cx="1632" cy="1"/>
              </a:xfrm>
              <a:custGeom>
                <a:avLst/>
                <a:gdLst>
                  <a:gd name="T0" fmla="*/ 0 w 1632"/>
                  <a:gd name="T1" fmla="*/ 0 h 1"/>
                  <a:gd name="T2" fmla="*/ 1632 w 1632"/>
                  <a:gd name="T3" fmla="*/ 0 h 1"/>
                  <a:gd name="T4" fmla="*/ 0 60000 65536"/>
                  <a:gd name="T5" fmla="*/ 0 60000 65536"/>
                  <a:gd name="T6" fmla="*/ 0 w 1632"/>
                  <a:gd name="T7" fmla="*/ 0 h 1"/>
                  <a:gd name="T8" fmla="*/ 1632 w 163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32" h="1">
                    <a:moveTo>
                      <a:pt x="0" y="0"/>
                    </a:moveTo>
                    <a:lnTo>
                      <a:pt x="1632" y="0"/>
                    </a:lnTo>
                  </a:path>
                </a:pathLst>
              </a:custGeom>
              <a:solidFill>
                <a:srgbClr val="FFFF66"/>
              </a:solidFill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0" name="Line 9"/>
              <p:cNvSpPr>
                <a:spLocks noChangeShapeType="1"/>
              </p:cNvSpPr>
              <p:nvPr/>
            </p:nvSpPr>
            <p:spPr bwMode="auto">
              <a:xfrm flipH="1">
                <a:off x="3888" y="2784"/>
                <a:ext cx="768" cy="7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10"/>
              <p:cNvGrpSpPr>
                <a:grpSpLocks/>
              </p:cNvGrpSpPr>
              <p:nvPr/>
            </p:nvGrpSpPr>
            <p:grpSpPr bwMode="auto">
              <a:xfrm>
                <a:off x="1248" y="720"/>
                <a:ext cx="2400" cy="720"/>
                <a:chOff x="720" y="3168"/>
                <a:chExt cx="2400" cy="720"/>
              </a:xfrm>
            </p:grpSpPr>
            <p:sp>
              <p:nvSpPr>
                <p:cNvPr id="14378" name="Line 11"/>
                <p:cNvSpPr>
                  <a:spLocks noChangeShapeType="1"/>
                </p:cNvSpPr>
                <p:nvPr/>
              </p:nvSpPr>
              <p:spPr bwMode="auto">
                <a:xfrm>
                  <a:off x="720" y="3888"/>
                  <a:ext cx="163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79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352" y="3168"/>
                  <a:ext cx="768" cy="72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80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720" y="3168"/>
                  <a:ext cx="768" cy="72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81" name="Line 14"/>
                <p:cNvSpPr>
                  <a:spLocks noChangeShapeType="1"/>
                </p:cNvSpPr>
                <p:nvPr/>
              </p:nvSpPr>
              <p:spPr bwMode="auto">
                <a:xfrm>
                  <a:off x="1488" y="3168"/>
                  <a:ext cx="163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4372" name="Line 15"/>
              <p:cNvSpPr>
                <a:spLocks noChangeShapeType="1"/>
              </p:cNvSpPr>
              <p:nvPr/>
            </p:nvSpPr>
            <p:spPr bwMode="auto">
              <a:xfrm>
                <a:off x="2256" y="3504"/>
                <a:ext cx="16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" name="Group 16"/>
              <p:cNvGrpSpPr>
                <a:grpSpLocks/>
              </p:cNvGrpSpPr>
              <p:nvPr/>
            </p:nvGrpSpPr>
            <p:grpSpPr bwMode="auto">
              <a:xfrm>
                <a:off x="1248" y="720"/>
                <a:ext cx="3408" cy="2784"/>
                <a:chOff x="-288" y="1152"/>
                <a:chExt cx="3408" cy="2736"/>
              </a:xfrm>
            </p:grpSpPr>
            <p:sp>
              <p:nvSpPr>
                <p:cNvPr id="14374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2112" y="1152"/>
                  <a:ext cx="1008" cy="201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75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480" y="1152"/>
                  <a:ext cx="1008" cy="201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76" name="Line 19"/>
                <p:cNvSpPr>
                  <a:spLocks noChangeShapeType="1"/>
                </p:cNvSpPr>
                <p:nvPr/>
              </p:nvSpPr>
              <p:spPr bwMode="auto">
                <a:xfrm flipH="1" flipV="1">
                  <a:off x="1344" y="1872"/>
                  <a:ext cx="1008" cy="201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77" name="Line 20"/>
                <p:cNvSpPr>
                  <a:spLocks noChangeShapeType="1"/>
                </p:cNvSpPr>
                <p:nvPr/>
              </p:nvSpPr>
              <p:spPr bwMode="auto">
                <a:xfrm flipH="1" flipV="1">
                  <a:off x="-288" y="1872"/>
                  <a:ext cx="1008" cy="201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838200" y="381000"/>
            <a:ext cx="2590800" cy="2997200"/>
            <a:chOff x="432" y="2192"/>
            <a:chExt cx="1632" cy="1888"/>
          </a:xfrm>
        </p:grpSpPr>
        <p:sp>
          <p:nvSpPr>
            <p:cNvPr id="14360" name="AutoShape 22"/>
            <p:cNvSpPr>
              <a:spLocks noChangeArrowheads="1"/>
            </p:cNvSpPr>
            <p:nvPr/>
          </p:nvSpPr>
          <p:spPr bwMode="auto">
            <a:xfrm>
              <a:off x="432" y="2208"/>
              <a:ext cx="1632" cy="1872"/>
            </a:xfrm>
            <a:prstGeom prst="cube">
              <a:avLst>
                <a:gd name="adj" fmla="val 26963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61" name="Line 23"/>
            <p:cNvSpPr>
              <a:spLocks noChangeShapeType="1"/>
            </p:cNvSpPr>
            <p:nvPr/>
          </p:nvSpPr>
          <p:spPr bwMode="auto">
            <a:xfrm flipH="1">
              <a:off x="852" y="3648"/>
              <a:ext cx="12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Freeform 24"/>
            <p:cNvSpPr>
              <a:spLocks/>
            </p:cNvSpPr>
            <p:nvPr/>
          </p:nvSpPr>
          <p:spPr bwMode="auto">
            <a:xfrm>
              <a:off x="880" y="2192"/>
              <a:ext cx="1" cy="1440"/>
            </a:xfrm>
            <a:custGeom>
              <a:avLst/>
              <a:gdLst>
                <a:gd name="T0" fmla="*/ 0 w 1"/>
                <a:gd name="T1" fmla="*/ 0 h 1440"/>
                <a:gd name="T2" fmla="*/ 0 w 1"/>
                <a:gd name="T3" fmla="*/ 1440 h 1440"/>
                <a:gd name="T4" fmla="*/ 0 60000 65536"/>
                <a:gd name="T5" fmla="*/ 0 60000 65536"/>
                <a:gd name="T6" fmla="*/ 0 w 1"/>
                <a:gd name="T7" fmla="*/ 0 h 1440"/>
                <a:gd name="T8" fmla="*/ 1 w 1"/>
                <a:gd name="T9" fmla="*/ 1440 h 144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440">
                  <a:moveTo>
                    <a:pt x="0" y="0"/>
                  </a:moveTo>
                  <a:lnTo>
                    <a:pt x="0" y="1440"/>
                  </a:lnTo>
                </a:path>
              </a:pathLst>
            </a:custGeom>
            <a:solidFill>
              <a:schemeClr val="hlink"/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25"/>
            <p:cNvSpPr>
              <a:spLocks/>
            </p:cNvSpPr>
            <p:nvPr/>
          </p:nvSpPr>
          <p:spPr bwMode="auto">
            <a:xfrm>
              <a:off x="432" y="3648"/>
              <a:ext cx="448" cy="432"/>
            </a:xfrm>
            <a:custGeom>
              <a:avLst/>
              <a:gdLst>
                <a:gd name="T0" fmla="*/ 448 w 448"/>
                <a:gd name="T1" fmla="*/ 0 h 432"/>
                <a:gd name="T2" fmla="*/ 0 w 448"/>
                <a:gd name="T3" fmla="*/ 432 h 432"/>
                <a:gd name="T4" fmla="*/ 0 60000 65536"/>
                <a:gd name="T5" fmla="*/ 0 60000 65536"/>
                <a:gd name="T6" fmla="*/ 0 w 448"/>
                <a:gd name="T7" fmla="*/ 0 h 432"/>
                <a:gd name="T8" fmla="*/ 448 w 448"/>
                <a:gd name="T9" fmla="*/ 432 h 43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48" h="432">
                  <a:moveTo>
                    <a:pt x="448" y="0"/>
                  </a:moveTo>
                  <a:lnTo>
                    <a:pt x="0" y="432"/>
                  </a:lnTo>
                </a:path>
              </a:pathLst>
            </a:custGeom>
            <a:solidFill>
              <a:schemeClr val="hlink"/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4038600" y="533400"/>
            <a:ext cx="48006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0"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Параллелепипед</a:t>
            </a:r>
            <a:r>
              <a:rPr kumimoji="0" lang="ru-RU" dirty="0">
                <a:latin typeface="Arial" charset="0"/>
                <a:cs typeface="Arial" charset="0"/>
              </a:rPr>
              <a:t> – </a:t>
            </a:r>
            <a:r>
              <a:rPr kumimoji="0" lang="ru-RU" sz="2000" dirty="0">
                <a:latin typeface="Arial" charset="0"/>
                <a:cs typeface="Arial" charset="0"/>
              </a:rPr>
              <a:t>поверхность, составленная из шести параллелограммов.</a:t>
            </a:r>
          </a:p>
        </p:txBody>
      </p:sp>
      <p:grpSp>
        <p:nvGrpSpPr>
          <p:cNvPr id="7" name="Group 27"/>
          <p:cNvGrpSpPr>
            <a:grpSpLocks/>
          </p:cNvGrpSpPr>
          <p:nvPr/>
        </p:nvGrpSpPr>
        <p:grpSpPr bwMode="auto">
          <a:xfrm rot="20520305" flipH="1">
            <a:off x="1143000" y="3886200"/>
            <a:ext cx="3429000" cy="2595563"/>
            <a:chOff x="1248" y="717"/>
            <a:chExt cx="2160" cy="1635"/>
          </a:xfrm>
        </p:grpSpPr>
        <p:sp>
          <p:nvSpPr>
            <p:cNvPr id="14342" name="Freeform 28"/>
            <p:cNvSpPr>
              <a:spLocks/>
            </p:cNvSpPr>
            <p:nvPr/>
          </p:nvSpPr>
          <p:spPr bwMode="auto">
            <a:xfrm>
              <a:off x="1251" y="717"/>
              <a:ext cx="1512" cy="426"/>
            </a:xfrm>
            <a:custGeom>
              <a:avLst/>
              <a:gdLst>
                <a:gd name="T0" fmla="*/ 0 w 1512"/>
                <a:gd name="T1" fmla="*/ 420 h 426"/>
                <a:gd name="T2" fmla="*/ 1026 w 1512"/>
                <a:gd name="T3" fmla="*/ 426 h 426"/>
                <a:gd name="T4" fmla="*/ 1512 w 1512"/>
                <a:gd name="T5" fmla="*/ 3 h 426"/>
                <a:gd name="T6" fmla="*/ 474 w 1512"/>
                <a:gd name="T7" fmla="*/ 0 h 426"/>
                <a:gd name="T8" fmla="*/ 0 w 1512"/>
                <a:gd name="T9" fmla="*/ 42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12"/>
                <a:gd name="T16" fmla="*/ 0 h 426"/>
                <a:gd name="T17" fmla="*/ 1512 w 1512"/>
                <a:gd name="T18" fmla="*/ 426 h 4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12" h="426">
                  <a:moveTo>
                    <a:pt x="0" y="420"/>
                  </a:moveTo>
                  <a:lnTo>
                    <a:pt x="1026" y="426"/>
                  </a:lnTo>
                  <a:lnTo>
                    <a:pt x="1512" y="3"/>
                  </a:lnTo>
                  <a:lnTo>
                    <a:pt x="474" y="0"/>
                  </a:lnTo>
                  <a:lnTo>
                    <a:pt x="0" y="42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Freeform 29"/>
            <p:cNvSpPr>
              <a:spLocks/>
            </p:cNvSpPr>
            <p:nvPr/>
          </p:nvSpPr>
          <p:spPr bwMode="auto">
            <a:xfrm>
              <a:off x="2283" y="720"/>
              <a:ext cx="1125" cy="1629"/>
            </a:xfrm>
            <a:custGeom>
              <a:avLst/>
              <a:gdLst>
                <a:gd name="T0" fmla="*/ 648 w 1125"/>
                <a:gd name="T1" fmla="*/ 1629 h 1629"/>
                <a:gd name="T2" fmla="*/ 1125 w 1125"/>
                <a:gd name="T3" fmla="*/ 1215 h 1629"/>
                <a:gd name="T4" fmla="*/ 480 w 1125"/>
                <a:gd name="T5" fmla="*/ 0 h 1629"/>
                <a:gd name="T6" fmla="*/ 0 w 1125"/>
                <a:gd name="T7" fmla="*/ 417 h 1629"/>
                <a:gd name="T8" fmla="*/ 648 w 1125"/>
                <a:gd name="T9" fmla="*/ 1629 h 16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5"/>
                <a:gd name="T16" fmla="*/ 0 h 1629"/>
                <a:gd name="T17" fmla="*/ 1125 w 1125"/>
                <a:gd name="T18" fmla="*/ 1629 h 16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5" h="1629">
                  <a:moveTo>
                    <a:pt x="648" y="1629"/>
                  </a:moveTo>
                  <a:lnTo>
                    <a:pt x="1125" y="1215"/>
                  </a:lnTo>
                  <a:lnTo>
                    <a:pt x="480" y="0"/>
                  </a:lnTo>
                  <a:lnTo>
                    <a:pt x="0" y="417"/>
                  </a:lnTo>
                  <a:lnTo>
                    <a:pt x="648" y="1629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Freeform 30"/>
            <p:cNvSpPr>
              <a:spLocks/>
            </p:cNvSpPr>
            <p:nvPr/>
          </p:nvSpPr>
          <p:spPr bwMode="auto">
            <a:xfrm>
              <a:off x="1248" y="1137"/>
              <a:ext cx="1680" cy="1215"/>
            </a:xfrm>
            <a:custGeom>
              <a:avLst/>
              <a:gdLst>
                <a:gd name="T0" fmla="*/ 639 w 1680"/>
                <a:gd name="T1" fmla="*/ 1212 h 1215"/>
                <a:gd name="T2" fmla="*/ 1680 w 1680"/>
                <a:gd name="T3" fmla="*/ 1215 h 1215"/>
                <a:gd name="T4" fmla="*/ 1035 w 1680"/>
                <a:gd name="T5" fmla="*/ 0 h 1215"/>
                <a:gd name="T6" fmla="*/ 0 w 1680"/>
                <a:gd name="T7" fmla="*/ 15 h 1215"/>
                <a:gd name="T8" fmla="*/ 639 w 1680"/>
                <a:gd name="T9" fmla="*/ 1212 h 1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0"/>
                <a:gd name="T16" fmla="*/ 0 h 1215"/>
                <a:gd name="T17" fmla="*/ 1680 w 1680"/>
                <a:gd name="T18" fmla="*/ 1215 h 1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0" h="1215">
                  <a:moveTo>
                    <a:pt x="639" y="1212"/>
                  </a:moveTo>
                  <a:lnTo>
                    <a:pt x="1680" y="1215"/>
                  </a:lnTo>
                  <a:lnTo>
                    <a:pt x="1035" y="0"/>
                  </a:lnTo>
                  <a:lnTo>
                    <a:pt x="0" y="15"/>
                  </a:lnTo>
                  <a:lnTo>
                    <a:pt x="639" y="1212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" name="Group 31"/>
            <p:cNvGrpSpPr>
              <a:grpSpLocks/>
            </p:cNvGrpSpPr>
            <p:nvPr/>
          </p:nvGrpSpPr>
          <p:grpSpPr bwMode="auto">
            <a:xfrm>
              <a:off x="1248" y="720"/>
              <a:ext cx="2160" cy="1632"/>
              <a:chOff x="1248" y="720"/>
              <a:chExt cx="3408" cy="2784"/>
            </a:xfrm>
          </p:grpSpPr>
          <p:sp>
            <p:nvSpPr>
              <p:cNvPr id="14346" name="Line 32"/>
              <p:cNvSpPr>
                <a:spLocks noChangeShapeType="1"/>
              </p:cNvSpPr>
              <p:nvPr/>
            </p:nvSpPr>
            <p:spPr bwMode="auto">
              <a:xfrm flipV="1">
                <a:off x="2256" y="2784"/>
                <a:ext cx="768" cy="7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7" name="Freeform 33"/>
              <p:cNvSpPr>
                <a:spLocks/>
              </p:cNvSpPr>
              <p:nvPr/>
            </p:nvSpPr>
            <p:spPr bwMode="auto">
              <a:xfrm>
                <a:off x="3024" y="2784"/>
                <a:ext cx="1632" cy="1"/>
              </a:xfrm>
              <a:custGeom>
                <a:avLst/>
                <a:gdLst>
                  <a:gd name="T0" fmla="*/ 0 w 1632"/>
                  <a:gd name="T1" fmla="*/ 0 h 1"/>
                  <a:gd name="T2" fmla="*/ 1632 w 1632"/>
                  <a:gd name="T3" fmla="*/ 0 h 1"/>
                  <a:gd name="T4" fmla="*/ 0 60000 65536"/>
                  <a:gd name="T5" fmla="*/ 0 60000 65536"/>
                  <a:gd name="T6" fmla="*/ 0 w 1632"/>
                  <a:gd name="T7" fmla="*/ 0 h 1"/>
                  <a:gd name="T8" fmla="*/ 1632 w 163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32" h="1">
                    <a:moveTo>
                      <a:pt x="0" y="0"/>
                    </a:moveTo>
                    <a:lnTo>
                      <a:pt x="1632" y="0"/>
                    </a:lnTo>
                  </a:path>
                </a:pathLst>
              </a:custGeom>
              <a:solidFill>
                <a:schemeClr val="bg2"/>
              </a:solidFill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8" name="Line 34"/>
              <p:cNvSpPr>
                <a:spLocks noChangeShapeType="1"/>
              </p:cNvSpPr>
              <p:nvPr/>
            </p:nvSpPr>
            <p:spPr bwMode="auto">
              <a:xfrm flipH="1">
                <a:off x="3888" y="2784"/>
                <a:ext cx="768" cy="7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" name="Group 35"/>
              <p:cNvGrpSpPr>
                <a:grpSpLocks/>
              </p:cNvGrpSpPr>
              <p:nvPr/>
            </p:nvGrpSpPr>
            <p:grpSpPr bwMode="auto">
              <a:xfrm>
                <a:off x="1248" y="720"/>
                <a:ext cx="2400" cy="720"/>
                <a:chOff x="720" y="3168"/>
                <a:chExt cx="2400" cy="720"/>
              </a:xfrm>
            </p:grpSpPr>
            <p:sp>
              <p:nvSpPr>
                <p:cNvPr id="14356" name="Line 36"/>
                <p:cNvSpPr>
                  <a:spLocks noChangeShapeType="1"/>
                </p:cNvSpPr>
                <p:nvPr/>
              </p:nvSpPr>
              <p:spPr bwMode="auto">
                <a:xfrm>
                  <a:off x="720" y="3888"/>
                  <a:ext cx="163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57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2352" y="3168"/>
                  <a:ext cx="768" cy="72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58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720" y="3168"/>
                  <a:ext cx="768" cy="72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59" name="Line 39"/>
                <p:cNvSpPr>
                  <a:spLocks noChangeShapeType="1"/>
                </p:cNvSpPr>
                <p:nvPr/>
              </p:nvSpPr>
              <p:spPr bwMode="auto">
                <a:xfrm>
                  <a:off x="1488" y="3168"/>
                  <a:ext cx="163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4350" name="Line 40"/>
              <p:cNvSpPr>
                <a:spLocks noChangeShapeType="1"/>
              </p:cNvSpPr>
              <p:nvPr/>
            </p:nvSpPr>
            <p:spPr bwMode="auto">
              <a:xfrm>
                <a:off x="2256" y="3504"/>
                <a:ext cx="16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" name="Group 41"/>
              <p:cNvGrpSpPr>
                <a:grpSpLocks/>
              </p:cNvGrpSpPr>
              <p:nvPr/>
            </p:nvGrpSpPr>
            <p:grpSpPr bwMode="auto">
              <a:xfrm>
                <a:off x="1248" y="720"/>
                <a:ext cx="3408" cy="2784"/>
                <a:chOff x="-288" y="1152"/>
                <a:chExt cx="3408" cy="2736"/>
              </a:xfrm>
            </p:grpSpPr>
            <p:sp>
              <p:nvSpPr>
                <p:cNvPr id="14352" name="Line 42"/>
                <p:cNvSpPr>
                  <a:spLocks noChangeShapeType="1"/>
                </p:cNvSpPr>
                <p:nvPr/>
              </p:nvSpPr>
              <p:spPr bwMode="auto">
                <a:xfrm flipH="1" flipV="1">
                  <a:off x="2112" y="1152"/>
                  <a:ext cx="1008" cy="201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53" name="Line 43"/>
                <p:cNvSpPr>
                  <a:spLocks noChangeShapeType="1"/>
                </p:cNvSpPr>
                <p:nvPr/>
              </p:nvSpPr>
              <p:spPr bwMode="auto">
                <a:xfrm flipH="1" flipV="1">
                  <a:off x="480" y="1152"/>
                  <a:ext cx="1008" cy="201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54" name="Line 44"/>
                <p:cNvSpPr>
                  <a:spLocks noChangeShapeType="1"/>
                </p:cNvSpPr>
                <p:nvPr/>
              </p:nvSpPr>
              <p:spPr bwMode="auto">
                <a:xfrm flipH="1" flipV="1">
                  <a:off x="1344" y="1872"/>
                  <a:ext cx="1008" cy="201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355" name="Line 45"/>
                <p:cNvSpPr>
                  <a:spLocks noChangeShapeType="1"/>
                </p:cNvSpPr>
                <p:nvPr/>
              </p:nvSpPr>
              <p:spPr bwMode="auto">
                <a:xfrm flipH="1" flipV="1">
                  <a:off x="-288" y="1872"/>
                  <a:ext cx="1008" cy="201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67"/>
          <p:cNvGraphicFramePr>
            <a:graphicFrameLocks noGrp="1"/>
          </p:cNvGraphicFramePr>
          <p:nvPr>
            <p:ph/>
          </p:nvPr>
        </p:nvGraphicFramePr>
        <p:xfrm>
          <a:off x="500063" y="785813"/>
          <a:ext cx="8229600" cy="5715000"/>
        </p:xfrm>
        <a:graphic>
          <a:graphicData uri="http://schemas.openxmlformats.org/drawingml/2006/table">
            <a:tbl>
              <a:tblPr/>
              <a:tblGrid>
                <a:gridCol w="1752600"/>
                <a:gridCol w="1477963"/>
                <a:gridCol w="1665287"/>
                <a:gridCol w="1666875"/>
                <a:gridCol w="1666875"/>
              </a:tblGrid>
              <a:tr h="1047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Правильный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многогранник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Число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граней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Число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вершин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Число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рёбер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Г+В - 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Тетраэдр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Куб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Октаэдр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Додекаэдр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Икосаэдр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67"/>
          <p:cNvGraphicFramePr>
            <a:graphicFrameLocks noGrp="1"/>
          </p:cNvGraphicFramePr>
          <p:nvPr>
            <p:ph/>
          </p:nvPr>
        </p:nvGraphicFramePr>
        <p:xfrm>
          <a:off x="428625" y="785813"/>
          <a:ext cx="8229600" cy="5715000"/>
        </p:xfrm>
        <a:graphic>
          <a:graphicData uri="http://schemas.openxmlformats.org/drawingml/2006/table">
            <a:tbl>
              <a:tblPr/>
              <a:tblGrid>
                <a:gridCol w="1752600"/>
                <a:gridCol w="1477963"/>
                <a:gridCol w="1665287"/>
                <a:gridCol w="1666875"/>
                <a:gridCol w="1666875"/>
              </a:tblGrid>
              <a:tr h="1047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Правильный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многогранник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Число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граней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Число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вершин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Число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рёбер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Г+В - 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Тетраэдр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Куб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Октаэдр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Додекаэдр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Икосаэдр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500063" y="285750"/>
            <a:ext cx="828675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Задача: </a:t>
            </a:r>
            <a:r>
              <a:rPr lang="ru-RU" sz="2000"/>
              <a:t>Определите количество граней, вершин и рёбер многогранники, изображенного на рисунке. Проверьте выполнимость формулы Эйлера для данного многогранника</a:t>
            </a:r>
          </a:p>
        </p:txBody>
      </p:sp>
      <p:pic>
        <p:nvPicPr>
          <p:cNvPr id="21507" name="Picture 4" descr="art_3_5_clip_image03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643063"/>
            <a:ext cx="3086100" cy="4824412"/>
          </a:xfrm>
          <a:noFill/>
        </p:spPr>
      </p:pic>
      <p:sp>
        <p:nvSpPr>
          <p:cNvPr id="21508" name="Прямоугольник 5"/>
          <p:cNvSpPr>
            <a:spLocks noChangeArrowheads="1"/>
          </p:cNvSpPr>
          <p:nvPr/>
        </p:nvSpPr>
        <p:spPr bwMode="auto">
          <a:xfrm>
            <a:off x="4572000" y="2357438"/>
            <a:ext cx="1862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Решение: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429125" y="2786063"/>
            <a:ext cx="364331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400" dirty="0"/>
              <a:t>Г=12</a:t>
            </a:r>
          </a:p>
          <a:p>
            <a:pPr>
              <a:buFont typeface="Wingdings" pitchFamily="2" charset="2"/>
              <a:buNone/>
            </a:pPr>
            <a:r>
              <a:rPr lang="ru-RU" sz="2400" dirty="0"/>
              <a:t>В=10</a:t>
            </a:r>
          </a:p>
          <a:p>
            <a:pPr>
              <a:buFont typeface="Wingdings" pitchFamily="2" charset="2"/>
              <a:buNone/>
            </a:pPr>
            <a:r>
              <a:rPr lang="ru-RU" sz="2400" dirty="0"/>
              <a:t>Р=20</a:t>
            </a:r>
          </a:p>
          <a:p>
            <a:pPr>
              <a:buFont typeface="Wingdings" pitchFamily="2" charset="2"/>
              <a:buNone/>
            </a:pPr>
            <a:r>
              <a:rPr lang="ru-RU" sz="2400" dirty="0" smtClean="0"/>
              <a:t>Г+В-Р=12+10-20=2</a:t>
            </a:r>
            <a:endParaRPr lang="ru-RU" sz="2400" dirty="0"/>
          </a:p>
          <a:p>
            <a:pPr>
              <a:buFont typeface="Wingdings" pitchFamily="2" charset="2"/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354138"/>
            <a:ext cx="8712200" cy="5129212"/>
          </a:xfrm>
        </p:spPr>
        <p:txBody>
          <a:bodyPr/>
          <a:lstStyle/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>
                <a:solidFill>
                  <a:schemeClr val="accent4"/>
                </a:solidFill>
                <a:latin typeface="Monotype Corsiva" pitchFamily="66" charset="0"/>
              </a:rPr>
              <a:t>       </a:t>
            </a: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Правильные многогранники иногда называют Платоновыми телами, поскольку они занимают видное место в философской картине мира, разработанной великим мыслителем Древней Греции Платоном (</a:t>
            </a:r>
            <a:r>
              <a:rPr lang="ru-RU" sz="2000" b="1" dirty="0" err="1">
                <a:solidFill>
                  <a:schemeClr val="accent4"/>
                </a:solidFill>
                <a:latin typeface="Times New Roman" pitchFamily="18" charset="0"/>
              </a:rPr>
              <a:t>ок</a:t>
            </a: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. 428 – </a:t>
            </a:r>
            <a:r>
              <a:rPr lang="ru-RU" sz="2000" b="1" dirty="0" err="1">
                <a:solidFill>
                  <a:schemeClr val="accent4"/>
                </a:solidFill>
                <a:latin typeface="Times New Roman" pitchFamily="18" charset="0"/>
              </a:rPr>
              <a:t>ок</a:t>
            </a: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. 348 до н.э.).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       Платон считал, что мир строится из четырёх «стихий» – огня, земли, воздуха и воды, а атомы этих «стихий» имеют форму четырёх правильных многогранников. 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       Тетраэдр олицетворял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огонь</a:t>
            </a: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, поскольку его вершина устремлена вверх, как у разгоревшегося пламени. 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       Икосаэдр – как самый обтекаемый –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воду</a:t>
            </a: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. 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       Куб – самая устойчивая из фигур –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землю</a:t>
            </a: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.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       Октаэдр –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воздух</a:t>
            </a: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. 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       В наше время эту систему можно сравнить с четырьмя состояниями вещества – твёрдым, жидким, газообразным и пламенным. 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       Пятый многогранник – додекаэдр символизировал весь мир и почитался главнейшим.</a:t>
            </a:r>
          </a:p>
          <a:p>
            <a:pPr marL="0" indent="20638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</a:rPr>
              <a:t>       Это была одна из первых попыток ввести в науку идею систематизации.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9050" y="142875"/>
            <a:ext cx="8664575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Monotype Corsiva" pitchFamily="66" charset="0"/>
              </a:rPr>
              <a:t>Правильные многогранники </a:t>
            </a:r>
            <a:br>
              <a:rPr lang="ru-RU" sz="36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Monotype Corsiva" pitchFamily="66" charset="0"/>
              </a:rPr>
              <a:t>в философской картине мира Платона</a:t>
            </a:r>
            <a:endParaRPr lang="ru-RU" sz="36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786063" y="0"/>
            <a:ext cx="3736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Согласно философии Платона</a:t>
            </a:r>
          </a:p>
        </p:txBody>
      </p:sp>
      <p:graphicFrame>
        <p:nvGraphicFramePr>
          <p:cNvPr id="5" name="Group 3"/>
          <p:cNvGraphicFramePr>
            <a:graphicFrameLocks noGrp="1"/>
          </p:cNvGraphicFramePr>
          <p:nvPr/>
        </p:nvGraphicFramePr>
        <p:xfrm>
          <a:off x="214313" y="571500"/>
          <a:ext cx="8570943" cy="6092826"/>
        </p:xfrm>
        <a:graphic>
          <a:graphicData uri="http://schemas.openxmlformats.org/drawingml/2006/table">
            <a:tbl>
              <a:tblPr/>
              <a:tblGrid>
                <a:gridCol w="4285471"/>
                <a:gridCol w="4285472"/>
              </a:tblGrid>
              <a:tr h="12484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огонь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тетраэдр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8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вода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икосаэдр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84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воздух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октаэдр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84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земля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гексаэдр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219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вселенная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додекаэдр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0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71500"/>
            <a:ext cx="1643063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1857375"/>
            <a:ext cx="16430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3071813"/>
            <a:ext cx="1643063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4357688"/>
            <a:ext cx="16922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50" y="5572125"/>
            <a:ext cx="1665288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8" name="Picture 2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3813" y="7143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9" name="Picture 2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2375" y="3143250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0" name="Picture 3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72375" y="1928813"/>
            <a:ext cx="107632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1" name="Picture 3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43813" y="557212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2" name="Picture 3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72375" y="4429125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0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205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205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70" decel="1000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770" decel="100000"/>
                                        <p:tgtEl>
                                          <p:spTgt spid="205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70" decel="1000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770" decel="100000"/>
                                        <p:tgtEl>
                                          <p:spTgt spid="205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8" dur="77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000"/>
                            </p:stCondLst>
                            <p:childTnLst>
                              <p:par>
                                <p:cTn id="9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7163"/>
            <a:ext cx="8494713" cy="1143000"/>
          </a:xfrm>
        </p:spPr>
        <p:txBody>
          <a:bodyPr/>
          <a:lstStyle/>
          <a:p>
            <a:r>
              <a:rPr lang="ru-RU" sz="4400" b="1" dirty="0">
                <a:solidFill>
                  <a:schemeClr val="bg1"/>
                </a:solidFill>
                <a:latin typeface="Monotype Corsiva" pitchFamily="66" charset="0"/>
              </a:rPr>
              <a:t>Правильные многогранники и природа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86100" y="1349375"/>
            <a:ext cx="5637213" cy="5197475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      Правильные многогранники встречаются в живой природе. Например, скелет одноклеточного организма </a:t>
            </a:r>
            <a:r>
              <a:rPr lang="ru-RU" sz="1400" b="1" dirty="0" err="1">
                <a:solidFill>
                  <a:schemeClr val="accent4"/>
                </a:solidFill>
                <a:latin typeface="Times New Roman" pitchFamily="18" charset="0"/>
              </a:rPr>
              <a:t>феодарии</a:t>
            </a: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</a:t>
            </a:r>
            <a:r>
              <a:rPr lang="ru-RU" sz="1200" b="1" dirty="0">
                <a:solidFill>
                  <a:schemeClr val="accent4"/>
                </a:solidFill>
              </a:rPr>
              <a:t>(</a:t>
            </a:r>
            <a:r>
              <a:rPr lang="en-US" sz="1200" b="1" dirty="0" err="1">
                <a:solidFill>
                  <a:schemeClr val="accent4"/>
                </a:solidFill>
              </a:rPr>
              <a:t>Circjgjnia</a:t>
            </a:r>
            <a:r>
              <a:rPr lang="en-US" sz="14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icosahtdra</a:t>
            </a:r>
            <a:r>
              <a:rPr lang="ru-RU" sz="1200" b="1" dirty="0">
                <a:solidFill>
                  <a:schemeClr val="accent4"/>
                </a:solidFill>
              </a:rPr>
              <a:t>)</a:t>
            </a: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по форме напоминает </a:t>
            </a:r>
            <a:r>
              <a:rPr lang="ru-RU" sz="1400" b="1" dirty="0" smtClean="0">
                <a:solidFill>
                  <a:schemeClr val="accent4"/>
                </a:solidFill>
                <a:latin typeface="Times New Roman" pitchFamily="18" charset="0"/>
              </a:rPr>
              <a:t>икосаэдр .</a:t>
            </a:r>
            <a:endParaRPr lang="ru-RU" sz="1400" b="1" dirty="0">
              <a:solidFill>
                <a:schemeClr val="accent4"/>
              </a:solidFill>
              <a:latin typeface="Times New Roman" pitchFamily="18" charset="0"/>
            </a:endParaRP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      Чем же вызвана такая природная геометризация </a:t>
            </a:r>
            <a:r>
              <a:rPr lang="ru-RU" sz="1400" b="1" dirty="0" err="1">
                <a:solidFill>
                  <a:schemeClr val="accent4"/>
                </a:solidFill>
                <a:latin typeface="Times New Roman" pitchFamily="18" charset="0"/>
              </a:rPr>
              <a:t>феодарий</a:t>
            </a: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? По-видимому, тем, что из всех многогранников с тем же числом граней именно икосаэдр имеет наибольший объём при наименьшей площади поверхности. Это свойство помогает морскому организму преодолевать давление водной толщи.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      Правильные многогранники – самые «выгодные» фигуры.  И  природа этим широко пользуется. Подтверждением  тому  служит  форма  некоторых кристаллов. 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      Взять хотя бы поваренную соль, без которой мы  не  можем обойтись. Известно, что она растворима в воде, служит проводником электрического тока. А кристаллы поваренной соли </a:t>
            </a:r>
            <a:r>
              <a:rPr lang="ru-RU" sz="1200" b="1" dirty="0">
                <a:solidFill>
                  <a:schemeClr val="accent4"/>
                </a:solidFill>
              </a:rPr>
              <a:t>(</a:t>
            </a:r>
            <a:r>
              <a:rPr lang="en-US" sz="1200" b="1" dirty="0" err="1">
                <a:solidFill>
                  <a:schemeClr val="accent4"/>
                </a:solidFill>
              </a:rPr>
              <a:t>NaCl</a:t>
            </a:r>
            <a:r>
              <a:rPr lang="ru-RU" sz="1200" b="1" dirty="0">
                <a:solidFill>
                  <a:schemeClr val="accent4"/>
                </a:solidFill>
              </a:rPr>
              <a:t>)</a:t>
            </a: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имеют форму куба.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      При производстве алюминия пользуются алюминиево-калиевыми кварцами  </a:t>
            </a:r>
            <a:r>
              <a:rPr lang="ru-RU" sz="1200" b="1" dirty="0">
                <a:solidFill>
                  <a:schemeClr val="accent4"/>
                </a:solidFill>
              </a:rPr>
              <a:t>(</a:t>
            </a:r>
            <a:r>
              <a:rPr lang="en-US" sz="1200" b="1" dirty="0">
                <a:solidFill>
                  <a:schemeClr val="accent4"/>
                </a:solidFill>
              </a:rPr>
              <a:t>K</a:t>
            </a:r>
            <a:r>
              <a:rPr lang="ru-RU" sz="1200" b="1" dirty="0">
                <a:solidFill>
                  <a:schemeClr val="accent4"/>
                </a:solidFill>
              </a:rPr>
              <a:t>[</a:t>
            </a:r>
            <a:r>
              <a:rPr lang="en-US" sz="1200" b="1" dirty="0">
                <a:solidFill>
                  <a:schemeClr val="accent4"/>
                </a:solidFill>
              </a:rPr>
              <a:t>Al</a:t>
            </a:r>
            <a:r>
              <a:rPr lang="ru-RU" sz="1200" b="1" dirty="0">
                <a:solidFill>
                  <a:schemeClr val="accent4"/>
                </a:solidFill>
              </a:rPr>
              <a:t>(</a:t>
            </a:r>
            <a:r>
              <a:rPr lang="en-US" sz="1200" b="1" dirty="0">
                <a:solidFill>
                  <a:schemeClr val="accent4"/>
                </a:solidFill>
              </a:rPr>
              <a:t>SO</a:t>
            </a:r>
            <a:r>
              <a:rPr lang="ru-RU" sz="1200" b="1" baseline="-25000" dirty="0">
                <a:solidFill>
                  <a:schemeClr val="accent4"/>
                </a:solidFill>
              </a:rPr>
              <a:t>4</a:t>
            </a:r>
            <a:r>
              <a:rPr lang="ru-RU" sz="1200" b="1" dirty="0">
                <a:solidFill>
                  <a:schemeClr val="accent4"/>
                </a:solidFill>
              </a:rPr>
              <a:t>)</a:t>
            </a:r>
            <a:r>
              <a:rPr lang="ru-RU" sz="1200" b="1" baseline="-25000" dirty="0">
                <a:solidFill>
                  <a:schemeClr val="accent4"/>
                </a:solidFill>
              </a:rPr>
              <a:t>2</a:t>
            </a:r>
            <a:r>
              <a:rPr lang="ru-RU" sz="1200" b="1" dirty="0">
                <a:solidFill>
                  <a:schemeClr val="accent4"/>
                </a:solidFill>
              </a:rPr>
              <a:t>] </a:t>
            </a:r>
            <a:r>
              <a:rPr lang="ru-RU" sz="1200" b="1" dirty="0">
                <a:solidFill>
                  <a:schemeClr val="accent4"/>
                </a:solidFill>
                <a:sym typeface="Symbol" pitchFamily="18" charset="2"/>
              </a:rPr>
              <a:t></a:t>
            </a:r>
            <a:r>
              <a:rPr lang="ru-RU" sz="1200" b="1" dirty="0">
                <a:solidFill>
                  <a:schemeClr val="accent4"/>
                </a:solidFill>
              </a:rPr>
              <a:t> 12</a:t>
            </a:r>
            <a:r>
              <a:rPr lang="en-US" sz="1200" b="1" dirty="0">
                <a:solidFill>
                  <a:schemeClr val="accent4"/>
                </a:solidFill>
              </a:rPr>
              <a:t>H</a:t>
            </a:r>
            <a:r>
              <a:rPr lang="ru-RU" sz="1200" b="1" baseline="-25000" dirty="0">
                <a:solidFill>
                  <a:schemeClr val="accent4"/>
                </a:solidFill>
              </a:rPr>
              <a:t>2</a:t>
            </a:r>
            <a:r>
              <a:rPr lang="en-US" sz="1200" b="1" dirty="0">
                <a:solidFill>
                  <a:schemeClr val="accent4"/>
                </a:solidFill>
              </a:rPr>
              <a:t>O</a:t>
            </a:r>
            <a:r>
              <a:rPr lang="ru-RU" sz="1200" b="1" dirty="0">
                <a:solidFill>
                  <a:schemeClr val="accent4"/>
                </a:solidFill>
              </a:rPr>
              <a:t>),</a:t>
            </a: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монокристалл которых имеет форму правильного октаэдра.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      Получение серной кислоты, железа, особых сортов цемента не обходится без сернистого колчедана </a:t>
            </a:r>
            <a:r>
              <a:rPr lang="ru-RU" sz="1200" b="1" dirty="0">
                <a:solidFill>
                  <a:schemeClr val="accent4"/>
                </a:solidFill>
              </a:rPr>
              <a:t>(</a:t>
            </a:r>
            <a:r>
              <a:rPr lang="en-US" sz="1200" b="1" dirty="0" err="1">
                <a:solidFill>
                  <a:schemeClr val="accent4"/>
                </a:solidFill>
              </a:rPr>
              <a:t>FeS</a:t>
            </a:r>
            <a:r>
              <a:rPr lang="ru-RU" sz="1200" b="1" dirty="0">
                <a:solidFill>
                  <a:schemeClr val="accent4"/>
                </a:solidFill>
              </a:rPr>
              <a:t>).</a:t>
            </a: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Кристаллы этого химического вещества имеют форму додекаэдра.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      В разных химических реакциях применяется </a:t>
            </a:r>
            <a:r>
              <a:rPr lang="ru-RU" sz="1400" b="1" dirty="0" err="1">
                <a:solidFill>
                  <a:schemeClr val="accent4"/>
                </a:solidFill>
                <a:latin typeface="Times New Roman" pitchFamily="18" charset="0"/>
              </a:rPr>
              <a:t>сурьменистый</a:t>
            </a: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 сернокислый натрий </a:t>
            </a:r>
            <a:r>
              <a:rPr lang="ru-RU" sz="1200" b="1" dirty="0">
                <a:solidFill>
                  <a:schemeClr val="accent4"/>
                </a:solidFill>
              </a:rPr>
              <a:t>(</a:t>
            </a:r>
            <a:r>
              <a:rPr lang="en-US" sz="1200" b="1" dirty="0">
                <a:solidFill>
                  <a:schemeClr val="accent4"/>
                </a:solidFill>
              </a:rPr>
              <a:t>Na</a:t>
            </a:r>
            <a:r>
              <a:rPr lang="ru-RU" sz="1200" b="1" baseline="-25000" dirty="0">
                <a:solidFill>
                  <a:schemeClr val="accent4"/>
                </a:solidFill>
              </a:rPr>
              <a:t>5</a:t>
            </a:r>
            <a:r>
              <a:rPr lang="ru-RU" sz="1200" b="1" dirty="0">
                <a:solidFill>
                  <a:schemeClr val="accent4"/>
                </a:solidFill>
              </a:rPr>
              <a:t>(</a:t>
            </a:r>
            <a:r>
              <a:rPr lang="en-US" sz="1200" b="1" dirty="0" err="1">
                <a:solidFill>
                  <a:schemeClr val="accent4"/>
                </a:solidFill>
              </a:rPr>
              <a:t>SbO</a:t>
            </a:r>
            <a:r>
              <a:rPr lang="ru-RU" sz="1200" b="1" baseline="-25000" dirty="0">
                <a:solidFill>
                  <a:schemeClr val="accent4"/>
                </a:solidFill>
              </a:rPr>
              <a:t>4</a:t>
            </a:r>
            <a:r>
              <a:rPr lang="ru-RU" sz="1200" b="1" dirty="0">
                <a:solidFill>
                  <a:schemeClr val="accent4"/>
                </a:solidFill>
              </a:rPr>
              <a:t>(</a:t>
            </a:r>
            <a:r>
              <a:rPr lang="en-US" sz="1200" b="1" dirty="0">
                <a:solidFill>
                  <a:schemeClr val="accent4"/>
                </a:solidFill>
              </a:rPr>
              <a:t>SO</a:t>
            </a:r>
            <a:r>
              <a:rPr lang="ru-RU" sz="1200" b="1" baseline="-25000" dirty="0">
                <a:solidFill>
                  <a:schemeClr val="accent4"/>
                </a:solidFill>
              </a:rPr>
              <a:t>4</a:t>
            </a:r>
            <a:r>
              <a:rPr lang="ru-RU" sz="1200" b="1" dirty="0">
                <a:solidFill>
                  <a:schemeClr val="accent4"/>
                </a:solidFill>
              </a:rPr>
              <a:t>))</a:t>
            </a: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– вещество, синтезированное учёными. Кристалл </a:t>
            </a:r>
            <a:r>
              <a:rPr lang="ru-RU" sz="1400" b="1" dirty="0" err="1">
                <a:solidFill>
                  <a:schemeClr val="accent4"/>
                </a:solidFill>
                <a:latin typeface="Times New Roman" pitchFamily="18" charset="0"/>
              </a:rPr>
              <a:t>сурьменистого</a:t>
            </a: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сернокислого натрия имеет форму тетраэдра.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      Последний правильный многогранник  –  икосаэдр  передаёт  форму  кристаллов  бора </a:t>
            </a:r>
            <a:r>
              <a:rPr lang="ru-RU" sz="1200" b="1" dirty="0">
                <a:solidFill>
                  <a:schemeClr val="accent4"/>
                </a:solidFill>
              </a:rPr>
              <a:t>(В).</a:t>
            </a:r>
            <a:r>
              <a:rPr lang="ru-RU" sz="1400" b="1" dirty="0">
                <a:solidFill>
                  <a:schemeClr val="accent4"/>
                </a:solidFill>
                <a:latin typeface="Times New Roman" pitchFamily="18" charset="0"/>
              </a:rPr>
              <a:t> В своё время бор использовался для создания полупроводников первого поколения.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468313" y="5041900"/>
            <a:ext cx="26019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>
                <a:solidFill>
                  <a:srgbClr val="333399"/>
                </a:solidFill>
                <a:latin typeface="Monotype Corsiva" pitchFamily="66" charset="0"/>
              </a:rPr>
              <a:t>Феодария </a:t>
            </a:r>
          </a:p>
          <a:p>
            <a:pPr algn="ctr"/>
            <a:r>
              <a:rPr lang="ru-RU" sz="2400" b="1">
                <a:solidFill>
                  <a:srgbClr val="333399"/>
                </a:solidFill>
                <a:latin typeface="Monotype Corsiva" pitchFamily="66" charset="0"/>
              </a:rPr>
              <a:t>(</a:t>
            </a:r>
            <a:r>
              <a:rPr lang="en-US" sz="2400" b="1">
                <a:solidFill>
                  <a:srgbClr val="333399"/>
                </a:solidFill>
                <a:latin typeface="Monotype Corsiva" pitchFamily="66" charset="0"/>
              </a:rPr>
              <a:t>Circjgjnia icosahtdra</a:t>
            </a:r>
            <a:r>
              <a:rPr lang="ru-RU" sz="2400" b="1">
                <a:solidFill>
                  <a:srgbClr val="333399"/>
                </a:solidFill>
                <a:latin typeface="Monotype Corsiva" pitchFamily="66" charset="0"/>
              </a:rPr>
              <a:t>) </a:t>
            </a:r>
          </a:p>
        </p:txBody>
      </p:sp>
      <p:pic>
        <p:nvPicPr>
          <p:cNvPr id="18441" name="Picture 9" descr="Рисунок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475" y="1612900"/>
            <a:ext cx="2571750" cy="30178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454025" y="5008563"/>
            <a:ext cx="8229600" cy="1143000"/>
          </a:xfrm>
        </p:spPr>
        <p:txBody>
          <a:bodyPr/>
          <a:lstStyle/>
          <a:p>
            <a:pPr algn="r"/>
            <a:r>
              <a:rPr lang="ru-RU" sz="4000" b="1">
                <a:solidFill>
                  <a:srgbClr val="FF00FF"/>
                </a:solidFill>
                <a:latin typeface="Monotype Corsiva" pitchFamily="66" charset="0"/>
              </a:rPr>
              <a:t>Сальвадор Дали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85763" y="260350"/>
            <a:ext cx="82724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5400" b="1">
                <a:solidFill>
                  <a:schemeClr val="bg1"/>
                </a:solidFill>
                <a:latin typeface="Monotype Corsiva" pitchFamily="66" charset="0"/>
              </a:rPr>
              <a:t>«Тайная вечеря»</a:t>
            </a:r>
          </a:p>
        </p:txBody>
      </p:sp>
      <p:pic>
        <p:nvPicPr>
          <p:cNvPr id="17415" name="Picture 7" descr="Рисунок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0" y="1612900"/>
            <a:ext cx="6350000" cy="3632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ur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76250"/>
            <a:ext cx="4667250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072063" y="1143000"/>
            <a:ext cx="3598862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ru-RU" sz="2000" b="1"/>
              <a:t>Знаменитый художник, увлекавшийся геометрией Альбрехт Дюрер          (1471- 1528) ,                                    в известной гравюре </a:t>
            </a:r>
          </a:p>
          <a:p>
            <a:pPr>
              <a:lnSpc>
                <a:spcPct val="135000"/>
              </a:lnSpc>
            </a:pPr>
            <a:r>
              <a:rPr lang="ru-RU" sz="2000" b="1"/>
              <a:t>''Меланхолия ''.</a:t>
            </a:r>
          </a:p>
          <a:p>
            <a:pPr>
              <a:lnSpc>
                <a:spcPct val="135000"/>
              </a:lnSpc>
            </a:pPr>
            <a:endParaRPr lang="ru-RU" sz="2000" b="1"/>
          </a:p>
          <a:p>
            <a:pPr>
              <a:lnSpc>
                <a:spcPct val="135000"/>
              </a:lnSpc>
            </a:pPr>
            <a:r>
              <a:rPr lang="ru-RU" sz="2000" b="1"/>
              <a:t>На переднем плане изобразил додекаэдр</a:t>
            </a:r>
            <a:r>
              <a:rPr lang="ru-RU" b="1"/>
              <a:t>.</a:t>
            </a:r>
          </a:p>
          <a:p>
            <a:r>
              <a:rPr lang="ru-RU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02287"/>
          </a:xfrm>
        </p:spPr>
        <p:txBody>
          <a:bodyPr/>
          <a:lstStyle/>
          <a:p>
            <a:r>
              <a:rPr lang="ru-RU" sz="7200"/>
              <a:t>Творческие ЗАДАНИЯ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88913"/>
            <a:ext cx="4968875" cy="6480175"/>
          </a:xfrm>
        </p:spPr>
        <p:txBody>
          <a:bodyPr/>
          <a:lstStyle/>
          <a:p>
            <a:pPr marL="0" indent="0" algn="ctr">
              <a:buFontTx/>
              <a:buNone/>
              <a:tabLst>
                <a:tab pos="0" algn="l"/>
              </a:tabLst>
            </a:pPr>
            <a:r>
              <a:rPr lang="ru-RU" sz="3400"/>
              <a:t>Перерисуйте </a:t>
            </a:r>
            <a:r>
              <a:rPr lang="ru-RU" sz="3400" b="1" u="sng"/>
              <a:t>развёртку правильного тетраэдра</a:t>
            </a:r>
            <a:r>
              <a:rPr lang="ru-RU" sz="3400"/>
              <a:t>  </a:t>
            </a:r>
          </a:p>
          <a:p>
            <a:pPr marL="0" indent="0" algn="ctr">
              <a:buFontTx/>
              <a:buNone/>
              <a:tabLst>
                <a:tab pos="0" algn="l"/>
              </a:tabLst>
            </a:pPr>
            <a:r>
              <a:rPr lang="ru-RU" sz="3400"/>
              <a:t>на плотный лист бумаги в большем масштабе, вырежьте развёртку (сделав необходимые припуски для склеивания) и склейте из неё тетраэдр.</a:t>
            </a:r>
          </a:p>
          <a:p>
            <a:pPr marL="0" indent="0">
              <a:buFontTx/>
              <a:buNone/>
              <a:tabLst>
                <a:tab pos="0" algn="l"/>
              </a:tabLst>
            </a:pPr>
            <a:endParaRPr lang="ru-RU" sz="3400"/>
          </a:p>
        </p:txBody>
      </p:sp>
      <p:pic>
        <p:nvPicPr>
          <p:cNvPr id="34822" name="Picture 6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19700" y="981075"/>
            <a:ext cx="37512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038600" y="381000"/>
            <a:ext cx="45720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0"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Тетраэдр</a:t>
            </a:r>
            <a:r>
              <a:rPr kumimoji="0" lang="ru-RU" sz="5400" dirty="0">
                <a:latin typeface="Arial" charset="0"/>
                <a:cs typeface="Arial" charset="0"/>
              </a:rPr>
              <a:t> –</a:t>
            </a:r>
            <a:r>
              <a:rPr kumimoji="0" lang="ru-RU" dirty="0">
                <a:latin typeface="Arial" charset="0"/>
                <a:cs typeface="Arial" charset="0"/>
              </a:rPr>
              <a:t> </a:t>
            </a:r>
            <a:r>
              <a:rPr kumimoji="0" lang="ru-RU" sz="2000" dirty="0">
                <a:latin typeface="Arial" charset="0"/>
                <a:cs typeface="Arial" charset="0"/>
              </a:rPr>
              <a:t>поверхность, составленная из четырех треугольников. 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76200" y="4800600"/>
            <a:ext cx="9067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>
                <a:latin typeface="Arial" charset="0"/>
                <a:cs typeface="Arial" charset="0"/>
              </a:rPr>
              <a:t>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3400" y="549275"/>
            <a:ext cx="4343400" cy="4373563"/>
            <a:chOff x="336" y="240"/>
            <a:chExt cx="2736" cy="2861"/>
          </a:xfrm>
        </p:grpSpPr>
        <p:sp>
          <p:nvSpPr>
            <p:cNvPr id="15365" name="AutoShape 5"/>
            <p:cNvSpPr>
              <a:spLocks noChangeArrowheads="1"/>
            </p:cNvSpPr>
            <p:nvPr/>
          </p:nvSpPr>
          <p:spPr bwMode="auto">
            <a:xfrm rot="-1653858">
              <a:off x="1464" y="432"/>
              <a:ext cx="952" cy="226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FF66CC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 flipV="1">
              <a:off x="432" y="2346"/>
              <a:ext cx="245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5367" name="Text Box 7"/>
            <p:cNvSpPr txBox="1">
              <a:spLocks noChangeArrowheads="1"/>
            </p:cNvSpPr>
            <p:nvPr/>
          </p:nvSpPr>
          <p:spPr bwMode="auto">
            <a:xfrm>
              <a:off x="1872" y="2736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ru-RU" sz="3200" b="1">
                  <a:cs typeface="Arial" charset="0"/>
                </a:rPr>
                <a:t>С</a:t>
              </a:r>
            </a:p>
          </p:txBody>
        </p:sp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336" y="2400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ru-RU" sz="3200" b="1">
                  <a:cs typeface="Arial" charset="0"/>
                </a:rPr>
                <a:t>А</a:t>
              </a:r>
            </a:p>
          </p:txBody>
        </p:sp>
        <p:sp>
          <p:nvSpPr>
            <p:cNvPr id="15369" name="Text Box 9"/>
            <p:cNvSpPr txBox="1">
              <a:spLocks noChangeArrowheads="1"/>
            </p:cNvSpPr>
            <p:nvPr/>
          </p:nvSpPr>
          <p:spPr bwMode="auto">
            <a:xfrm>
              <a:off x="2771" y="2304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ru-RU" sz="3200" b="1">
                  <a:cs typeface="Arial" charset="0"/>
                </a:rPr>
                <a:t>В</a:t>
              </a:r>
            </a:p>
          </p:txBody>
        </p:sp>
        <p:sp>
          <p:nvSpPr>
            <p:cNvPr id="15370" name="Text Box 10"/>
            <p:cNvSpPr txBox="1">
              <a:spLocks noChangeArrowheads="1"/>
            </p:cNvSpPr>
            <p:nvPr/>
          </p:nvSpPr>
          <p:spPr bwMode="auto">
            <a:xfrm>
              <a:off x="1152" y="240"/>
              <a:ext cx="28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sz="3200" b="1">
                  <a:solidFill>
                    <a:schemeClr val="bg1"/>
                  </a:solidFill>
                  <a:latin typeface="Arial" charset="0"/>
                  <a:cs typeface="Arial" charset="0"/>
                </a:rPr>
                <a:t>S</a:t>
              </a:r>
              <a:endParaRPr kumimoji="0" lang="ru-RU" sz="3200" b="1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5371" name="Text Box 11"/>
            <p:cNvSpPr txBox="1">
              <a:spLocks noChangeArrowheads="1"/>
            </p:cNvSpPr>
            <p:nvPr/>
          </p:nvSpPr>
          <p:spPr bwMode="auto">
            <a:xfrm>
              <a:off x="1201" y="240"/>
              <a:ext cx="28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sz="3200" b="1">
                  <a:latin typeface="Arial" charset="0"/>
                  <a:cs typeface="Arial" charset="0"/>
                </a:rPr>
                <a:t>S</a:t>
              </a:r>
              <a:endParaRPr kumimoji="0" lang="ru-RU" sz="3200" b="1">
                <a:latin typeface="Arial" charset="0"/>
                <a:cs typeface="Arial" charset="0"/>
              </a:endParaRPr>
            </a:p>
          </p:txBody>
        </p:sp>
        <p:sp>
          <p:nvSpPr>
            <p:cNvPr id="15372" name="Freeform 12"/>
            <p:cNvSpPr>
              <a:spLocks/>
            </p:cNvSpPr>
            <p:nvPr/>
          </p:nvSpPr>
          <p:spPr bwMode="auto">
            <a:xfrm>
              <a:off x="432" y="552"/>
              <a:ext cx="1608" cy="2240"/>
            </a:xfrm>
            <a:custGeom>
              <a:avLst/>
              <a:gdLst>
                <a:gd name="T0" fmla="*/ 1608 w 1608"/>
                <a:gd name="T1" fmla="*/ 2240 h 2240"/>
                <a:gd name="T2" fmla="*/ 984 w 1608"/>
                <a:gd name="T3" fmla="*/ 0 h 2240"/>
                <a:gd name="T4" fmla="*/ 0 w 1608"/>
                <a:gd name="T5" fmla="*/ 1800 h 2240"/>
                <a:gd name="T6" fmla="*/ 1608 w 1608"/>
                <a:gd name="T7" fmla="*/ 2240 h 22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08"/>
                <a:gd name="T13" fmla="*/ 0 h 2240"/>
                <a:gd name="T14" fmla="*/ 1608 w 1608"/>
                <a:gd name="T15" fmla="*/ 2240 h 22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08" h="2240">
                  <a:moveTo>
                    <a:pt x="1608" y="2240"/>
                  </a:moveTo>
                  <a:lnTo>
                    <a:pt x="984" y="0"/>
                  </a:lnTo>
                  <a:lnTo>
                    <a:pt x="0" y="1800"/>
                  </a:lnTo>
                  <a:lnTo>
                    <a:pt x="1608" y="2240"/>
                  </a:lnTo>
                  <a:close/>
                </a:path>
              </a:pathLst>
            </a:custGeom>
            <a:solidFill>
              <a:srgbClr val="FF33CC">
                <a:alpha val="5098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893175" cy="2938462"/>
          </a:xfrm>
        </p:spPr>
        <p:txBody>
          <a:bodyPr/>
          <a:lstStyle/>
          <a:p>
            <a:r>
              <a:rPr lang="ru-RU" sz="3800"/>
              <a:t>Перерисуйте </a:t>
            </a:r>
            <a:r>
              <a:rPr lang="ru-RU" sz="3800" b="1" i="1" u="sng"/>
              <a:t>развёртку куба</a:t>
            </a:r>
            <a:r>
              <a:rPr lang="ru-RU" sz="3800"/>
              <a:t>  на</a:t>
            </a:r>
            <a:br>
              <a:rPr lang="ru-RU" sz="3800"/>
            </a:br>
            <a:r>
              <a:rPr lang="ru-RU" sz="3800"/>
              <a:t>плотный лист бумаги в большем масштабе,</a:t>
            </a:r>
            <a:br>
              <a:rPr lang="ru-RU" sz="3800"/>
            </a:br>
            <a:r>
              <a:rPr lang="ru-RU" sz="3800"/>
              <a:t>вырежьте развёртку и склейте из неё куб.</a:t>
            </a:r>
            <a:br>
              <a:rPr lang="ru-RU" sz="3800"/>
            </a:br>
            <a:endParaRPr lang="ru-RU" sz="3800"/>
          </a:p>
        </p:txBody>
      </p:sp>
      <p:pic>
        <p:nvPicPr>
          <p:cNvPr id="3789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550" y="2813050"/>
            <a:ext cx="7354888" cy="4044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009900"/>
          </a:xfrm>
        </p:spPr>
        <p:txBody>
          <a:bodyPr/>
          <a:lstStyle/>
          <a:p>
            <a:r>
              <a:rPr lang="ru-RU" sz="3600"/>
              <a:t>Перерисуйте </a:t>
            </a:r>
            <a:r>
              <a:rPr lang="ru-RU" sz="3600" b="1" i="1" u="sng"/>
              <a:t>развёртку правильного октаэдра</a:t>
            </a:r>
            <a:r>
              <a:rPr lang="ru-RU" sz="3600"/>
              <a:t> на плотный лист бумаги в большем масштабе, вырежьте развёртку и склейте из неё октаэдр.</a:t>
            </a:r>
            <a:r>
              <a:rPr lang="ru-RU" sz="3800"/>
              <a:t/>
            </a:r>
            <a:br>
              <a:rPr lang="ru-RU" sz="3800"/>
            </a:br>
            <a:endParaRPr lang="ru-RU" sz="3800"/>
          </a:p>
        </p:txBody>
      </p:sp>
      <p:pic>
        <p:nvPicPr>
          <p:cNvPr id="399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650" y="2852738"/>
            <a:ext cx="7283450" cy="4005262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2290762"/>
          </a:xfrm>
        </p:spPr>
        <p:txBody>
          <a:bodyPr/>
          <a:lstStyle/>
          <a:p>
            <a:r>
              <a:rPr lang="ru-RU" sz="3600"/>
              <a:t>Перерисуйте </a:t>
            </a:r>
            <a:r>
              <a:rPr lang="ru-RU" sz="3600" b="1" i="1" u="sng"/>
              <a:t>развёртку правильного додекаэдра</a:t>
            </a:r>
            <a:r>
              <a:rPr lang="ru-RU" sz="3600"/>
              <a:t>  на плотный лист бумаги в большем масштабе, вырежьте развёртку и склейте из неё додекаэдр.</a:t>
            </a:r>
            <a:br>
              <a:rPr lang="ru-RU" sz="3600"/>
            </a:br>
            <a:endParaRPr lang="ru-RU" sz="3600"/>
          </a:p>
        </p:txBody>
      </p:sp>
      <p:pic>
        <p:nvPicPr>
          <p:cNvPr id="4403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0113" y="2693988"/>
            <a:ext cx="7570787" cy="41640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2349500"/>
          </a:xfrm>
        </p:spPr>
        <p:txBody>
          <a:bodyPr/>
          <a:lstStyle/>
          <a:p>
            <a:r>
              <a:rPr lang="ru-RU" sz="3400"/>
              <a:t>Перерисуйте</a:t>
            </a:r>
            <a:r>
              <a:rPr lang="ru-RU" sz="3600"/>
              <a:t> </a:t>
            </a:r>
            <a:r>
              <a:rPr lang="ru-RU" sz="3600" b="1" i="1" u="sng"/>
              <a:t>развёртку правильного икосаэдра</a:t>
            </a:r>
            <a:r>
              <a:rPr lang="ru-RU" sz="3600"/>
              <a:t> на плотный лист бумаги в большем масштабе, вырежьте развёртку и склейте из нее икосаэдр.</a:t>
            </a:r>
            <a:br>
              <a:rPr lang="ru-RU" sz="3600"/>
            </a:br>
            <a:endParaRPr lang="ru-RU" sz="3600"/>
          </a:p>
        </p:txBody>
      </p:sp>
      <p:pic>
        <p:nvPicPr>
          <p:cNvPr id="4198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2495550"/>
            <a:ext cx="7931150" cy="4362450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987800"/>
            <a:ext cx="256063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3716338"/>
            <a:ext cx="2803525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3700463"/>
            <a:ext cx="2817812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38813" y="188913"/>
            <a:ext cx="340518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44487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891212"/>
          </a:xfrm>
        </p:spPr>
        <p:txBody>
          <a:bodyPr/>
          <a:lstStyle/>
          <a:p>
            <a:r>
              <a:rPr lang="ru-RU" sz="4800" b="1"/>
              <a:t>Оформление выставки многогранников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Безымянный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907704" y="2348880"/>
            <a:ext cx="5473700" cy="4076700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755576" y="260648"/>
            <a:ext cx="8229600" cy="158432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ПРИЗМА </a:t>
            </a:r>
            <a:r>
              <a:rPr lang="ru-RU" sz="3200" b="1" i="1" dirty="0" smtClean="0">
                <a:solidFill>
                  <a:schemeClr val="tx1"/>
                </a:solidFill>
              </a:rPr>
              <a:t>-</a:t>
            </a:r>
            <a:r>
              <a:rPr lang="ru-RU" sz="6000" dirty="0" smtClean="0"/>
              <a:t> </a:t>
            </a:r>
            <a:r>
              <a:rPr lang="ru-RU" sz="2000" dirty="0"/>
              <a:t>п</a:t>
            </a:r>
            <a:r>
              <a:rPr lang="ru-RU" sz="2000" dirty="0" smtClean="0"/>
              <a:t>оверхность призмы состоит из двух равных многоугольников (оснований) и параллелограммов (боковых граней). </a:t>
            </a:r>
            <a:endParaRPr lang="ru-RU" sz="20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олилиния 22"/>
          <p:cNvSpPr/>
          <p:nvPr/>
        </p:nvSpPr>
        <p:spPr>
          <a:xfrm>
            <a:off x="1320800" y="3397250"/>
            <a:ext cx="2438400" cy="957263"/>
          </a:xfrm>
          <a:custGeom>
            <a:avLst/>
            <a:gdLst>
              <a:gd name="connsiteX0" fmla="*/ 595086 w 2438400"/>
              <a:gd name="connsiteY0" fmla="*/ 0 h 957943"/>
              <a:gd name="connsiteX1" fmla="*/ 0 w 2438400"/>
              <a:gd name="connsiteY1" fmla="*/ 464457 h 957943"/>
              <a:gd name="connsiteX2" fmla="*/ 595086 w 2438400"/>
              <a:gd name="connsiteY2" fmla="*/ 928914 h 957943"/>
              <a:gd name="connsiteX3" fmla="*/ 1799772 w 2438400"/>
              <a:gd name="connsiteY3" fmla="*/ 957943 h 957943"/>
              <a:gd name="connsiteX4" fmla="*/ 2438400 w 2438400"/>
              <a:gd name="connsiteY4" fmla="*/ 493486 h 957943"/>
              <a:gd name="connsiteX5" fmla="*/ 1814286 w 2438400"/>
              <a:gd name="connsiteY5" fmla="*/ 29029 h 957943"/>
              <a:gd name="connsiteX6" fmla="*/ 595086 w 2438400"/>
              <a:gd name="connsiteY6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8400" h="957943">
                <a:moveTo>
                  <a:pt x="595086" y="0"/>
                </a:moveTo>
                <a:lnTo>
                  <a:pt x="0" y="464457"/>
                </a:lnTo>
                <a:lnTo>
                  <a:pt x="595086" y="928914"/>
                </a:lnTo>
                <a:lnTo>
                  <a:pt x="1799772" y="957943"/>
                </a:lnTo>
                <a:lnTo>
                  <a:pt x="2438400" y="493486"/>
                </a:lnTo>
                <a:lnTo>
                  <a:pt x="1814286" y="29029"/>
                </a:lnTo>
                <a:lnTo>
                  <a:pt x="595086" y="0"/>
                </a:lnTo>
                <a:close/>
              </a:path>
            </a:pathLst>
          </a:cu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9999"/>
              </a:solidFill>
            </a:endParaRPr>
          </a:p>
        </p:txBody>
      </p:sp>
      <p:sp>
        <p:nvSpPr>
          <p:cNvPr id="9239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4214813" y="1214438"/>
            <a:ext cx="4330700" cy="16430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1500" b="1" dirty="0" smtClean="0"/>
              <a:t>          </a:t>
            </a:r>
            <a:r>
              <a:rPr lang="ru-RU" sz="4800" b="1" dirty="0" smtClean="0">
                <a:solidFill>
                  <a:srgbClr val="FF0000"/>
                </a:solidFill>
              </a:rPr>
              <a:t>ПИРАМИДА</a:t>
            </a:r>
            <a:r>
              <a:rPr lang="ru-RU" sz="4800" b="1" dirty="0" smtClean="0"/>
              <a:t>-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200" b="1" i="1" dirty="0"/>
              <a:t>п</a:t>
            </a:r>
            <a:r>
              <a:rPr lang="ru-RU" sz="2200" b="1" i="1" dirty="0" smtClean="0"/>
              <a:t>оверхность пирамиды состоит из основания и боковых граней. </a:t>
            </a:r>
            <a:endParaRPr lang="en-US" sz="2200" b="1" i="1" dirty="0" smtClean="0"/>
          </a:p>
          <a:p>
            <a:pPr algn="ctr" eaLnBrk="1" hangingPunct="1">
              <a:buFont typeface="Wingdings" pitchFamily="2" charset="2"/>
              <a:buNone/>
            </a:pPr>
            <a:endParaRPr lang="en-US" sz="2200" b="1" i="1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2200" b="1" i="1" dirty="0" smtClean="0"/>
              <a:t>                      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200" b="1" i="1" dirty="0" smtClean="0"/>
              <a:t>  </a:t>
            </a:r>
          </a:p>
        </p:txBody>
      </p:sp>
      <p:sp>
        <p:nvSpPr>
          <p:cNvPr id="9259" name="Line 43"/>
          <p:cNvSpPr>
            <a:spLocks noChangeShapeType="1"/>
          </p:cNvSpPr>
          <p:nvPr/>
        </p:nvSpPr>
        <p:spPr bwMode="auto">
          <a:xfrm>
            <a:off x="2667000" y="1511300"/>
            <a:ext cx="0" cy="2374900"/>
          </a:xfrm>
          <a:prstGeom prst="line">
            <a:avLst/>
          </a:prstGeom>
          <a:noFill/>
          <a:ln w="28575">
            <a:solidFill>
              <a:srgbClr val="8E001B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60" name="Text Box 44"/>
          <p:cNvSpPr txBox="1">
            <a:spLocks noChangeArrowheads="1"/>
          </p:cNvSpPr>
          <p:nvPr/>
        </p:nvSpPr>
        <p:spPr bwMode="auto">
          <a:xfrm>
            <a:off x="2270125" y="371951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</a:t>
            </a:r>
            <a:endParaRPr lang="ru-RU"/>
          </a:p>
        </p:txBody>
      </p:sp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885825" y="1077913"/>
            <a:ext cx="2873375" cy="3668712"/>
            <a:chOff x="390" y="919"/>
            <a:chExt cx="1810" cy="2311"/>
          </a:xfrm>
        </p:grpSpPr>
        <p:sp>
          <p:nvSpPr>
            <p:cNvPr id="46089" name="Line 61"/>
            <p:cNvSpPr>
              <a:spLocks noChangeShapeType="1"/>
            </p:cNvSpPr>
            <p:nvPr/>
          </p:nvSpPr>
          <p:spPr bwMode="auto">
            <a:xfrm>
              <a:off x="1519" y="1162"/>
              <a:ext cx="287" cy="1817"/>
            </a:xfrm>
            <a:prstGeom prst="line">
              <a:avLst/>
            </a:prstGeom>
            <a:noFill/>
            <a:ln w="28575">
              <a:solidFill>
                <a:srgbClr val="005C5A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090" name="Line 62"/>
            <p:cNvSpPr>
              <a:spLocks noChangeShapeType="1"/>
            </p:cNvSpPr>
            <p:nvPr/>
          </p:nvSpPr>
          <p:spPr bwMode="auto">
            <a:xfrm flipH="1">
              <a:off x="1041" y="1162"/>
              <a:ext cx="478" cy="1814"/>
            </a:xfrm>
            <a:prstGeom prst="line">
              <a:avLst/>
            </a:prstGeom>
            <a:noFill/>
            <a:ln w="28575">
              <a:solidFill>
                <a:srgbClr val="005C5A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3"/>
            <p:cNvGrpSpPr>
              <a:grpSpLocks/>
            </p:cNvGrpSpPr>
            <p:nvPr/>
          </p:nvGrpSpPr>
          <p:grpSpPr bwMode="auto">
            <a:xfrm>
              <a:off x="390" y="919"/>
              <a:ext cx="1810" cy="2311"/>
              <a:chOff x="390" y="919"/>
              <a:chExt cx="1810" cy="2311"/>
            </a:xfrm>
          </p:grpSpPr>
          <p:sp>
            <p:nvSpPr>
              <p:cNvPr id="46092" name="Text Box 64"/>
              <p:cNvSpPr txBox="1">
                <a:spLocks noChangeArrowheads="1"/>
              </p:cNvSpPr>
              <p:nvPr/>
            </p:nvSpPr>
            <p:spPr bwMode="auto">
              <a:xfrm>
                <a:off x="390" y="2599"/>
                <a:ext cx="26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/>
                  <a:t>А</a:t>
                </a:r>
                <a:r>
                  <a:rPr lang="ru-RU" baseline="-25000"/>
                  <a:t>1</a:t>
                </a:r>
                <a:endParaRPr lang="ru-RU"/>
              </a:p>
            </p:txBody>
          </p:sp>
          <p:sp>
            <p:nvSpPr>
              <p:cNvPr id="46093" name="Text Box 65"/>
              <p:cNvSpPr txBox="1">
                <a:spLocks noChangeArrowheads="1"/>
              </p:cNvSpPr>
              <p:nvPr/>
            </p:nvSpPr>
            <p:spPr bwMode="auto">
              <a:xfrm>
                <a:off x="846" y="2159"/>
                <a:ext cx="26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/>
                  <a:t>А</a:t>
                </a:r>
                <a:r>
                  <a:rPr lang="ru-RU" baseline="-25000"/>
                  <a:t>2</a:t>
                </a:r>
                <a:endParaRPr lang="ru-RU"/>
              </a:p>
            </p:txBody>
          </p:sp>
          <p:sp>
            <p:nvSpPr>
              <p:cNvPr id="46094" name="Text Box 66"/>
              <p:cNvSpPr txBox="1">
                <a:spLocks noChangeArrowheads="1"/>
              </p:cNvSpPr>
              <p:nvPr/>
            </p:nvSpPr>
            <p:spPr bwMode="auto">
              <a:xfrm>
                <a:off x="1782" y="2159"/>
                <a:ext cx="26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/>
                  <a:t>А</a:t>
                </a:r>
                <a:r>
                  <a:rPr lang="ru-RU" baseline="-25000"/>
                  <a:t>3</a:t>
                </a:r>
                <a:endParaRPr lang="ru-RU"/>
              </a:p>
            </p:txBody>
          </p:sp>
          <p:sp>
            <p:nvSpPr>
              <p:cNvPr id="46095" name="Text Box 67"/>
              <p:cNvSpPr txBox="1">
                <a:spLocks noChangeArrowheads="1"/>
              </p:cNvSpPr>
              <p:nvPr/>
            </p:nvSpPr>
            <p:spPr bwMode="auto">
              <a:xfrm>
                <a:off x="926" y="2999"/>
                <a:ext cx="26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/>
                  <a:t>А</a:t>
                </a:r>
                <a:r>
                  <a:rPr lang="en-US" baseline="-25000"/>
                  <a:t>n</a:t>
                </a:r>
                <a:endParaRPr lang="ru-RU"/>
              </a:p>
            </p:txBody>
          </p:sp>
          <p:sp>
            <p:nvSpPr>
              <p:cNvPr id="46096" name="Text Box 68"/>
              <p:cNvSpPr txBox="1">
                <a:spLocks noChangeArrowheads="1"/>
              </p:cNvSpPr>
              <p:nvPr/>
            </p:nvSpPr>
            <p:spPr bwMode="auto">
              <a:xfrm>
                <a:off x="1438" y="919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/>
                  <a:t>P</a:t>
                </a:r>
                <a:endParaRPr lang="ru-RU"/>
              </a:p>
            </p:txBody>
          </p:sp>
          <p:grpSp>
            <p:nvGrpSpPr>
              <p:cNvPr id="4" name="Group 69"/>
              <p:cNvGrpSpPr>
                <a:grpSpLocks/>
              </p:cNvGrpSpPr>
              <p:nvPr/>
            </p:nvGrpSpPr>
            <p:grpSpPr bwMode="auto">
              <a:xfrm>
                <a:off x="657" y="1162"/>
                <a:ext cx="1543" cy="1820"/>
                <a:chOff x="657" y="1162"/>
                <a:chExt cx="1543" cy="1820"/>
              </a:xfrm>
            </p:grpSpPr>
            <p:sp>
              <p:nvSpPr>
                <p:cNvPr id="46098" name="AutoShape 70"/>
                <p:cNvSpPr>
                  <a:spLocks noChangeArrowheads="1"/>
                </p:cNvSpPr>
                <p:nvPr/>
              </p:nvSpPr>
              <p:spPr bwMode="auto">
                <a:xfrm>
                  <a:off x="657" y="2387"/>
                  <a:ext cx="1542" cy="589"/>
                </a:xfrm>
                <a:prstGeom prst="hexagon">
                  <a:avLst>
                    <a:gd name="adj" fmla="val 65450"/>
                    <a:gd name="vf" fmla="val 115470"/>
                  </a:avLst>
                </a:prstGeom>
                <a:noFill/>
                <a:ln w="28575">
                  <a:solidFill>
                    <a:srgbClr val="005C5A"/>
                  </a:solidFill>
                  <a:prstDash val="dash"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6099" name="Line 71"/>
                <p:cNvSpPr>
                  <a:spLocks noChangeShapeType="1"/>
                </p:cNvSpPr>
                <p:nvPr/>
              </p:nvSpPr>
              <p:spPr bwMode="auto">
                <a:xfrm>
                  <a:off x="1519" y="1162"/>
                  <a:ext cx="287" cy="1222"/>
                </a:xfrm>
                <a:prstGeom prst="line">
                  <a:avLst/>
                </a:prstGeom>
                <a:noFill/>
                <a:ln w="28575">
                  <a:solidFill>
                    <a:srgbClr val="005C5A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100" name="Line 72"/>
                <p:cNvSpPr>
                  <a:spLocks noChangeShapeType="1"/>
                </p:cNvSpPr>
                <p:nvPr/>
              </p:nvSpPr>
              <p:spPr bwMode="auto">
                <a:xfrm>
                  <a:off x="1519" y="1162"/>
                  <a:ext cx="681" cy="1521"/>
                </a:xfrm>
                <a:prstGeom prst="line">
                  <a:avLst/>
                </a:prstGeom>
                <a:noFill/>
                <a:ln w="28575">
                  <a:solidFill>
                    <a:srgbClr val="005C5A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101" name="Line 73"/>
                <p:cNvSpPr>
                  <a:spLocks noChangeShapeType="1"/>
                </p:cNvSpPr>
                <p:nvPr/>
              </p:nvSpPr>
              <p:spPr bwMode="auto">
                <a:xfrm flipH="1">
                  <a:off x="1042" y="1162"/>
                  <a:ext cx="477" cy="1219"/>
                </a:xfrm>
                <a:prstGeom prst="line">
                  <a:avLst/>
                </a:prstGeom>
                <a:noFill/>
                <a:ln w="28575">
                  <a:solidFill>
                    <a:srgbClr val="005C5A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102" name="Line 74"/>
                <p:cNvSpPr>
                  <a:spLocks noChangeShapeType="1"/>
                </p:cNvSpPr>
                <p:nvPr/>
              </p:nvSpPr>
              <p:spPr bwMode="auto">
                <a:xfrm flipH="1">
                  <a:off x="657" y="1162"/>
                  <a:ext cx="862" cy="1515"/>
                </a:xfrm>
                <a:prstGeom prst="line">
                  <a:avLst/>
                </a:prstGeom>
                <a:noFill/>
                <a:ln w="28575">
                  <a:solidFill>
                    <a:srgbClr val="005C5A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103" name="Line 75"/>
                <p:cNvSpPr>
                  <a:spLocks noChangeShapeType="1"/>
                </p:cNvSpPr>
                <p:nvPr/>
              </p:nvSpPr>
              <p:spPr bwMode="auto">
                <a:xfrm>
                  <a:off x="664" y="2686"/>
                  <a:ext cx="368" cy="288"/>
                </a:xfrm>
                <a:prstGeom prst="line">
                  <a:avLst/>
                </a:prstGeom>
                <a:noFill/>
                <a:ln w="2857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104" name="Line 76"/>
                <p:cNvSpPr>
                  <a:spLocks noChangeShapeType="1"/>
                </p:cNvSpPr>
                <p:nvPr/>
              </p:nvSpPr>
              <p:spPr bwMode="auto">
                <a:xfrm>
                  <a:off x="1032" y="2977"/>
                  <a:ext cx="776" cy="2"/>
                </a:xfrm>
                <a:prstGeom prst="line">
                  <a:avLst/>
                </a:prstGeom>
                <a:noFill/>
                <a:ln w="2857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105" name="Line 77"/>
                <p:cNvSpPr>
                  <a:spLocks noChangeShapeType="1"/>
                </p:cNvSpPr>
                <p:nvPr/>
              </p:nvSpPr>
              <p:spPr bwMode="auto">
                <a:xfrm flipV="1">
                  <a:off x="1808" y="2678"/>
                  <a:ext cx="392" cy="304"/>
                </a:xfrm>
                <a:prstGeom prst="line">
                  <a:avLst/>
                </a:prstGeom>
                <a:noFill/>
                <a:ln w="2857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24" name="Полилиния 23"/>
          <p:cNvSpPr/>
          <p:nvPr/>
        </p:nvSpPr>
        <p:spPr>
          <a:xfrm>
            <a:off x="1320800" y="1481138"/>
            <a:ext cx="2452688" cy="2859087"/>
          </a:xfrm>
          <a:custGeom>
            <a:avLst/>
            <a:gdLst>
              <a:gd name="connsiteX0" fmla="*/ 1349829 w 2452914"/>
              <a:gd name="connsiteY0" fmla="*/ 0 h 2888342"/>
              <a:gd name="connsiteX1" fmla="*/ 0 w 2452914"/>
              <a:gd name="connsiteY1" fmla="*/ 2409371 h 2888342"/>
              <a:gd name="connsiteX2" fmla="*/ 580571 w 2452914"/>
              <a:gd name="connsiteY2" fmla="*/ 2888342 h 2888342"/>
              <a:gd name="connsiteX3" fmla="*/ 1814286 w 2452914"/>
              <a:gd name="connsiteY3" fmla="*/ 2873828 h 2888342"/>
              <a:gd name="connsiteX4" fmla="*/ 2452914 w 2452914"/>
              <a:gd name="connsiteY4" fmla="*/ 2423885 h 2888342"/>
              <a:gd name="connsiteX5" fmla="*/ 1349829 w 2452914"/>
              <a:gd name="connsiteY5" fmla="*/ 0 h 288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2914" h="2888342">
                <a:moveTo>
                  <a:pt x="1349829" y="0"/>
                </a:moveTo>
                <a:lnTo>
                  <a:pt x="0" y="2409371"/>
                </a:lnTo>
                <a:lnTo>
                  <a:pt x="580571" y="2888342"/>
                </a:lnTo>
                <a:lnTo>
                  <a:pt x="1814286" y="2873828"/>
                </a:lnTo>
                <a:lnTo>
                  <a:pt x="2452914" y="2423885"/>
                </a:lnTo>
                <a:lnTo>
                  <a:pt x="1349829" y="0"/>
                </a:lnTo>
                <a:close/>
              </a:path>
            </a:pathLst>
          </a:custGeom>
          <a:solidFill>
            <a:srgbClr val="FFC000">
              <a:alpha val="4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9239" grpId="0" build="p"/>
      <p:bldP spid="9259" grpId="0" animBg="1"/>
      <p:bldP spid="9260" grpId="0"/>
      <p:bldP spid="24" grpId="0" animBg="1"/>
      <p:bldP spid="2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827088" y="1268037"/>
            <a:ext cx="7559675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dirty="0"/>
              <a:t>S</a:t>
            </a:r>
            <a:r>
              <a:rPr lang="ru-RU" dirty="0"/>
              <a:t>=</a:t>
            </a:r>
            <a:r>
              <a:rPr lang="en-US" dirty="0"/>
              <a:t>P</a:t>
            </a:r>
            <a:r>
              <a:rPr lang="ru-RU" dirty="0"/>
              <a:t>о</a:t>
            </a:r>
            <a:r>
              <a:rPr lang="en-US" dirty="0"/>
              <a:t>H</a:t>
            </a:r>
            <a:r>
              <a:rPr lang="ru-RU" dirty="0"/>
              <a:t> -------------------------------------------------------------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ru-RU" dirty="0"/>
              <a:t>----------- - площадь полной поверхности пирамиды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en-US" dirty="0"/>
              <a:t>S</a:t>
            </a:r>
            <a:r>
              <a:rPr lang="ru-RU" dirty="0"/>
              <a:t>=1/2</a:t>
            </a:r>
            <a:r>
              <a:rPr lang="en-US" dirty="0"/>
              <a:t>P</a:t>
            </a:r>
            <a:r>
              <a:rPr lang="ru-RU" dirty="0"/>
              <a:t>о</a:t>
            </a:r>
            <a:r>
              <a:rPr lang="en-US" dirty="0"/>
              <a:t>h</a:t>
            </a:r>
            <a:r>
              <a:rPr lang="ru-RU" dirty="0"/>
              <a:t> - --------------------------------------------------------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endParaRPr lang="ru-RU" dirty="0"/>
          </a:p>
          <a:p>
            <a:pPr algn="ctr"/>
            <a:r>
              <a:rPr lang="en-US" dirty="0"/>
              <a:t>S=S</a:t>
            </a:r>
            <a:r>
              <a:rPr lang="ru-RU" dirty="0"/>
              <a:t>б</a:t>
            </a:r>
            <a:r>
              <a:rPr lang="en-US" dirty="0"/>
              <a:t> + 2S</a:t>
            </a:r>
            <a:r>
              <a:rPr lang="ru-RU" dirty="0"/>
              <a:t>о</a:t>
            </a:r>
            <a:r>
              <a:rPr lang="en-US" dirty="0"/>
              <a:t> - </a:t>
            </a:r>
            <a:r>
              <a:rPr lang="en-US" dirty="0" smtClean="0"/>
              <a:t>------------------------------------------------------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/>
              <a:t> </a:t>
            </a:r>
          </a:p>
          <a:p>
            <a:pPr algn="ctr"/>
            <a:endParaRPr lang="ru-RU" dirty="0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Заполните пропуски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3861048"/>
            <a:ext cx="5022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</a:t>
            </a:r>
            <a:r>
              <a:rPr lang="ru-RU" dirty="0" smtClean="0"/>
              <a:t>=1/2(</a:t>
            </a:r>
            <a:r>
              <a:rPr lang="en-US" dirty="0" smtClean="0"/>
              <a:t>P</a:t>
            </a:r>
            <a:r>
              <a:rPr lang="ru-RU" dirty="0" smtClean="0"/>
              <a:t>о + </a:t>
            </a:r>
            <a:r>
              <a:rPr lang="ru-RU" dirty="0" err="1" smtClean="0"/>
              <a:t>Ро</a:t>
            </a:r>
            <a:r>
              <a:rPr lang="ru-RU" dirty="0" smtClean="0"/>
              <a:t>)</a:t>
            </a:r>
            <a:r>
              <a:rPr lang="en-US" dirty="0" smtClean="0"/>
              <a:t>h</a:t>
            </a:r>
            <a:r>
              <a:rPr lang="ru-RU" dirty="0" smtClean="0"/>
              <a:t> - -------------------------------------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174218" y="1501934"/>
            <a:ext cx="679557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dirty="0"/>
              <a:t>S</a:t>
            </a:r>
            <a:r>
              <a:rPr lang="ru-RU" dirty="0"/>
              <a:t> = </a:t>
            </a:r>
            <a:r>
              <a:rPr lang="en-US" dirty="0"/>
              <a:t>P</a:t>
            </a:r>
            <a:r>
              <a:rPr lang="ru-RU" dirty="0"/>
              <a:t>о </a:t>
            </a:r>
            <a:r>
              <a:rPr lang="en-US" dirty="0"/>
              <a:t>H</a:t>
            </a:r>
            <a:r>
              <a:rPr lang="ru-RU" dirty="0"/>
              <a:t> – площадь боковой поверхности призмы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en-US" dirty="0"/>
              <a:t>S</a:t>
            </a:r>
            <a:r>
              <a:rPr lang="ru-RU" dirty="0"/>
              <a:t> = </a:t>
            </a:r>
            <a:r>
              <a:rPr lang="en-US" dirty="0"/>
              <a:t>S</a:t>
            </a:r>
            <a:r>
              <a:rPr lang="ru-RU" dirty="0"/>
              <a:t>б + </a:t>
            </a:r>
            <a:r>
              <a:rPr lang="en-US" dirty="0"/>
              <a:t>So</a:t>
            </a:r>
            <a:r>
              <a:rPr lang="ru-RU" dirty="0"/>
              <a:t> – площадь полной поверхности пирамиды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en-US" dirty="0"/>
              <a:t>S</a:t>
            </a:r>
            <a:r>
              <a:rPr lang="ru-RU" dirty="0"/>
              <a:t> = ½ </a:t>
            </a:r>
            <a:r>
              <a:rPr lang="en-US" dirty="0"/>
              <a:t>P</a:t>
            </a:r>
            <a:r>
              <a:rPr lang="ru-RU" dirty="0"/>
              <a:t>о </a:t>
            </a:r>
            <a:r>
              <a:rPr lang="en-US" dirty="0"/>
              <a:t>H</a:t>
            </a:r>
            <a:r>
              <a:rPr lang="ru-RU" dirty="0"/>
              <a:t> – площадь боковой </a:t>
            </a:r>
            <a:r>
              <a:rPr lang="ru-RU" dirty="0" smtClean="0"/>
              <a:t>поверхности</a:t>
            </a:r>
            <a:r>
              <a:rPr lang="en-US" dirty="0" smtClean="0"/>
              <a:t>  </a:t>
            </a:r>
            <a:r>
              <a:rPr lang="ru-RU" dirty="0" smtClean="0"/>
              <a:t>правильной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пирамиды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en-US" dirty="0" smtClean="0"/>
              <a:t>S</a:t>
            </a:r>
            <a:r>
              <a:rPr lang="ru-RU" dirty="0" smtClean="0"/>
              <a:t> </a:t>
            </a:r>
            <a:r>
              <a:rPr lang="ru-RU" dirty="0"/>
              <a:t>= </a:t>
            </a:r>
            <a:r>
              <a:rPr lang="en-US" dirty="0"/>
              <a:t>S</a:t>
            </a:r>
            <a:r>
              <a:rPr lang="ru-RU" dirty="0"/>
              <a:t>б + 2 </a:t>
            </a:r>
            <a:r>
              <a:rPr lang="en-US" dirty="0"/>
              <a:t>S</a:t>
            </a:r>
            <a:r>
              <a:rPr lang="ru-RU" dirty="0"/>
              <a:t>о – площадь полной поверхности </a:t>
            </a:r>
            <a:r>
              <a:rPr lang="ru-RU" dirty="0" smtClean="0"/>
              <a:t>призмы</a:t>
            </a:r>
          </a:p>
          <a:p>
            <a:pPr algn="ctr"/>
            <a:endParaRPr lang="ru-RU" dirty="0" smtClean="0"/>
          </a:p>
          <a:p>
            <a:pPr algn="ctr"/>
            <a:r>
              <a:rPr lang="en-US" dirty="0" smtClean="0"/>
              <a:t>S</a:t>
            </a:r>
            <a:r>
              <a:rPr lang="ru-RU" dirty="0" smtClean="0"/>
              <a:t>=1/2(</a:t>
            </a:r>
            <a:r>
              <a:rPr lang="en-US" dirty="0" smtClean="0"/>
              <a:t>P</a:t>
            </a:r>
            <a:r>
              <a:rPr lang="ru-RU" dirty="0" smtClean="0"/>
              <a:t>о + </a:t>
            </a:r>
            <a:r>
              <a:rPr lang="ru-RU" dirty="0" err="1" smtClean="0"/>
              <a:t>Ро</a:t>
            </a:r>
            <a:r>
              <a:rPr lang="ru-RU" dirty="0" smtClean="0"/>
              <a:t>)</a:t>
            </a:r>
            <a:r>
              <a:rPr lang="en-US" dirty="0" smtClean="0"/>
              <a:t>h</a:t>
            </a:r>
            <a:r>
              <a:rPr lang="ru-RU" dirty="0" smtClean="0"/>
              <a:t> – площадь боковой поверхности правильной</a:t>
            </a:r>
          </a:p>
          <a:p>
            <a:pPr algn="ctr"/>
            <a:r>
              <a:rPr lang="ru-RU" dirty="0" smtClean="0"/>
              <a:t> усечённой пирамиды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 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 </a:t>
            </a:r>
          </a:p>
          <a:p>
            <a:pPr algn="ctr"/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dirty="0"/>
              <a:t>Проверьте правильность </a:t>
            </a:r>
            <a:r>
              <a:rPr lang="ru-RU" sz="3800" dirty="0" smtClean="0"/>
              <a:t>заполнения</a:t>
            </a:r>
            <a:endParaRPr lang="ru-RU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Критерии оценки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Оценка «5» - все задания выполнены верно</a:t>
            </a:r>
          </a:p>
          <a:p>
            <a:r>
              <a:rPr lang="ru-RU" dirty="0"/>
              <a:t>Оценка «4» - выполнено 4</a:t>
            </a:r>
            <a:r>
              <a:rPr lang="ru-RU" dirty="0" smtClean="0"/>
              <a:t> задания</a:t>
            </a:r>
            <a:endParaRPr lang="ru-RU" dirty="0"/>
          </a:p>
          <a:p>
            <a:r>
              <a:rPr lang="ru-RU" dirty="0"/>
              <a:t>Оценка «3» - выполнено не менее 3 заданий</a:t>
            </a:r>
          </a:p>
          <a:p>
            <a:r>
              <a:rPr lang="ru-RU" dirty="0"/>
              <a:t>Оценка «2» - выполнено менее 3 заданий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570</TotalTime>
  <Words>1389</Words>
  <Application>Microsoft Office PowerPoint</Application>
  <PresentationFormat>Экран (4:3)</PresentationFormat>
  <Paragraphs>247</Paragraphs>
  <Slides>44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Оформление по умолчанию</vt:lpstr>
      <vt:lpstr>Понятие правильного многогранника </vt:lpstr>
      <vt:lpstr>Слайд 2</vt:lpstr>
      <vt:lpstr>Слайд 3</vt:lpstr>
      <vt:lpstr>Слайд 4</vt:lpstr>
      <vt:lpstr>ПРИЗМА - поверхность призмы состоит из двух равных многоугольников (оснований) и параллелограммов (боковых граней). </vt:lpstr>
      <vt:lpstr>Слайд 6</vt:lpstr>
      <vt:lpstr>Заполните пропуски</vt:lpstr>
      <vt:lpstr>Проверьте правильность заполнения</vt:lpstr>
      <vt:lpstr>Критерии оценки</vt:lpstr>
      <vt:lpstr> В геометрии изучаются разные виды многогранников: пирамиды, призмы, правильные многогранники. Ни одно геометрическое тело не обладает такой красотой, как правильные многогранники.  «Правильных многогранников вызывающе мало, но весьма скромный по численности отряд сумел пробраться в самые глубины различных наук»         (Л.Кэрролл) </vt:lpstr>
      <vt:lpstr>Слайд 11</vt:lpstr>
      <vt:lpstr>Из истории</vt:lpstr>
      <vt:lpstr>Из истории</vt:lpstr>
      <vt:lpstr>Из истории</vt:lpstr>
      <vt:lpstr>Какие многогранники являются правильными?</vt:lpstr>
      <vt:lpstr>Другое определение:</vt:lpstr>
      <vt:lpstr>Многогранник называется правильным, если:</vt:lpstr>
      <vt:lpstr>Слайд 18</vt:lpstr>
      <vt:lpstr>тетраэдр</vt:lpstr>
      <vt:lpstr>Слайд 20</vt:lpstr>
      <vt:lpstr>Куб (гексаэдр)</vt:lpstr>
      <vt:lpstr>Слайд 22</vt:lpstr>
      <vt:lpstr>Слайд 23</vt:lpstr>
      <vt:lpstr>Правильный икосаэдр</vt:lpstr>
      <vt:lpstr>Слайд 25</vt:lpstr>
      <vt:lpstr>Правильный додекаэдр</vt:lpstr>
      <vt:lpstr>Слайд 27</vt:lpstr>
      <vt:lpstr>Не существует правильного многогранника, гранями которого являются правильные шестиугольники, семиугольники и вообще  n-угольники при n≥ 6. </vt:lpstr>
      <vt:lpstr>Слайд 29</vt:lpstr>
      <vt:lpstr>Слайд 30</vt:lpstr>
      <vt:lpstr>Слайд 31</vt:lpstr>
      <vt:lpstr>Слайд 32</vt:lpstr>
      <vt:lpstr>Слайд 33</vt:lpstr>
      <vt:lpstr>Слайд 34</vt:lpstr>
      <vt:lpstr>Правильные многогранники и природа</vt:lpstr>
      <vt:lpstr>Сальвадор Дали</vt:lpstr>
      <vt:lpstr>Слайд 37</vt:lpstr>
      <vt:lpstr>Творческие ЗАДАНИЯ</vt:lpstr>
      <vt:lpstr>Слайд 39</vt:lpstr>
      <vt:lpstr>Перерисуйте развёртку куба  на плотный лист бумаги в большем масштабе, вырежьте развёртку и склейте из неё куб. </vt:lpstr>
      <vt:lpstr>Перерисуйте развёртку правильного октаэдра на плотный лист бумаги в большем масштабе, вырежьте развёртку и склейте из неё октаэдр. </vt:lpstr>
      <vt:lpstr>Перерисуйте развёртку правильного додекаэдра  на плотный лист бумаги в большем масштабе, вырежьте развёртку и склейте из неё додекаэдр. </vt:lpstr>
      <vt:lpstr>Перерисуйте развёртку правильного икосаэдра на плотный лист бумаги в большем масштабе, вырежьте развёртку и склейте из нее икосаэдр. </vt:lpstr>
      <vt:lpstr>Оформление выставки многогранников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Правильные многогранники</dc:title>
  <dc:creator>Admin</dc:creator>
  <cp:lastModifiedBy>Надежда</cp:lastModifiedBy>
  <cp:revision>36</cp:revision>
  <dcterms:created xsi:type="dcterms:W3CDTF">2009-04-13T19:23:05Z</dcterms:created>
  <dcterms:modified xsi:type="dcterms:W3CDTF">2011-04-12T19:10:31Z</dcterms:modified>
</cp:coreProperties>
</file>