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7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F1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01BF6-2318-4D5C-8226-1BB884CE6894}" type="datetimeFigureOut">
              <a:rPr lang="ru-RU"/>
              <a:pPr>
                <a:defRPr/>
              </a:pPr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914AC-409D-437A-BC76-779908BEE0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A0136-49A2-49BC-BE57-A5E2E08B06F6}" type="datetimeFigureOut">
              <a:rPr lang="ru-RU"/>
              <a:pPr>
                <a:defRPr/>
              </a:pPr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EDCA4-602B-47AA-87B2-20F8B41D64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09E20-6979-4A24-996A-12198A7672FA}" type="datetimeFigureOut">
              <a:rPr lang="ru-RU"/>
              <a:pPr>
                <a:defRPr/>
              </a:pPr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48F0F-618F-4263-9EDD-9BFF1DF6A0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152BC-F857-4314-949F-68AE26FC0FF3}" type="datetimeFigureOut">
              <a:rPr lang="ru-RU"/>
              <a:pPr>
                <a:defRPr/>
              </a:pPr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49E27-9C56-4F7C-984D-BFAD23E906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8F575-3FF9-44DC-84AD-A0C43BFD2674}" type="datetimeFigureOut">
              <a:rPr lang="ru-RU"/>
              <a:pPr>
                <a:defRPr/>
              </a:pPr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97D12-E7E4-490B-A066-0B43788809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F06E0-77C5-449C-938C-7CE7C5B05590}" type="datetimeFigureOut">
              <a:rPr lang="ru-RU"/>
              <a:pPr>
                <a:defRPr/>
              </a:pPr>
              <a:t>08.12.2013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F6B26-C81A-4B7B-8989-A8E7688E78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6C82E-3F40-4EC1-A492-3B37035B9F5B}" type="datetimeFigureOut">
              <a:rPr lang="ru-RU"/>
              <a:pPr>
                <a:defRPr/>
              </a:pPr>
              <a:t>08.12.2013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A2648-B6C3-487B-8555-C21E25A8D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9780E-EA75-4B78-92B4-27484AED9C47}" type="datetimeFigureOut">
              <a:rPr lang="ru-RU"/>
              <a:pPr>
                <a:defRPr/>
              </a:pPr>
              <a:t>08.12.2013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41F6C-D713-4443-BEA0-3298DE3A35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0D504-DEF3-4EA1-A9EB-3EC8DC6C317C}" type="datetimeFigureOut">
              <a:rPr lang="ru-RU"/>
              <a:pPr>
                <a:defRPr/>
              </a:pPr>
              <a:t>08.12.2013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AEE12-B406-4593-B9E4-0E0B0C31A1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C6774-DBBC-4CB8-AC08-F9FBCD725C3C}" type="datetimeFigureOut">
              <a:rPr lang="ru-RU"/>
              <a:pPr>
                <a:defRPr/>
              </a:pPr>
              <a:t>08.12.2013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2AC4A-8A6D-41AC-BAA8-81520C15C2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39552-CC94-4615-93AD-D1BE53EFEC8D}" type="datetimeFigureOut">
              <a:rPr lang="ru-RU"/>
              <a:pPr>
                <a:defRPr/>
              </a:pPr>
              <a:t>08.12.2013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A1EFF-6BDB-405C-ABC2-1447022F8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63EF87-9E0D-4D4A-A11D-E7E4233C1ADB}" type="datetimeFigureOut">
              <a:rPr lang="ru-RU"/>
              <a:pPr>
                <a:defRPr/>
              </a:pPr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34C577-36B9-4D6F-9E96-889D65EE47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428625" y="1571625"/>
            <a:ext cx="6357938" cy="1857375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70C0"/>
                </a:solidFill>
              </a:rPr>
              <a:t>ЗАВОЕВАНИЕ РИМОМ</a:t>
            </a:r>
            <a:br>
              <a:rPr lang="ru-RU" sz="3200" b="1" smtClean="0">
                <a:solidFill>
                  <a:srgbClr val="0070C0"/>
                </a:solidFill>
              </a:rPr>
            </a:br>
            <a:r>
              <a:rPr lang="ru-RU" sz="3200" b="1" smtClean="0">
                <a:solidFill>
                  <a:srgbClr val="0070C0"/>
                </a:solidFill>
              </a:rPr>
              <a:t> ИТАЛИИ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357563"/>
            <a:ext cx="6715125" cy="225266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ru-RU" sz="500" smtClean="0">
              <a:solidFill>
                <a:srgbClr val="772754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500" smtClean="0">
              <a:solidFill>
                <a:srgbClr val="772754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500" smtClean="0">
              <a:solidFill>
                <a:srgbClr val="772754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772754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</a:pPr>
            <a:endParaRPr lang="ru-RU" sz="1400" smtClean="0">
              <a:solidFill>
                <a:srgbClr val="772754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1400" smtClean="0">
              <a:solidFill>
                <a:srgbClr val="772754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2000" smtClean="0">
              <a:solidFill>
                <a:srgbClr val="772754"/>
              </a:solidFill>
            </a:endParaRPr>
          </a:p>
        </p:txBody>
      </p:sp>
      <p:pic>
        <p:nvPicPr>
          <p:cNvPr id="2052" name="Рисунок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1357313"/>
            <a:ext cx="2452688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70C0"/>
                </a:solidFill>
              </a:rPr>
              <a:t>Подведем итог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468313" y="1600200"/>
            <a:ext cx="8424862" cy="3124200"/>
          </a:xfrm>
        </p:spPr>
        <p:txBody>
          <a:bodyPr/>
          <a:lstStyle/>
          <a:p>
            <a:pPr eaLnBrk="1" hangingPunct="1"/>
            <a:r>
              <a:rPr lang="ru-RU" sz="2000" b="1" smtClean="0"/>
              <a:t>Покажите на карте какой была территория Римской республики в </a:t>
            </a:r>
          </a:p>
          <a:p>
            <a:pPr eaLnBrk="1" hangingPunct="1">
              <a:buFont typeface="Arial" charset="0"/>
              <a:buNone/>
            </a:pPr>
            <a:r>
              <a:rPr lang="ru-RU" sz="2000" b="1" smtClean="0"/>
              <a:t>      6 в. До н.э. и стала в 3 в. До н.э.</a:t>
            </a:r>
          </a:p>
          <a:p>
            <a:pPr eaLnBrk="1" hangingPunct="1"/>
            <a:r>
              <a:rPr lang="ru-RU" sz="2000" b="1" smtClean="0"/>
              <a:t>Как возникли крылатые выражения «Гуси Рим спасли», «Горе  побежденным».</a:t>
            </a:r>
          </a:p>
          <a:p>
            <a:pPr eaLnBrk="1" hangingPunct="1"/>
            <a:r>
              <a:rPr lang="ru-RU" sz="2000" b="1" smtClean="0"/>
              <a:t>В чем причины победных завоеваний Рима в Италии?</a:t>
            </a:r>
          </a:p>
          <a:p>
            <a:pPr eaLnBrk="1" hangingPunct="1"/>
            <a:r>
              <a:rPr lang="ru-RU" sz="2000" b="1" smtClean="0"/>
              <a:t>В чем сила римского войска?</a:t>
            </a:r>
          </a:p>
          <a:p>
            <a:pPr eaLnBrk="1" hangingPunct="1"/>
            <a:r>
              <a:rPr lang="ru-RU" sz="2000" b="1" smtClean="0"/>
              <a:t>На линии времени отметьте даты нашествия галлов на Рим и </a:t>
            </a:r>
          </a:p>
          <a:p>
            <a:pPr eaLnBrk="1" hangingPunct="1">
              <a:buFont typeface="Arial" charset="0"/>
              <a:buNone/>
            </a:pPr>
            <a:r>
              <a:rPr lang="ru-RU" sz="2000" b="1" smtClean="0"/>
              <a:t>      нападения Пирра? Сколько лет прошло между этими событиями?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 flipH="1" flipV="1">
            <a:off x="3071813" y="4500563"/>
            <a:ext cx="1587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 flipH="1" flipV="1">
            <a:off x="2143125" y="4500563"/>
            <a:ext cx="158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714375" y="4643438"/>
            <a:ext cx="7715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                  до н.э.                                                             н.э.</a:t>
            </a:r>
          </a:p>
          <a:p>
            <a:endParaRPr lang="ru-RU"/>
          </a:p>
          <a:p>
            <a:r>
              <a:rPr lang="ru-RU"/>
              <a:t>                     </a:t>
            </a:r>
          </a:p>
        </p:txBody>
      </p:sp>
      <p:sp>
        <p:nvSpPr>
          <p:cNvPr id="11271" name="TextBox 19"/>
          <p:cNvSpPr txBox="1">
            <a:spLocks noChangeArrowheads="1"/>
          </p:cNvSpPr>
          <p:nvPr/>
        </p:nvSpPr>
        <p:spPr bwMode="auto">
          <a:xfrm>
            <a:off x="2714625" y="5429250"/>
            <a:ext cx="1785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390             280</a:t>
            </a:r>
          </a:p>
        </p:txBody>
      </p:sp>
      <p:sp>
        <p:nvSpPr>
          <p:cNvPr id="25" name="Стрелка вправо 24"/>
          <p:cNvSpPr/>
          <p:nvPr/>
        </p:nvSpPr>
        <p:spPr>
          <a:xfrm>
            <a:off x="1214438" y="5072063"/>
            <a:ext cx="7215187" cy="21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rot="5400000">
            <a:off x="5108575" y="5180013"/>
            <a:ext cx="64293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3963988" y="5180013"/>
            <a:ext cx="357187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2892425" y="5180013"/>
            <a:ext cx="35718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561975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70C0"/>
                </a:solidFill>
              </a:rPr>
              <a:t>Проверь себя</a:t>
            </a:r>
            <a:r>
              <a:rPr lang="ru-RU" sz="2800" b="1" smtClean="0">
                <a:solidFill>
                  <a:srgbClr val="0070C0"/>
                </a:solidFill>
                <a:latin typeface="Arial" charset="0"/>
              </a:rPr>
              <a:t> 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0" y="692150"/>
            <a:ext cx="8229600" cy="2889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1400" smtClean="0">
                <a:latin typeface="Arial" charset="0"/>
              </a:rPr>
              <a:t>   </a:t>
            </a:r>
            <a:r>
              <a:rPr lang="ru-RU" sz="1600" b="1" smtClean="0">
                <a:solidFill>
                  <a:srgbClr val="7030A0"/>
                </a:solidFill>
                <a:latin typeface="Arial" charset="0"/>
              </a:rPr>
              <a:t>1. Римский воин:                                        2. Во время нашествия галлов Рим</a:t>
            </a:r>
          </a:p>
          <a:p>
            <a:pPr eaLnBrk="1" hangingPunct="1">
              <a:buFont typeface="Arial" charset="0"/>
              <a:buNone/>
            </a:pPr>
            <a:r>
              <a:rPr lang="ru-RU" sz="1600" b="1" smtClean="0">
                <a:latin typeface="Arial" charset="0"/>
              </a:rPr>
              <a:t>                                                                             </a:t>
            </a:r>
            <a:r>
              <a:rPr lang="ru-RU" sz="1600" b="1" smtClean="0">
                <a:solidFill>
                  <a:srgbClr val="7030A0"/>
                </a:solidFill>
                <a:latin typeface="Arial" charset="0"/>
              </a:rPr>
              <a:t>спасли:</a:t>
            </a:r>
            <a:endParaRPr lang="ru-RU" sz="1600" b="1" smtClean="0">
              <a:solidFill>
                <a:srgbClr val="7030A0"/>
              </a:solidFill>
            </a:endParaRP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571500" y="1143000"/>
            <a:ext cx="21605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А)легионер;</a:t>
            </a:r>
            <a:endParaRPr lang="ru-RU" sz="1200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539750" y="1414463"/>
            <a:ext cx="2016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Б) гладиатор;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539750" y="1701800"/>
            <a:ext cx="1944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В) диктатор;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4678363" y="1268413"/>
            <a:ext cx="1533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А) волки</a:t>
            </a:r>
            <a:r>
              <a:rPr lang="ru-RU" sz="1600"/>
              <a:t>;</a:t>
            </a:r>
          </a:p>
        </p:txBody>
      </p:sp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4678363" y="1484313"/>
            <a:ext cx="1412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Б) гуси;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4678363" y="1773238"/>
            <a:ext cx="12969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В) утки;</a:t>
            </a:r>
          </a:p>
        </p:txBody>
      </p:sp>
      <p:sp>
        <p:nvSpPr>
          <p:cNvPr id="12298" name="Text Box 13"/>
          <p:cNvSpPr txBox="1">
            <a:spLocks noChangeArrowheads="1"/>
          </p:cNvSpPr>
          <p:nvPr/>
        </p:nvSpPr>
        <p:spPr bwMode="auto">
          <a:xfrm>
            <a:off x="179388" y="2060575"/>
            <a:ext cx="8496300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solidFill>
                  <a:srgbClr val="7030A0"/>
                </a:solidFill>
              </a:rPr>
              <a:t>3. Войсковое соединение римской        4. Кто служил в римских легионах:</a:t>
            </a:r>
          </a:p>
          <a:p>
            <a:r>
              <a:rPr lang="ru-RU" sz="1600" b="1">
                <a:solidFill>
                  <a:srgbClr val="7030A0"/>
                </a:solidFill>
              </a:rPr>
              <a:t>  армии:</a:t>
            </a:r>
          </a:p>
        </p:txBody>
      </p:sp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539750" y="2636838"/>
            <a:ext cx="1584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А) легион;</a:t>
            </a: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539750" y="2924175"/>
            <a:ext cx="1944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Б) преторий;</a:t>
            </a: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539750" y="3213100"/>
            <a:ext cx="1871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В) фаланга;</a:t>
            </a: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4678363" y="2636838"/>
            <a:ext cx="172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А) бедняки;</a:t>
            </a: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4678363" y="2924175"/>
            <a:ext cx="2016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Б) наемники;</a:t>
            </a:r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4678363" y="3213100"/>
            <a:ext cx="20875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В) земледельцы;</a:t>
            </a: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250825" y="3500438"/>
            <a:ext cx="84963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solidFill>
                  <a:srgbClr val="7030A0"/>
                </a:solidFill>
              </a:rPr>
              <a:t>5. Полководец, защищавший                 6. Богиня Юнона-покровительница:</a:t>
            </a:r>
          </a:p>
          <a:p>
            <a:r>
              <a:rPr lang="ru-RU" sz="1600" b="1">
                <a:solidFill>
                  <a:srgbClr val="7030A0"/>
                </a:solidFill>
              </a:rPr>
              <a:t>Греческие колонии от Рима:                 </a:t>
            </a:r>
            <a:endParaRPr lang="ru-RU" sz="1400">
              <a:solidFill>
                <a:srgbClr val="7030A0"/>
              </a:solidFill>
            </a:endParaRP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539750" y="4076700"/>
            <a:ext cx="16557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А) Сципион;</a:t>
            </a:r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539750" y="4365625"/>
            <a:ext cx="1511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Б) Бренн;</a:t>
            </a:r>
          </a:p>
        </p:txBody>
      </p:sp>
      <p:sp>
        <p:nvSpPr>
          <p:cNvPr id="12308" name="Text Box 23"/>
          <p:cNvSpPr txBox="1">
            <a:spLocks noChangeArrowheads="1"/>
          </p:cNvSpPr>
          <p:nvPr/>
        </p:nvSpPr>
        <p:spPr bwMode="auto">
          <a:xfrm>
            <a:off x="539750" y="4652963"/>
            <a:ext cx="1366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В) Пирр;</a:t>
            </a:r>
          </a:p>
        </p:txBody>
      </p:sp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4678363" y="4076700"/>
            <a:ext cx="1800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А) женщин;</a:t>
            </a:r>
          </a:p>
        </p:txBody>
      </p:sp>
      <p:sp>
        <p:nvSpPr>
          <p:cNvPr id="12313" name="Text Box 25"/>
          <p:cNvSpPr txBox="1">
            <a:spLocks noChangeArrowheads="1"/>
          </p:cNvSpPr>
          <p:nvPr/>
        </p:nvSpPr>
        <p:spPr bwMode="auto">
          <a:xfrm>
            <a:off x="4678363" y="4365625"/>
            <a:ext cx="1584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Б) ремесла;</a:t>
            </a:r>
          </a:p>
        </p:txBody>
      </p:sp>
      <p:sp>
        <p:nvSpPr>
          <p:cNvPr id="12314" name="Text Box 26"/>
          <p:cNvSpPr txBox="1">
            <a:spLocks noChangeArrowheads="1"/>
          </p:cNvSpPr>
          <p:nvPr/>
        </p:nvSpPr>
        <p:spPr bwMode="auto">
          <a:xfrm>
            <a:off x="4678363" y="4652963"/>
            <a:ext cx="1439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В) науки;</a:t>
            </a:r>
          </a:p>
        </p:txBody>
      </p:sp>
      <p:sp>
        <p:nvSpPr>
          <p:cNvPr id="12312" name="Text Box 27"/>
          <p:cNvSpPr txBox="1">
            <a:spLocks noChangeArrowheads="1"/>
          </p:cNvSpPr>
          <p:nvPr/>
        </p:nvSpPr>
        <p:spPr bwMode="auto">
          <a:xfrm>
            <a:off x="179388" y="5084763"/>
            <a:ext cx="7993062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7030A0"/>
                </a:solidFill>
              </a:rPr>
              <a:t>7. Главный успех в битвах Пирра с      8. Когда Рим установил свою власть</a:t>
            </a:r>
          </a:p>
          <a:p>
            <a:r>
              <a:rPr lang="ru-RU" sz="1600" b="1">
                <a:solidFill>
                  <a:srgbClr val="7030A0"/>
                </a:solidFill>
              </a:rPr>
              <a:t> римлянами принесла атака:                     над Италией:</a:t>
            </a:r>
          </a:p>
        </p:txBody>
      </p:sp>
      <p:sp>
        <p:nvSpPr>
          <p:cNvPr id="7" name="Text Box 28"/>
          <p:cNvSpPr txBox="1">
            <a:spLocks noChangeArrowheads="1"/>
          </p:cNvSpPr>
          <p:nvPr/>
        </p:nvSpPr>
        <p:spPr bwMode="auto">
          <a:xfrm>
            <a:off x="539750" y="5661025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А) слонов;</a:t>
            </a:r>
          </a:p>
        </p:txBody>
      </p:sp>
      <p:sp>
        <p:nvSpPr>
          <p:cNvPr id="12317" name="Text Box 29"/>
          <p:cNvSpPr txBox="1">
            <a:spLocks noChangeArrowheads="1"/>
          </p:cNvSpPr>
          <p:nvPr/>
        </p:nvSpPr>
        <p:spPr bwMode="auto">
          <a:xfrm>
            <a:off x="539750" y="6021388"/>
            <a:ext cx="2160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Б) конницы;</a:t>
            </a:r>
          </a:p>
        </p:txBody>
      </p:sp>
      <p:sp>
        <p:nvSpPr>
          <p:cNvPr id="12318" name="Text Box 30"/>
          <p:cNvSpPr txBox="1">
            <a:spLocks noChangeArrowheads="1"/>
          </p:cNvSpPr>
          <p:nvPr/>
        </p:nvSpPr>
        <p:spPr bwMode="auto">
          <a:xfrm>
            <a:off x="539750" y="63817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В) фаланги;</a:t>
            </a:r>
          </a:p>
        </p:txBody>
      </p:sp>
      <p:sp>
        <p:nvSpPr>
          <p:cNvPr id="12319" name="Text Box 31"/>
          <p:cNvSpPr txBox="1">
            <a:spLocks noChangeArrowheads="1"/>
          </p:cNvSpPr>
          <p:nvPr/>
        </p:nvSpPr>
        <p:spPr bwMode="auto">
          <a:xfrm>
            <a:off x="4678363" y="5729288"/>
            <a:ext cx="1943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А) 6 век до н.э.</a:t>
            </a:r>
          </a:p>
        </p:txBody>
      </p:sp>
      <p:sp>
        <p:nvSpPr>
          <p:cNvPr id="12320" name="Text Box 32"/>
          <p:cNvSpPr txBox="1">
            <a:spLocks noChangeArrowheads="1"/>
          </p:cNvSpPr>
          <p:nvPr/>
        </p:nvSpPr>
        <p:spPr bwMode="auto">
          <a:xfrm>
            <a:off x="4678363" y="6021388"/>
            <a:ext cx="1943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Б) 2 век до н.э.</a:t>
            </a:r>
          </a:p>
        </p:txBody>
      </p:sp>
      <p:sp>
        <p:nvSpPr>
          <p:cNvPr id="8" name="Text Box 33"/>
          <p:cNvSpPr txBox="1">
            <a:spLocks noChangeArrowheads="1"/>
          </p:cNvSpPr>
          <p:nvPr/>
        </p:nvSpPr>
        <p:spPr bwMode="auto">
          <a:xfrm>
            <a:off x="4678363" y="6381750"/>
            <a:ext cx="1946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В) 3 век до н.э.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/>
      <p:bldP spid="12296" grpId="0"/>
      <p:bldP spid="12297" grpId="0"/>
      <p:bldP spid="12299" grpId="0"/>
      <p:bldP spid="12303" grpId="0"/>
      <p:bldP spid="12304" grpId="0"/>
      <p:bldP spid="12305" grpId="0"/>
      <p:bldP spid="12306" grpId="0"/>
      <p:bldP spid="12309" grpId="0"/>
      <p:bldP spid="12310" grpId="0"/>
      <p:bldP spid="12313" grpId="0"/>
      <p:bldP spid="12314" grpId="0"/>
      <p:bldP spid="12317" grpId="0"/>
      <p:bldP spid="12318" grpId="0"/>
      <p:bldP spid="12319" grpId="0"/>
      <p:bldP spid="123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>
                <a:solidFill>
                  <a:srgbClr val="0070C0"/>
                </a:solidFill>
              </a:rPr>
              <a:t>Римская республика в 6-3 вв. до н.э.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Сравните карты. Какие изменения на них произошли?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Предположите, чем эти изменения можно объяснить?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Что нужно для завоеваний?                                                     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6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3357563"/>
            <a:ext cx="3876675" cy="2760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7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3357563"/>
            <a:ext cx="3948113" cy="2762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70C0"/>
                </a:solidFill>
              </a:rPr>
              <a:t>Цель урока: </a:t>
            </a:r>
            <a:r>
              <a:rPr lang="ru-RU" sz="2800" b="1" smtClean="0">
                <a:solidFill>
                  <a:srgbClr val="7030A0"/>
                </a:solidFill>
              </a:rPr>
              <a:t>выяснить причины победы Рима над Италией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План урока:</a:t>
            </a:r>
          </a:p>
          <a:p>
            <a:pPr marL="514350" indent="-514350" eaLnBrk="1" hangingPunct="1">
              <a:buFont typeface="Arial" charset="0"/>
              <a:buAutoNum type="arabicPeriod"/>
              <a:defRPr/>
            </a:pPr>
            <a:r>
              <a:rPr lang="ru-RU" sz="2800" b="1" dirty="0" smtClean="0"/>
              <a:t>Нашествие галлов на Рим;</a:t>
            </a:r>
          </a:p>
          <a:p>
            <a:pPr marL="514350" indent="-514350" eaLnBrk="1" hangingPunct="1">
              <a:buFont typeface="Arial" charset="0"/>
              <a:buAutoNum type="arabicPeriod"/>
              <a:defRPr/>
            </a:pPr>
            <a:r>
              <a:rPr lang="ru-RU" sz="2800" b="1" dirty="0" smtClean="0"/>
              <a:t>Набор римского войска и его подготовка;</a:t>
            </a:r>
          </a:p>
          <a:p>
            <a:pPr marL="514350" indent="-514350" eaLnBrk="1" hangingPunct="1">
              <a:buFont typeface="Arial" charset="0"/>
              <a:buAutoNum type="arabicPeriod"/>
              <a:defRPr/>
            </a:pPr>
            <a:r>
              <a:rPr lang="ru-RU" sz="2800" b="1" dirty="0" smtClean="0"/>
              <a:t>Состав войска и его вооружение;</a:t>
            </a:r>
          </a:p>
          <a:p>
            <a:pPr marL="514350" indent="-514350" eaLnBrk="1" hangingPunct="1">
              <a:buFont typeface="Arial" charset="0"/>
              <a:buAutoNum type="arabicPeriod"/>
              <a:defRPr/>
            </a:pPr>
            <a:r>
              <a:rPr lang="ru-RU" sz="2800" b="1" dirty="0" smtClean="0"/>
              <a:t>Тактика боя римского войска;</a:t>
            </a:r>
          </a:p>
          <a:p>
            <a:pPr marL="514350" indent="-514350" eaLnBrk="1" hangingPunct="1">
              <a:buFont typeface="Arial" charset="0"/>
              <a:buAutoNum type="arabicPeriod"/>
              <a:defRPr/>
            </a:pPr>
            <a:r>
              <a:rPr lang="ru-RU" sz="2800" b="1" dirty="0" smtClean="0"/>
              <a:t>Война Рима с соседями;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endParaRPr lang="ru-RU" sz="2800" dirty="0" smtClean="0"/>
          </a:p>
          <a:p>
            <a:pPr marL="514350" indent="-514350" eaLnBrk="1" hangingPunct="1">
              <a:buFont typeface="Arial" charset="0"/>
              <a:buNone/>
              <a:defRPr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500" b="1" smtClean="0">
                <a:solidFill>
                  <a:srgbClr val="0070C0"/>
                </a:solidFill>
              </a:rPr>
              <a:t>Нашествие галлов на Рим</a:t>
            </a:r>
            <a:r>
              <a:rPr lang="ru-RU" sz="2500" smtClean="0"/>
              <a:t/>
            </a:r>
            <a:br>
              <a:rPr lang="ru-RU" sz="2500" smtClean="0"/>
            </a:br>
            <a:r>
              <a:rPr lang="ru-RU" sz="2500" smtClean="0"/>
              <a:t/>
            </a:r>
            <a:br>
              <a:rPr lang="ru-RU" sz="2500" smtClean="0"/>
            </a:br>
            <a:endParaRPr lang="ru-RU" sz="2500" smtClean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4716463" y="785813"/>
            <a:ext cx="3970337" cy="53403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1800" smtClean="0">
                <a:solidFill>
                  <a:srgbClr val="8A2E4E"/>
                </a:solidFill>
                <a:latin typeface="Arial" charset="0"/>
              </a:rPr>
              <a:t>               </a:t>
            </a:r>
            <a:r>
              <a:rPr lang="ru-RU" sz="1800" smtClean="0">
                <a:solidFill>
                  <a:srgbClr val="7030A0"/>
                </a:solidFill>
                <a:latin typeface="Arial" charset="0"/>
              </a:rPr>
              <a:t>Галлы в битве</a:t>
            </a:r>
          </a:p>
          <a:p>
            <a:pPr eaLnBrk="1" hangingPunct="1">
              <a:buFont typeface="Arial" charset="0"/>
              <a:buNone/>
            </a:pPr>
            <a:endParaRPr lang="ru-RU" sz="1800" smtClean="0">
              <a:solidFill>
                <a:srgbClr val="8A2E4E"/>
              </a:solidFill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endParaRPr lang="ru-RU" sz="1800" smtClean="0">
              <a:solidFill>
                <a:srgbClr val="8A2E4E"/>
              </a:solidFill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endParaRPr lang="ru-RU" sz="1800" smtClean="0">
              <a:solidFill>
                <a:srgbClr val="8A2E4E"/>
              </a:solidFill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endParaRPr lang="ru-RU" sz="1800" smtClean="0">
              <a:solidFill>
                <a:srgbClr val="8A2E4E"/>
              </a:solidFill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endParaRPr lang="ru-RU" sz="1800" smtClean="0">
              <a:solidFill>
                <a:srgbClr val="8A2E4E"/>
              </a:solidFill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endParaRPr lang="ru-RU" sz="1800" smtClean="0">
              <a:solidFill>
                <a:srgbClr val="8A2E4E"/>
              </a:solidFill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endParaRPr lang="ru-RU" sz="1800" smtClean="0">
              <a:solidFill>
                <a:srgbClr val="8A2E4E"/>
              </a:solidFill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z="1800" smtClean="0">
                <a:solidFill>
                  <a:srgbClr val="7030A0"/>
                </a:solidFill>
                <a:latin typeface="Arial" charset="0"/>
              </a:rPr>
              <a:t>               Вождь галлов Бренн</a:t>
            </a:r>
          </a:p>
        </p:txBody>
      </p:sp>
      <p:pic>
        <p:nvPicPr>
          <p:cNvPr id="5124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0" y="3857625"/>
            <a:ext cx="360045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3" y="1071563"/>
            <a:ext cx="3752850" cy="235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 rot="5400000">
            <a:off x="2393157" y="3607594"/>
            <a:ext cx="5073650" cy="1587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7" name="Text Box 8"/>
          <p:cNvSpPr txBox="1">
            <a:spLocks noChangeArrowheads="1"/>
          </p:cNvSpPr>
          <p:nvPr/>
        </p:nvSpPr>
        <p:spPr bwMode="auto">
          <a:xfrm>
            <a:off x="468313" y="908050"/>
            <a:ext cx="4103687" cy="421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  <a:buFontTx/>
              <a:buChar char="•"/>
            </a:pPr>
            <a:endParaRPr lang="ru-RU"/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b="1"/>
              <a:t>390г. До н.э 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b="1"/>
              <a:t>Галлы- племена, жившие у Альп;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b="1"/>
              <a:t>Капитолий- крепость на одном из римских холмов;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b="1"/>
              <a:t>Богиня Юнона- покровительница женщин и брака;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b="1"/>
              <a:t>Бренн- вождь галлов;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b="1"/>
              <a:t>«Гуси Рим спасли»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b="1"/>
              <a:t>«Горе побежденным»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70C0"/>
                </a:solidFill>
              </a:rPr>
              <a:t>Набор и подготовка войска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3779838" y="1268413"/>
            <a:ext cx="4906962" cy="49466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            </a:t>
            </a:r>
            <a:r>
              <a:rPr lang="ru-RU" sz="2000" smtClean="0">
                <a:solidFill>
                  <a:srgbClr val="7030A0"/>
                </a:solidFill>
                <a:latin typeface="Arial" charset="0"/>
              </a:rPr>
              <a:t>Легионеры на монетах</a:t>
            </a:r>
            <a:r>
              <a:rPr lang="ru-RU" sz="2000" smtClean="0">
                <a:solidFill>
                  <a:srgbClr val="7030A0"/>
                </a:solidFill>
              </a:rPr>
              <a:t>                                                                     </a:t>
            </a:r>
            <a:endParaRPr lang="ru-RU" sz="2000" smtClean="0">
              <a:solidFill>
                <a:srgbClr val="7030A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sz="200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sz="200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sz="200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sz="200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sz="200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sz="200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sz="240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     </a:t>
            </a:r>
            <a:r>
              <a:rPr lang="ru-RU" sz="2000" b="1" smtClean="0">
                <a:solidFill>
                  <a:srgbClr val="7030A0"/>
                </a:solidFill>
                <a:latin typeface="Arial" charset="0"/>
              </a:rPr>
              <a:t>Почему на военную службу не брали бедняков?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b="1" smtClean="0">
                <a:solidFill>
                  <a:srgbClr val="7030A0"/>
                </a:solidFill>
                <a:latin typeface="Arial" charset="0"/>
              </a:rPr>
              <a:t>     Как такая система набора могла отразиться на моральном духе войска?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1714500" y="3857625"/>
            <a:ext cx="42862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9" name="Рисунок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0" y="1643063"/>
            <a:ext cx="3636963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4071938" y="3857625"/>
            <a:ext cx="42862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395288" y="1196975"/>
            <a:ext cx="3240087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b="1"/>
              <a:t>Воины только из земледельцев;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b="1"/>
              <a:t>Возраст 17-45 лет- полевая армия;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b="1"/>
              <a:t>Возраст 45-60 лет- гарнизонная служба;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b="1"/>
              <a:t>Уклонение от службы строго каралось;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b="1"/>
              <a:t>Участие в 20 походах освобождало от военной службы;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b="1"/>
              <a:t>Строжайшая дисциплина;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b="1"/>
              <a:t>Постоянное военное обучение, тренировки воинов;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70C0"/>
                </a:solidFill>
              </a:rPr>
              <a:t>Состав войска и его вооружение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4284663" y="1214438"/>
            <a:ext cx="4402137" cy="52863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1200" b="1" smtClean="0">
                <a:latin typeface="Arial" charset="0"/>
              </a:rPr>
              <a:t>                 ЛЕГИОН                                     ЗНАК ЛЕГИОНА</a:t>
            </a:r>
          </a:p>
          <a:p>
            <a:pPr eaLnBrk="1" hangingPunct="1">
              <a:buFont typeface="Arial" charset="0"/>
              <a:buNone/>
            </a:pPr>
            <a:r>
              <a:rPr lang="ru-RU" sz="1800" b="1" smtClean="0"/>
              <a:t>                                                                                                                                                              </a:t>
            </a:r>
          </a:p>
          <a:p>
            <a:pPr eaLnBrk="1" hangingPunct="1">
              <a:buFont typeface="Arial" charset="0"/>
              <a:buNone/>
            </a:pPr>
            <a:endParaRPr lang="ru-RU" sz="1800" smtClean="0"/>
          </a:p>
          <a:p>
            <a:pPr eaLnBrk="1" hangingPunct="1">
              <a:buFont typeface="Arial" charset="0"/>
              <a:buNone/>
            </a:pPr>
            <a:r>
              <a:rPr lang="ru-RU" sz="1800" smtClean="0"/>
              <a:t>                                                                                                                                                                                 </a:t>
            </a:r>
          </a:p>
          <a:p>
            <a:pPr eaLnBrk="1" hangingPunct="1">
              <a:buFont typeface="Arial" charset="0"/>
              <a:buNone/>
            </a:pPr>
            <a:r>
              <a:rPr lang="ru-RU" sz="1800" smtClean="0"/>
              <a:t>                                                                                          </a:t>
            </a:r>
          </a:p>
          <a:p>
            <a:pPr eaLnBrk="1" hangingPunct="1"/>
            <a:endParaRPr lang="ru-RU" sz="1800" smtClean="0"/>
          </a:p>
          <a:p>
            <a:pPr eaLnBrk="1" hangingPunct="1">
              <a:buFont typeface="Arial" charset="0"/>
              <a:buNone/>
            </a:pPr>
            <a:r>
              <a:rPr lang="ru-RU" sz="1800" smtClean="0"/>
              <a:t>                                                                                 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00563" y="1773238"/>
            <a:ext cx="2143125" cy="1500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4500 чел.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00563" y="1773238"/>
            <a:ext cx="285750" cy="150018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 flipH="1" flipV="1">
            <a:off x="5572125" y="3143250"/>
            <a:ext cx="15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5" name="Прямая со стрелкой 15"/>
          <p:cNvCxnSpPr>
            <a:cxnSpLocks noChangeShapeType="1"/>
            <a:stCxn id="8" idx="2"/>
            <a:endCxn id="8" idx="2"/>
          </p:cNvCxnSpPr>
          <p:nvPr/>
        </p:nvCxnSpPr>
        <p:spPr bwMode="auto">
          <a:xfrm>
            <a:off x="5572125" y="3286125"/>
            <a:ext cx="0" cy="0"/>
          </a:xfrm>
          <a:prstGeom prst="straightConnector1">
            <a:avLst/>
          </a:prstGeom>
          <a:noFill/>
          <a:ln w="9525" algn="ctr">
            <a:solidFill>
              <a:srgbClr val="B73865"/>
            </a:solidFill>
            <a:round/>
            <a:headEnd/>
            <a:tailEnd type="arrow" w="med" len="med"/>
          </a:ln>
        </p:spPr>
      </p:cxnSp>
      <p:cxnSp>
        <p:nvCxnSpPr>
          <p:cNvPr id="7176" name="Прямая соединительная линия 23"/>
          <p:cNvCxnSpPr>
            <a:cxnSpLocks noChangeShapeType="1"/>
            <a:stCxn id="7171" idx="0"/>
            <a:endCxn id="7171" idx="0"/>
          </p:cNvCxnSpPr>
          <p:nvPr/>
        </p:nvCxnSpPr>
        <p:spPr bwMode="auto">
          <a:xfrm>
            <a:off x="6486525" y="1214438"/>
            <a:ext cx="0" cy="0"/>
          </a:xfrm>
          <a:prstGeom prst="line">
            <a:avLst/>
          </a:prstGeom>
          <a:noFill/>
          <a:ln w="9525" algn="ctr">
            <a:solidFill>
              <a:srgbClr val="B73865"/>
            </a:solidFill>
            <a:round/>
            <a:headEnd/>
            <a:tailEnd/>
          </a:ln>
        </p:spPr>
      </p:cxnSp>
      <p:pic>
        <p:nvPicPr>
          <p:cNvPr id="7177" name="Рисунок 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850" y="1700213"/>
            <a:ext cx="1173163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Рисунок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8" y="3786188"/>
            <a:ext cx="2719387" cy="274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>
            <a:off x="1429544" y="3928269"/>
            <a:ext cx="52863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0" name="Text Box 14"/>
          <p:cNvSpPr txBox="1">
            <a:spLocks noChangeArrowheads="1"/>
          </p:cNvSpPr>
          <p:nvPr/>
        </p:nvSpPr>
        <p:spPr bwMode="auto">
          <a:xfrm>
            <a:off x="571500" y="1714500"/>
            <a:ext cx="316865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/>
              <a:t> </a:t>
            </a:r>
            <a:r>
              <a:rPr lang="ru-RU" sz="2000" b="1"/>
              <a:t>Манипула-отряд воинов в 120 чел.</a:t>
            </a:r>
          </a:p>
          <a:p>
            <a:pPr>
              <a:spcBef>
                <a:spcPct val="50000"/>
              </a:spcBef>
            </a:pPr>
            <a:endParaRPr lang="ru-RU" sz="2000" b="1"/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 b="1"/>
              <a:t>Легион-часть римского войска</a:t>
            </a:r>
          </a:p>
          <a:p>
            <a:pPr>
              <a:spcBef>
                <a:spcPct val="50000"/>
              </a:spcBef>
            </a:pPr>
            <a:endParaRPr lang="ru-RU" sz="2000" b="1"/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 b="1"/>
              <a:t>Легионер- римский воин</a:t>
            </a:r>
          </a:p>
          <a:p>
            <a:pPr>
              <a:spcBef>
                <a:spcPct val="50000"/>
              </a:spcBef>
            </a:pPr>
            <a:endParaRPr lang="ru-RU" sz="2000" b="1"/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 b="1"/>
              <a:t>Трибун-командир легиона в период римской республики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ru-RU" sz="2000" b="1"/>
          </a:p>
          <a:p>
            <a:pPr>
              <a:spcBef>
                <a:spcPct val="50000"/>
              </a:spcBef>
            </a:pPr>
            <a:endParaRPr lang="ru-RU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70C0"/>
                </a:solidFill>
              </a:rPr>
              <a:t>Состав войска и его вооружение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457200" y="785813"/>
            <a:ext cx="8229600" cy="592931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1800" b="1" smtClean="0"/>
              <a:t>-Какие рода войск были представлены в римской армии?</a:t>
            </a:r>
          </a:p>
          <a:p>
            <a:pPr eaLnBrk="1" hangingPunct="1">
              <a:buFont typeface="Arial" charset="0"/>
              <a:buNone/>
            </a:pPr>
            <a:r>
              <a:rPr lang="ru-RU" sz="1800" b="1" smtClean="0"/>
              <a:t>-Сравните вооружение легионера с вооружением воинов других стран.</a:t>
            </a:r>
          </a:p>
          <a:p>
            <a:pPr eaLnBrk="1" hangingPunct="1">
              <a:buFont typeface="Arial" charset="0"/>
              <a:buNone/>
            </a:pPr>
            <a:r>
              <a:rPr lang="ru-RU" sz="1800" b="1" smtClean="0"/>
              <a:t>-В чем преимущества обоюдоострого меча?</a:t>
            </a:r>
          </a:p>
          <a:p>
            <a:pPr eaLnBrk="1" hangingPunct="1">
              <a:buFont typeface="Arial" charset="0"/>
              <a:buNone/>
            </a:pPr>
            <a:r>
              <a:rPr lang="ru-RU" sz="1800" b="1" smtClean="0"/>
              <a:t>-Каковы преимущества имел усовершенствованный римлянами шлем?</a:t>
            </a:r>
          </a:p>
          <a:p>
            <a:pPr eaLnBrk="1" hangingPunct="1">
              <a:buFont typeface="Arial" charset="0"/>
              <a:buNone/>
            </a:pPr>
            <a:r>
              <a:rPr lang="ru-RU" sz="1800" b="1" smtClean="0"/>
              <a:t>-С какой целью на щите легионера в центре располагалась железная</a:t>
            </a:r>
          </a:p>
          <a:p>
            <a:pPr eaLnBrk="1" hangingPunct="1">
              <a:buFont typeface="Arial" charset="0"/>
              <a:buNone/>
            </a:pPr>
            <a:r>
              <a:rPr lang="ru-RU" sz="1800" b="1" smtClean="0"/>
              <a:t>  шишка?</a:t>
            </a:r>
          </a:p>
          <a:p>
            <a:pPr eaLnBrk="1" hangingPunct="1">
              <a:buFont typeface="Arial" charset="0"/>
              <a:buNone/>
            </a:pPr>
            <a:r>
              <a:rPr lang="ru-RU" sz="2000" b="1" smtClean="0">
                <a:latin typeface="Arial" charset="0"/>
              </a:rPr>
              <a:t> </a:t>
            </a:r>
          </a:p>
          <a:p>
            <a:pPr eaLnBrk="1" hangingPunct="1">
              <a:buFont typeface="Arial" charset="0"/>
              <a:buNone/>
            </a:pPr>
            <a:r>
              <a:rPr lang="ru-RU" sz="1800" smtClean="0">
                <a:latin typeface="Arial" charset="0"/>
              </a:rPr>
              <a:t>                                                    </a:t>
            </a:r>
          </a:p>
          <a:p>
            <a:pPr eaLnBrk="1" hangingPunct="1">
              <a:buFont typeface="Arial" charset="0"/>
              <a:buNone/>
            </a:pPr>
            <a:endParaRPr lang="ru-RU" sz="1800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endParaRPr lang="ru-RU" sz="1800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endParaRPr lang="ru-RU" sz="1800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endParaRPr lang="ru-RU" sz="1800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endParaRPr lang="ru-RU" sz="1800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z="1800" smtClean="0">
                <a:latin typeface="Arial" charset="0"/>
              </a:rPr>
              <a:t>                                                                                      </a:t>
            </a:r>
          </a:p>
          <a:p>
            <a:pPr eaLnBrk="1" hangingPunct="1">
              <a:buFont typeface="Arial" charset="0"/>
              <a:buNone/>
            </a:pPr>
            <a:r>
              <a:rPr lang="ru-RU" sz="1800" smtClean="0">
                <a:latin typeface="Arial" charset="0"/>
              </a:rPr>
              <a:t>                                                                                            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10800000">
            <a:off x="3502025" y="1643063"/>
            <a:ext cx="6985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7" name="Рисунок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5" y="2857500"/>
            <a:ext cx="2571750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Рисунок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3" y="2786063"/>
            <a:ext cx="27146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70C0"/>
                </a:solidFill>
              </a:rPr>
              <a:t>Тактика боя римского войска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643063"/>
            <a:ext cx="8229600" cy="3929062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7375" y="1857375"/>
            <a:ext cx="700088" cy="7143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п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57375" y="4500563"/>
            <a:ext cx="771525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п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29000" y="4500563"/>
            <a:ext cx="714375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п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29188" y="4500563"/>
            <a:ext cx="714375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п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71750" y="3286125"/>
            <a:ext cx="785813" cy="78581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п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071938" y="3286125"/>
            <a:ext cx="785812" cy="78581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п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357938" y="4500563"/>
            <a:ext cx="714375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п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572125" y="3286125"/>
            <a:ext cx="785813" cy="7715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п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357563" y="1857375"/>
            <a:ext cx="785812" cy="7143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п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643438" y="1857375"/>
            <a:ext cx="785812" cy="7143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п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286500" y="1857375"/>
            <a:ext cx="714375" cy="7143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п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7143750" y="3214688"/>
            <a:ext cx="1271588" cy="9144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конница</a:t>
            </a:r>
          </a:p>
        </p:txBody>
      </p:sp>
      <p:sp>
        <p:nvSpPr>
          <p:cNvPr id="18" name="Овал 17"/>
          <p:cNvSpPr/>
          <p:nvPr/>
        </p:nvSpPr>
        <p:spPr>
          <a:xfrm>
            <a:off x="714375" y="3071813"/>
            <a:ext cx="1143000" cy="9144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конница</a:t>
            </a: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2786063" y="5286375"/>
            <a:ext cx="428625" cy="214313"/>
          </a:xfrm>
          <a:prstGeom prst="triangl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/>
              <a:t>л</a:t>
            </a:r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3714750" y="5286375"/>
            <a:ext cx="500063" cy="214313"/>
          </a:xfrm>
          <a:prstGeom prst="triangl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/>
              <a:t>л</a:t>
            </a:r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4714875" y="5286375"/>
            <a:ext cx="500063" cy="214313"/>
          </a:xfrm>
          <a:prstGeom prst="triangl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/>
              <a:t>л</a:t>
            </a:r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5643563" y="5286375"/>
            <a:ext cx="500062" cy="214313"/>
          </a:xfrm>
          <a:prstGeom prst="triangl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/>
              <a:t>л</a:t>
            </a:r>
          </a:p>
        </p:txBody>
      </p:sp>
      <p:sp>
        <p:nvSpPr>
          <p:cNvPr id="24" name="Стрелка вверх 23"/>
          <p:cNvSpPr/>
          <p:nvPr/>
        </p:nvSpPr>
        <p:spPr>
          <a:xfrm>
            <a:off x="2071688" y="3429000"/>
            <a:ext cx="357187" cy="9779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Стрелка вверх 24"/>
          <p:cNvSpPr/>
          <p:nvPr/>
        </p:nvSpPr>
        <p:spPr>
          <a:xfrm>
            <a:off x="3571875" y="3429000"/>
            <a:ext cx="341313" cy="9779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Стрелка вверх 25"/>
          <p:cNvSpPr/>
          <p:nvPr/>
        </p:nvSpPr>
        <p:spPr>
          <a:xfrm>
            <a:off x="6572250" y="3429000"/>
            <a:ext cx="357188" cy="9779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Стрелка вверх 26"/>
          <p:cNvSpPr/>
          <p:nvPr/>
        </p:nvSpPr>
        <p:spPr>
          <a:xfrm>
            <a:off x="5072063" y="3429000"/>
            <a:ext cx="357187" cy="9779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Стрелка вверх 27"/>
          <p:cNvSpPr/>
          <p:nvPr/>
        </p:nvSpPr>
        <p:spPr>
          <a:xfrm>
            <a:off x="2786063" y="2214563"/>
            <a:ext cx="341312" cy="97790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Стрелка вверх 28"/>
          <p:cNvSpPr/>
          <p:nvPr/>
        </p:nvSpPr>
        <p:spPr>
          <a:xfrm>
            <a:off x="4214813" y="2143125"/>
            <a:ext cx="341312" cy="97790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Стрелка вверх 29"/>
          <p:cNvSpPr/>
          <p:nvPr/>
        </p:nvSpPr>
        <p:spPr>
          <a:xfrm>
            <a:off x="5715000" y="2143125"/>
            <a:ext cx="357188" cy="97790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1428750" y="1071563"/>
            <a:ext cx="61436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 </a:t>
            </a:r>
            <a:r>
              <a:rPr lang="ru-RU" dirty="0">
                <a:solidFill>
                  <a:srgbClr val="7030A0"/>
                </a:solidFill>
                <a:latin typeface="+mn-lt"/>
              </a:rPr>
              <a:t>Боевой порядок римского легиона. В каждой линии 10 манипул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.</a:t>
            </a:r>
          </a:p>
        </p:txBody>
      </p:sp>
      <p:sp>
        <p:nvSpPr>
          <p:cNvPr id="9245" name="TextBox 31"/>
          <p:cNvSpPr txBox="1">
            <a:spLocks noChangeArrowheads="1"/>
          </p:cNvSpPr>
          <p:nvPr/>
        </p:nvSpPr>
        <p:spPr bwMode="auto">
          <a:xfrm>
            <a:off x="1214438" y="5572125"/>
            <a:ext cx="67865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В чем преимущество построения легиона в бою сравнительно с   </a:t>
            </a:r>
          </a:p>
          <a:p>
            <a:r>
              <a:rPr lang="ru-RU" b="1">
                <a:latin typeface="Calibri" pitchFamily="34" charset="0"/>
              </a:rPr>
              <a:t>                     македонской фалангой?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70C0"/>
                </a:solidFill>
              </a:rPr>
              <a:t>Войны Рима с соседями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3929063" y="1071563"/>
            <a:ext cx="4757737" cy="45005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sz="2000" smtClean="0"/>
          </a:p>
          <a:p>
            <a:pPr eaLnBrk="1" hangingPunct="1"/>
            <a:endParaRPr lang="ru-RU" sz="2000" smtClean="0"/>
          </a:p>
          <a:p>
            <a:pPr eaLnBrk="1" hangingPunct="1"/>
            <a:endParaRPr lang="ru-RU" sz="2000" smtClean="0"/>
          </a:p>
          <a:p>
            <a:pPr eaLnBrk="1" hangingPunct="1"/>
            <a:endParaRPr lang="ru-RU" sz="2000" smtClean="0"/>
          </a:p>
          <a:p>
            <a:pPr eaLnBrk="1" hangingPunct="1"/>
            <a:endParaRPr lang="ru-RU" sz="2000" smtClean="0"/>
          </a:p>
          <a:p>
            <a:pPr eaLnBrk="1" hangingPunct="1"/>
            <a:endParaRPr lang="ru-RU" sz="2000" smtClean="0"/>
          </a:p>
          <a:p>
            <a:pPr eaLnBrk="1" hangingPunct="1">
              <a:buFont typeface="Arial" charset="0"/>
              <a:buNone/>
            </a:pPr>
            <a:r>
              <a:rPr lang="ru-RU" sz="2000" smtClean="0"/>
              <a:t>                                                                         </a:t>
            </a:r>
          </a:p>
          <a:p>
            <a:pPr eaLnBrk="1" hangingPunct="1">
              <a:buFont typeface="Arial" charset="0"/>
              <a:buNone/>
            </a:pPr>
            <a:r>
              <a:rPr lang="ru-RU" sz="2000" smtClean="0"/>
              <a:t>                                         </a:t>
            </a:r>
          </a:p>
          <a:p>
            <a:pPr eaLnBrk="1" hangingPunct="1">
              <a:buFont typeface="Arial" charset="0"/>
              <a:buNone/>
            </a:pPr>
            <a:endParaRPr lang="ru-RU" sz="2000" smtClean="0"/>
          </a:p>
          <a:p>
            <a:pPr eaLnBrk="1" hangingPunct="1">
              <a:buFont typeface="Arial" charset="0"/>
              <a:buNone/>
            </a:pPr>
            <a:r>
              <a:rPr lang="ru-RU" sz="2000" smtClean="0"/>
              <a:t>             Пирр</a:t>
            </a:r>
          </a:p>
          <a:p>
            <a:pPr eaLnBrk="1" hangingPunct="1">
              <a:buFont typeface="Arial" charset="0"/>
              <a:buNone/>
            </a:pPr>
            <a:r>
              <a:rPr lang="ru-RU" sz="2000" smtClean="0"/>
              <a:t>                                               Атака слонов                                 </a:t>
            </a:r>
          </a:p>
        </p:txBody>
      </p:sp>
      <p:pic>
        <p:nvPicPr>
          <p:cNvPr id="10244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50" y="2143125"/>
            <a:ext cx="18827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8" y="1357313"/>
            <a:ext cx="182721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 rot="16200000" flipV="1">
            <a:off x="5287169" y="1642269"/>
            <a:ext cx="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7" name="TextBox 19"/>
          <p:cNvSpPr txBox="1">
            <a:spLocks noChangeArrowheads="1"/>
          </p:cNvSpPr>
          <p:nvPr/>
        </p:nvSpPr>
        <p:spPr bwMode="auto">
          <a:xfrm>
            <a:off x="571500" y="1285875"/>
            <a:ext cx="34290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-</a:t>
            </a:r>
            <a:r>
              <a:rPr lang="ru-RU" b="1">
                <a:latin typeface="Calibri" pitchFamily="34" charset="0"/>
              </a:rPr>
              <a:t>   </a:t>
            </a:r>
            <a:r>
              <a:rPr lang="ru-RU" sz="2000" b="1">
                <a:latin typeface="Calibri" pitchFamily="34" charset="0"/>
              </a:rPr>
              <a:t>280 год до н.э</a:t>
            </a:r>
            <a:r>
              <a:rPr lang="ru-RU" sz="2000" b="1"/>
              <a:t>.</a:t>
            </a:r>
          </a:p>
          <a:p>
            <a:endParaRPr lang="ru-RU" sz="2000" b="1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ru-RU" sz="2000" b="1">
                <a:latin typeface="Calibri" pitchFamily="34" charset="0"/>
              </a:rPr>
              <a:t>  Тарент - греческая колония на юге Италии</a:t>
            </a:r>
          </a:p>
          <a:p>
            <a:pPr>
              <a:buFontTx/>
              <a:buChar char="-"/>
            </a:pPr>
            <a:endParaRPr lang="ru-RU" sz="2000" b="1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ru-RU" sz="2000" b="1">
                <a:latin typeface="Calibri" pitchFamily="34" charset="0"/>
              </a:rPr>
              <a:t>   Пирр – царь Эпира, мечтавший о военной славе Александра Македонского</a:t>
            </a:r>
          </a:p>
          <a:p>
            <a:pPr>
              <a:buFontTx/>
              <a:buChar char="-"/>
            </a:pPr>
            <a:endParaRPr lang="ru-RU" sz="2000" b="1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ru-RU" sz="2000" b="1">
                <a:latin typeface="Calibri" pitchFamily="34" charset="0"/>
              </a:rPr>
              <a:t>   Сенатор – член сената</a:t>
            </a:r>
          </a:p>
          <a:p>
            <a:endParaRPr lang="ru-RU" sz="2000" b="1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ru-RU" sz="2000" b="1">
                <a:latin typeface="Calibri" pitchFamily="34" charset="0"/>
              </a:rPr>
              <a:t>  «Пиррова победа» – победа  сопоставимая по потерям с поражением</a:t>
            </a:r>
          </a:p>
        </p:txBody>
      </p:sp>
      <p:sp>
        <p:nvSpPr>
          <p:cNvPr id="10248" name="TextBox 22"/>
          <p:cNvSpPr txBox="1">
            <a:spLocks noChangeArrowheads="1"/>
          </p:cNvSpPr>
          <p:nvPr/>
        </p:nvSpPr>
        <p:spPr bwMode="auto">
          <a:xfrm>
            <a:off x="4714875" y="5072063"/>
            <a:ext cx="3643313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7030A0"/>
                </a:solidFill>
                <a:latin typeface="Calibri" pitchFamily="34" charset="0"/>
              </a:rPr>
              <a:t>Почему Пирр не смог  разгромить римлян?</a:t>
            </a:r>
          </a:p>
          <a:p>
            <a:r>
              <a:rPr lang="ru-RU" b="1">
                <a:solidFill>
                  <a:srgbClr val="7030A0"/>
                </a:solidFill>
                <a:latin typeface="Calibri" pitchFamily="34" charset="0"/>
              </a:rPr>
              <a:t>Мог ли Александр Македонский прийти на помощь Пирру в его борьбе с Римом?</a:t>
            </a:r>
          </a:p>
          <a:p>
            <a:endParaRPr lang="ru-RU" b="1">
              <a:solidFill>
                <a:srgbClr val="7030A0"/>
              </a:solidFill>
              <a:latin typeface="Calibri" pitchFamily="34" charset="0"/>
            </a:endParaRPr>
          </a:p>
          <a:p>
            <a:endParaRPr lang="ru-RU" b="1">
              <a:solidFill>
                <a:srgbClr val="7030A0"/>
              </a:solidFill>
              <a:latin typeface="Calibri" pitchFamily="34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rot="5400000">
            <a:off x="1534319" y="3821906"/>
            <a:ext cx="50736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E93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636</TotalTime>
  <Words>673</Words>
  <Application>Microsoft Office PowerPoint</Application>
  <PresentationFormat>Экран (4:3)</PresentationFormat>
  <Paragraphs>243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ЗАВОЕВАНИЕ РИМОМ  ИТАЛИИ</vt:lpstr>
      <vt:lpstr>Римская республика в 6-3 вв. до н.э.</vt:lpstr>
      <vt:lpstr>Цель урока: выяснить причины победы Рима над Италией</vt:lpstr>
      <vt:lpstr>Нашествие галлов на Рим  </vt:lpstr>
      <vt:lpstr>Набор и подготовка войска</vt:lpstr>
      <vt:lpstr>Состав войска и его вооружение</vt:lpstr>
      <vt:lpstr>Состав войска и его вооружение</vt:lpstr>
      <vt:lpstr>Тактика боя римского войска</vt:lpstr>
      <vt:lpstr>Войны Рима с соседями</vt:lpstr>
      <vt:lpstr>Подведем итог</vt:lpstr>
      <vt:lpstr>Проверь себя </vt:lpstr>
    </vt:vector>
  </TitlesOfParts>
  <Company>School_114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ЗАВОЕВАНИЕ РИМОМ ИТАЛИИ.</dc:title>
  <dc:creator>Teacher</dc:creator>
  <cp:lastModifiedBy>ACER</cp:lastModifiedBy>
  <cp:revision>53</cp:revision>
  <dcterms:created xsi:type="dcterms:W3CDTF">2009-11-09T05:40:31Z</dcterms:created>
  <dcterms:modified xsi:type="dcterms:W3CDTF">2013-12-08T08:17:14Z</dcterms:modified>
</cp:coreProperties>
</file>