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6" r:id="rId6"/>
    <p:sldId id="257" r:id="rId7"/>
    <p:sldId id="258" r:id="rId8"/>
    <p:sldId id="260" r:id="rId9"/>
    <p:sldId id="261" r:id="rId10"/>
    <p:sldId id="264" r:id="rId11"/>
    <p:sldId id="262" r:id="rId12"/>
    <p:sldId id="263" r:id="rId13"/>
    <p:sldId id="266" r:id="rId14"/>
    <p:sldId id="265" r:id="rId15"/>
    <p:sldId id="267" r:id="rId16"/>
    <p:sldId id="272" r:id="rId17"/>
    <p:sldId id="268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CBC1-D166-44B9-AD08-49BD6052EE96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BBE5-D95C-4ADF-88B0-4F48A4C26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137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CBC1-D166-44B9-AD08-49BD6052EE96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BBE5-D95C-4ADF-88B0-4F48A4C26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902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CBC1-D166-44B9-AD08-49BD6052EE96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BBE5-D95C-4ADF-88B0-4F48A4C26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205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BFF8E6C4-C7E7-493E-9F24-968A74C72A89}" type="datetimeFigureOut">
              <a:rPr lang="ru-RU">
                <a:solidFill>
                  <a:srgbClr val="EAEBDE">
                    <a:tint val="60000"/>
                    <a:satMod val="155000"/>
                  </a:srgbClr>
                </a:solidFill>
              </a:rPr>
              <a:pPr>
                <a:defRPr/>
              </a:pPr>
              <a:t>22.10.2013</a:t>
            </a:fld>
            <a:endParaRPr lang="ru-RU" dirty="0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C76C196-65B0-4BCB-9948-A6998B8CD693}" type="slidenum">
              <a:rPr lang="ru-RU">
                <a:solidFill>
                  <a:srgbClr val="676A55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050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0AC768-2214-4CCB-B844-AB5DAEF96EDF}" type="datetimeFigureOut">
              <a:rPr lang="ru-RU">
                <a:solidFill>
                  <a:srgbClr val="EAEBDE">
                    <a:tint val="60000"/>
                    <a:satMod val="155000"/>
                  </a:srgbClr>
                </a:solidFill>
              </a:rPr>
              <a:pPr>
                <a:defRPr/>
              </a:pPr>
              <a:t>22.10.2013</a:t>
            </a:fld>
            <a:endParaRPr lang="ru-RU" dirty="0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0D8B20-568A-4F28-B0EC-48E2056B8682}" type="slidenum">
              <a:rPr lang="ru-RU">
                <a:solidFill>
                  <a:srgbClr val="676A55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676A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365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1285FA55-93A1-4E06-9A9B-2F9C5EBED0AB}" type="datetimeFigureOut">
              <a:rPr lang="ru-RU">
                <a:solidFill>
                  <a:srgbClr val="EAEBDE">
                    <a:tint val="60000"/>
                    <a:satMod val="155000"/>
                  </a:srgbClr>
                </a:solidFill>
              </a:rPr>
              <a:pPr>
                <a:defRPr/>
              </a:pPr>
              <a:t>22.10.2013</a:t>
            </a:fld>
            <a:endParaRPr lang="ru-RU" dirty="0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B669D41-CE37-44D5-A916-A0798560130C}" type="slidenum">
              <a:rPr lang="ru-RU">
                <a:solidFill>
                  <a:srgbClr val="676A55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880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EC66B5-B51A-422C-B772-CECEFF7DA250}" type="datetimeFigureOut">
              <a:rPr lang="ru-RU">
                <a:solidFill>
                  <a:srgbClr val="EAEBDE">
                    <a:tint val="60000"/>
                    <a:satMod val="155000"/>
                  </a:srgbClr>
                </a:solidFill>
              </a:rPr>
              <a:pPr>
                <a:defRPr/>
              </a:pPr>
              <a:t>22.10.2013</a:t>
            </a:fld>
            <a:endParaRPr lang="ru-RU" dirty="0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E122E2-A7C3-4436-905A-376F378C6C96}" type="slidenum">
              <a:rPr lang="ru-RU">
                <a:solidFill>
                  <a:srgbClr val="676A55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676A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6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D0B4E9-B4DA-48E7-9CCE-2347DA527B88}" type="datetimeFigureOut">
              <a:rPr lang="ru-RU">
                <a:solidFill>
                  <a:srgbClr val="EAEBDE">
                    <a:tint val="60000"/>
                    <a:satMod val="155000"/>
                  </a:srgbClr>
                </a:solidFill>
              </a:rPr>
              <a:pPr>
                <a:defRPr/>
              </a:pPr>
              <a:t>22.10.2013</a:t>
            </a:fld>
            <a:endParaRPr lang="ru-RU" dirty="0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7124C9-CCE9-46F4-82CB-3D1EAAEBB909}" type="slidenum">
              <a:rPr lang="ru-RU">
                <a:solidFill>
                  <a:srgbClr val="676A55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676A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640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814AC0-5C71-4BE5-8AC0-2CD6D4B51BA2}" type="datetimeFigureOut">
              <a:rPr lang="ru-RU">
                <a:solidFill>
                  <a:srgbClr val="EAEBDE">
                    <a:tint val="60000"/>
                    <a:satMod val="155000"/>
                  </a:srgbClr>
                </a:solidFill>
              </a:rPr>
              <a:pPr>
                <a:defRPr/>
              </a:pPr>
              <a:t>22.10.2013</a:t>
            </a:fld>
            <a:endParaRPr lang="ru-RU" dirty="0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D274EE-148F-444E-AB3D-77869DC20458}" type="slidenum">
              <a:rPr lang="ru-RU">
                <a:solidFill>
                  <a:srgbClr val="676A55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676A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54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D2A53-1B8B-452E-8829-9E0FF99E1D25}" type="datetimeFigureOut">
              <a:rPr lang="ru-RU">
                <a:solidFill>
                  <a:srgbClr val="EAEBDE">
                    <a:tint val="60000"/>
                    <a:satMod val="155000"/>
                  </a:srgbClr>
                </a:solidFill>
              </a:rPr>
              <a:pPr>
                <a:defRPr/>
              </a:pPr>
              <a:t>22.10.2013</a:t>
            </a:fld>
            <a:endParaRPr lang="ru-RU" dirty="0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8152B-6959-4DE2-B85F-9717AFE49BBB}" type="slidenum">
              <a:rPr lang="ru-RU">
                <a:solidFill>
                  <a:srgbClr val="676A55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676A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396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23935FC3-9CC0-4CBB-B44A-3DBFF0ADA5C2}" type="datetimeFigureOut">
              <a:rPr lang="ru-RU">
                <a:solidFill>
                  <a:srgbClr val="EAEBDE">
                    <a:tint val="60000"/>
                    <a:satMod val="155000"/>
                  </a:srgbClr>
                </a:solidFill>
              </a:rPr>
              <a:pPr>
                <a:defRPr/>
              </a:pPr>
              <a:t>22.10.2013</a:t>
            </a:fld>
            <a:endParaRPr lang="ru-RU" dirty="0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E3E23F9E-BFB6-400C-A815-1AC4E7D99376}" type="slidenum">
              <a:rPr lang="ru-RU">
                <a:solidFill>
                  <a:srgbClr val="676A55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109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CBC1-D166-44B9-AD08-49BD6052EE96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BBE5-D95C-4ADF-88B0-4F48A4C26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332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1B767651-CF48-4EF6-9DCF-D5EE8A221ECE}" type="datetimeFigureOut">
              <a:rPr lang="ru-RU">
                <a:solidFill>
                  <a:srgbClr val="EAEBDE">
                    <a:tint val="60000"/>
                    <a:satMod val="155000"/>
                  </a:srgbClr>
                </a:solidFill>
              </a:rPr>
              <a:pPr>
                <a:defRPr/>
              </a:pPr>
              <a:t>22.10.2013</a:t>
            </a:fld>
            <a:endParaRPr lang="ru-RU" dirty="0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A52C89E-2C71-4AD1-AB7D-9BF58A5C8BE6}" type="slidenum">
              <a:rPr lang="ru-RU">
                <a:solidFill>
                  <a:srgbClr val="676A55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711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D3CAE-BE90-43B9-AD5E-4C05808F6FBB}" type="datetimeFigureOut">
              <a:rPr lang="ru-RU">
                <a:solidFill>
                  <a:srgbClr val="EAEBDE">
                    <a:tint val="60000"/>
                    <a:satMod val="155000"/>
                  </a:srgbClr>
                </a:solidFill>
              </a:rPr>
              <a:pPr>
                <a:defRPr/>
              </a:pPr>
              <a:t>22.10.2013</a:t>
            </a:fld>
            <a:endParaRPr lang="ru-RU" dirty="0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C579C-4908-41F9-BA2A-D27F2BF2C37F}" type="slidenum">
              <a:rPr lang="ru-RU">
                <a:solidFill>
                  <a:srgbClr val="676A55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676A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89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0EA59-68E3-45B1-AEE4-FB26D416F8A5}" type="datetimeFigureOut">
              <a:rPr lang="ru-RU">
                <a:solidFill>
                  <a:srgbClr val="EAEBDE">
                    <a:tint val="60000"/>
                    <a:satMod val="155000"/>
                  </a:srgbClr>
                </a:solidFill>
              </a:rPr>
              <a:pPr>
                <a:defRPr/>
              </a:pPr>
              <a:t>22.10.2013</a:t>
            </a:fld>
            <a:endParaRPr lang="ru-RU" dirty="0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D4D9-A625-49B0-B72C-4C3CC719CC11}" type="slidenum">
              <a:rPr lang="ru-RU">
                <a:solidFill>
                  <a:srgbClr val="676A55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676A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327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19302-B009-4437-96AA-F81C3D899D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2632A-2A6B-4B0E-B76C-78D0FCEB3D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300444"/>
      </p:ext>
    </p:extLst>
  </p:cSld>
  <p:clrMapOvr>
    <a:masterClrMapping/>
  </p:clrMapOvr>
  <p:transition spd="med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D686B-A2C4-45C5-9240-AB4690DE1D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82E02-D0DB-49EF-966B-B3165C8005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027830"/>
      </p:ext>
    </p:extLst>
  </p:cSld>
  <p:clrMapOvr>
    <a:masterClrMapping/>
  </p:clrMapOvr>
  <p:transition spd="med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625A1-118F-4207-9392-8867645035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6843F-5710-4CF0-B060-2A7D893C54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233594"/>
      </p:ext>
    </p:extLst>
  </p:cSld>
  <p:clrMapOvr>
    <a:masterClrMapping/>
  </p:clrMapOvr>
  <p:transition spd="med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56473-4042-4833-92CA-47E212F496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3F64B-4A53-420F-81F2-B3FB748926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16699"/>
      </p:ext>
    </p:extLst>
  </p:cSld>
  <p:clrMapOvr>
    <a:masterClrMapping/>
  </p:clrMapOvr>
  <p:transition spd="med"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4B7B2-4961-49A3-9837-021DB9869A7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EF7E3-D80A-4178-A824-D64CAB0F57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209524"/>
      </p:ext>
    </p:extLst>
  </p:cSld>
  <p:clrMapOvr>
    <a:masterClrMapping/>
  </p:clrMapOvr>
  <p:transition spd="med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3726D-CA8E-49B5-9BE4-93BA53CCC0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FA8FB-C552-4752-99FA-71F44E8EDB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911097"/>
      </p:ext>
    </p:extLst>
  </p:cSld>
  <p:clrMapOvr>
    <a:masterClrMapping/>
  </p:clrMapOvr>
  <p:transition spd="med"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0F5BD-E709-48A2-A3B8-F4E93C3F76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98094-F7C1-4B89-BA61-95F77416BB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77165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CBC1-D166-44B9-AD08-49BD6052EE96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BBE5-D95C-4ADF-88B0-4F48A4C26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442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ED431-18DA-4C72-8ECE-5B95AEC661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69005-9988-4B66-93F9-A30E7868AB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31493"/>
      </p:ext>
    </p:extLst>
  </p:cSld>
  <p:clrMapOvr>
    <a:masterClrMapping/>
  </p:clrMapOvr>
  <p:transition spd="med"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423EE-4A84-4272-B486-5BBFA35C58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FC373-2B61-40CE-BC96-9F725E2022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799254"/>
      </p:ext>
    </p:extLst>
  </p:cSld>
  <p:clrMapOvr>
    <a:masterClrMapping/>
  </p:clrMapOvr>
  <p:transition spd="med"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B1946-A71E-4B0F-B527-1415EB0B1C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3702D-08E8-4A81-BF9C-CF4AEB2BDF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607017"/>
      </p:ext>
    </p:extLst>
  </p:cSld>
  <p:clrMapOvr>
    <a:masterClrMapping/>
  </p:clrMapOvr>
  <p:transition spd="med"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33EB4-8911-4281-98B7-20C5E80DE3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2CC0-4CA0-4BF3-BEC4-916B978F35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072404"/>
      </p:ext>
    </p:extLst>
  </p:cSld>
  <p:clrMapOvr>
    <a:masterClrMapping/>
  </p:clrMapOvr>
  <p:transition spd="med"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19302-B009-4437-96AA-F81C3D899D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2632A-2A6B-4B0E-B76C-78D0FCEB3D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270087"/>
      </p:ext>
    </p:extLst>
  </p:cSld>
  <p:clrMapOvr>
    <a:masterClrMapping/>
  </p:clrMapOvr>
  <p:transition spd="med"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D686B-A2C4-45C5-9240-AB4690DE1D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82E02-D0DB-49EF-966B-B3165C8005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550865"/>
      </p:ext>
    </p:extLst>
  </p:cSld>
  <p:clrMapOvr>
    <a:masterClrMapping/>
  </p:clrMapOvr>
  <p:transition spd="med"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625A1-118F-4207-9392-8867645035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6843F-5710-4CF0-B060-2A7D893C54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027710"/>
      </p:ext>
    </p:extLst>
  </p:cSld>
  <p:clrMapOvr>
    <a:masterClrMapping/>
  </p:clrMapOvr>
  <p:transition spd="med"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56473-4042-4833-92CA-47E212F496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3F64B-4A53-420F-81F2-B3FB748926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668932"/>
      </p:ext>
    </p:extLst>
  </p:cSld>
  <p:clrMapOvr>
    <a:masterClrMapping/>
  </p:clrMapOvr>
  <p:transition spd="med"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4B7B2-4961-49A3-9837-021DB9869A7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EF7E3-D80A-4178-A824-D64CAB0F57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08907"/>
      </p:ext>
    </p:extLst>
  </p:cSld>
  <p:clrMapOvr>
    <a:masterClrMapping/>
  </p:clrMapOvr>
  <p:transition spd="med"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3726D-CA8E-49B5-9BE4-93BA53CCC0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FA8FB-C552-4752-99FA-71F44E8EDB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315311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CBC1-D166-44B9-AD08-49BD6052EE96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BBE5-D95C-4ADF-88B0-4F48A4C26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1588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0F5BD-E709-48A2-A3B8-F4E93C3F76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98094-F7C1-4B89-BA61-95F77416BB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790126"/>
      </p:ext>
    </p:extLst>
  </p:cSld>
  <p:clrMapOvr>
    <a:masterClrMapping/>
  </p:clrMapOvr>
  <p:transition spd="med">
    <p:split orient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ED431-18DA-4C72-8ECE-5B95AEC661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69005-9988-4B66-93F9-A30E7868AB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128381"/>
      </p:ext>
    </p:extLst>
  </p:cSld>
  <p:clrMapOvr>
    <a:masterClrMapping/>
  </p:clrMapOvr>
  <p:transition spd="med">
    <p:split orient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423EE-4A84-4272-B486-5BBFA35C58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FC373-2B61-40CE-BC96-9F725E2022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770571"/>
      </p:ext>
    </p:extLst>
  </p:cSld>
  <p:clrMapOvr>
    <a:masterClrMapping/>
  </p:clrMapOvr>
  <p:transition spd="med">
    <p:split orient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B1946-A71E-4B0F-B527-1415EB0B1C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3702D-08E8-4A81-BF9C-CF4AEB2BDF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033004"/>
      </p:ext>
    </p:extLst>
  </p:cSld>
  <p:clrMapOvr>
    <a:masterClrMapping/>
  </p:clrMapOvr>
  <p:transition spd="med">
    <p:split orient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33EB4-8911-4281-98B7-20C5E80DE3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2CC0-4CA0-4BF3-BEC4-916B978F35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021576"/>
      </p:ext>
    </p:extLst>
  </p:cSld>
  <p:clrMapOvr>
    <a:masterClrMapping/>
  </p:clrMapOvr>
  <p:transition spd="med">
    <p:split orient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BFF8E6C4-C7E7-493E-9F24-968A74C72A89}" type="datetimeFigureOut">
              <a:rPr lang="ru-RU">
                <a:solidFill>
                  <a:srgbClr val="EAEBDE">
                    <a:tint val="60000"/>
                    <a:satMod val="155000"/>
                  </a:srgbClr>
                </a:solidFill>
              </a:rPr>
              <a:pPr>
                <a:defRPr/>
              </a:pPr>
              <a:t>22.10.2013</a:t>
            </a:fld>
            <a:endParaRPr lang="ru-RU" dirty="0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C76C196-65B0-4BCB-9948-A6998B8CD693}" type="slidenum">
              <a:rPr lang="ru-RU">
                <a:solidFill>
                  <a:srgbClr val="676A55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39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0AC768-2214-4CCB-B844-AB5DAEF96EDF}" type="datetimeFigureOut">
              <a:rPr lang="ru-RU">
                <a:solidFill>
                  <a:srgbClr val="EAEBDE">
                    <a:tint val="60000"/>
                    <a:satMod val="155000"/>
                  </a:srgbClr>
                </a:solidFill>
              </a:rPr>
              <a:pPr>
                <a:defRPr/>
              </a:pPr>
              <a:t>22.10.2013</a:t>
            </a:fld>
            <a:endParaRPr lang="ru-RU" dirty="0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0D8B20-568A-4F28-B0EC-48E2056B8682}" type="slidenum">
              <a:rPr lang="ru-RU">
                <a:solidFill>
                  <a:srgbClr val="676A55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676A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253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1285FA55-93A1-4E06-9A9B-2F9C5EBED0AB}" type="datetimeFigureOut">
              <a:rPr lang="ru-RU">
                <a:solidFill>
                  <a:srgbClr val="EAEBDE">
                    <a:tint val="60000"/>
                    <a:satMod val="155000"/>
                  </a:srgbClr>
                </a:solidFill>
              </a:rPr>
              <a:pPr>
                <a:defRPr/>
              </a:pPr>
              <a:t>22.10.2013</a:t>
            </a:fld>
            <a:endParaRPr lang="ru-RU" dirty="0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B669D41-CE37-44D5-A916-A0798560130C}" type="slidenum">
              <a:rPr lang="ru-RU">
                <a:solidFill>
                  <a:srgbClr val="676A55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413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EC66B5-B51A-422C-B772-CECEFF7DA250}" type="datetimeFigureOut">
              <a:rPr lang="ru-RU">
                <a:solidFill>
                  <a:srgbClr val="EAEBDE">
                    <a:tint val="60000"/>
                    <a:satMod val="155000"/>
                  </a:srgbClr>
                </a:solidFill>
              </a:rPr>
              <a:pPr>
                <a:defRPr/>
              </a:pPr>
              <a:t>22.10.2013</a:t>
            </a:fld>
            <a:endParaRPr lang="ru-RU" dirty="0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E122E2-A7C3-4436-905A-376F378C6C96}" type="slidenum">
              <a:rPr lang="ru-RU">
                <a:solidFill>
                  <a:srgbClr val="676A55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676A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5738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D0B4E9-B4DA-48E7-9CCE-2347DA527B88}" type="datetimeFigureOut">
              <a:rPr lang="ru-RU">
                <a:solidFill>
                  <a:srgbClr val="EAEBDE">
                    <a:tint val="60000"/>
                    <a:satMod val="155000"/>
                  </a:srgbClr>
                </a:solidFill>
              </a:rPr>
              <a:pPr>
                <a:defRPr/>
              </a:pPr>
              <a:t>22.10.2013</a:t>
            </a:fld>
            <a:endParaRPr lang="ru-RU" dirty="0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7124C9-CCE9-46F4-82CB-3D1EAAEBB909}" type="slidenum">
              <a:rPr lang="ru-RU">
                <a:solidFill>
                  <a:srgbClr val="676A55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676A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433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CBC1-D166-44B9-AD08-49BD6052EE96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BBE5-D95C-4ADF-88B0-4F48A4C26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167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814AC0-5C71-4BE5-8AC0-2CD6D4B51BA2}" type="datetimeFigureOut">
              <a:rPr lang="ru-RU">
                <a:solidFill>
                  <a:srgbClr val="EAEBDE">
                    <a:tint val="60000"/>
                    <a:satMod val="155000"/>
                  </a:srgbClr>
                </a:solidFill>
              </a:rPr>
              <a:pPr>
                <a:defRPr/>
              </a:pPr>
              <a:t>22.10.2013</a:t>
            </a:fld>
            <a:endParaRPr lang="ru-RU" dirty="0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D274EE-148F-444E-AB3D-77869DC20458}" type="slidenum">
              <a:rPr lang="ru-RU">
                <a:solidFill>
                  <a:srgbClr val="676A55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676A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0510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D2A53-1B8B-452E-8829-9E0FF99E1D25}" type="datetimeFigureOut">
              <a:rPr lang="ru-RU">
                <a:solidFill>
                  <a:srgbClr val="EAEBDE">
                    <a:tint val="60000"/>
                    <a:satMod val="155000"/>
                  </a:srgbClr>
                </a:solidFill>
              </a:rPr>
              <a:pPr>
                <a:defRPr/>
              </a:pPr>
              <a:t>22.10.2013</a:t>
            </a:fld>
            <a:endParaRPr lang="ru-RU" dirty="0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8152B-6959-4DE2-B85F-9717AFE49BBB}" type="slidenum">
              <a:rPr lang="ru-RU">
                <a:solidFill>
                  <a:srgbClr val="676A55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676A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027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23935FC3-9CC0-4CBB-B44A-3DBFF0ADA5C2}" type="datetimeFigureOut">
              <a:rPr lang="ru-RU">
                <a:solidFill>
                  <a:srgbClr val="EAEBDE">
                    <a:tint val="60000"/>
                    <a:satMod val="155000"/>
                  </a:srgbClr>
                </a:solidFill>
              </a:rPr>
              <a:pPr>
                <a:defRPr/>
              </a:pPr>
              <a:t>22.10.2013</a:t>
            </a:fld>
            <a:endParaRPr lang="ru-RU" dirty="0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E3E23F9E-BFB6-400C-A815-1AC4E7D99376}" type="slidenum">
              <a:rPr lang="ru-RU">
                <a:solidFill>
                  <a:srgbClr val="676A55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724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1B767651-CF48-4EF6-9DCF-D5EE8A221ECE}" type="datetimeFigureOut">
              <a:rPr lang="ru-RU">
                <a:solidFill>
                  <a:srgbClr val="EAEBDE">
                    <a:tint val="60000"/>
                    <a:satMod val="155000"/>
                  </a:srgbClr>
                </a:solidFill>
              </a:rPr>
              <a:pPr>
                <a:defRPr/>
              </a:pPr>
              <a:t>22.10.2013</a:t>
            </a:fld>
            <a:endParaRPr lang="ru-RU" dirty="0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A52C89E-2C71-4AD1-AB7D-9BF58A5C8BE6}" type="slidenum">
              <a:rPr lang="ru-RU">
                <a:solidFill>
                  <a:srgbClr val="676A55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0207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D3CAE-BE90-43B9-AD5E-4C05808F6FBB}" type="datetimeFigureOut">
              <a:rPr lang="ru-RU">
                <a:solidFill>
                  <a:srgbClr val="EAEBDE">
                    <a:tint val="60000"/>
                    <a:satMod val="155000"/>
                  </a:srgbClr>
                </a:solidFill>
              </a:rPr>
              <a:pPr>
                <a:defRPr/>
              </a:pPr>
              <a:t>22.10.2013</a:t>
            </a:fld>
            <a:endParaRPr lang="ru-RU" dirty="0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C579C-4908-41F9-BA2A-D27F2BF2C37F}" type="slidenum">
              <a:rPr lang="ru-RU">
                <a:solidFill>
                  <a:srgbClr val="676A55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676A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0442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0EA59-68E3-45B1-AEE4-FB26D416F8A5}" type="datetimeFigureOut">
              <a:rPr lang="ru-RU">
                <a:solidFill>
                  <a:srgbClr val="EAEBDE">
                    <a:tint val="60000"/>
                    <a:satMod val="155000"/>
                  </a:srgbClr>
                </a:solidFill>
              </a:rPr>
              <a:pPr>
                <a:defRPr/>
              </a:pPr>
              <a:t>22.10.2013</a:t>
            </a:fld>
            <a:endParaRPr lang="ru-RU" dirty="0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D4D9-A625-49B0-B72C-4C3CC719CC11}" type="slidenum">
              <a:rPr lang="ru-RU">
                <a:solidFill>
                  <a:srgbClr val="676A55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676A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538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CBC1-D166-44B9-AD08-49BD6052EE96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BBE5-D95C-4ADF-88B0-4F48A4C26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893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CBC1-D166-44B9-AD08-49BD6052EE96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BBE5-D95C-4ADF-88B0-4F48A4C26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941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CBC1-D166-44B9-AD08-49BD6052EE96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BBE5-D95C-4ADF-88B0-4F48A4C26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587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CBC1-D166-44B9-AD08-49BD6052EE96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BBE5-D95C-4ADF-88B0-4F48A4C26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522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FCBC1-D166-44B9-AD08-49BD6052EE96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3BBE5-D95C-4ADF-88B0-4F48A4C26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370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419001B-18CD-4D8F-A473-9D4421FF8BCE}" type="datetimeFigureOut">
              <a:rPr lang="ru-RU">
                <a:solidFill>
                  <a:srgbClr val="EAEBDE">
                    <a:tint val="60000"/>
                    <a:satMod val="155000"/>
                  </a:srgbClr>
                </a:solidFill>
              </a:rPr>
              <a:pPr>
                <a:defRPr/>
              </a:pPr>
              <a:t>22.10.2013</a:t>
            </a:fld>
            <a:endParaRPr lang="ru-RU" dirty="0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CF34550-568A-402E-AB64-549CBBDC8968}" type="slidenum">
              <a:rPr lang="ru-RU">
                <a:solidFill>
                  <a:srgbClr val="676A55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887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6D7442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24D289-BBC6-416E-8B7C-A5142A51EF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A5A14F-7294-4EC7-B83E-B6CCD341B5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76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24D289-BBC6-416E-8B7C-A5142A51EF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A5A14F-7294-4EC7-B83E-B6CCD341B5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1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419001B-18CD-4D8F-A473-9D4421FF8BCE}" type="datetimeFigureOut">
              <a:rPr lang="ru-RU">
                <a:solidFill>
                  <a:srgbClr val="EAEBDE">
                    <a:tint val="60000"/>
                    <a:satMod val="155000"/>
                  </a:srgbClr>
                </a:solidFill>
              </a:rPr>
              <a:pPr>
                <a:defRPr/>
              </a:pPr>
              <a:t>22.10.2013</a:t>
            </a:fld>
            <a:endParaRPr lang="ru-RU" dirty="0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CF34550-568A-402E-AB64-549CBBDC8968}" type="slidenum">
              <a:rPr lang="ru-RU">
                <a:solidFill>
                  <a:srgbClr val="676A55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1262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6D7442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946" y="-39871"/>
            <a:ext cx="5652119" cy="692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2987824" y="5220989"/>
            <a:ext cx="576064" cy="7200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3851920" y="4871352"/>
            <a:ext cx="737828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3851920" y="5373216"/>
            <a:ext cx="368914" cy="64807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25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571500" y="4500563"/>
            <a:ext cx="8072438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prstClr val="black"/>
                </a:solidFill>
              </a:rPr>
              <a:t>В 1078 году он стал князем Черниговским, но этот город в результате междоусобицы ему пришлось в 1094 году уступить Олегу </a:t>
            </a:r>
            <a:r>
              <a:rPr lang="ru-RU" sz="2200" b="1" dirty="0" err="1" smtClean="0">
                <a:solidFill>
                  <a:prstClr val="black"/>
                </a:solidFill>
              </a:rPr>
              <a:t>Святославичу</a:t>
            </a:r>
            <a:r>
              <a:rPr lang="ru-RU" sz="2200" b="1" dirty="0" smtClean="0">
                <a:solidFill>
                  <a:prstClr val="black"/>
                </a:solidFill>
              </a:rPr>
              <a:t>. Тогда Владимир Мономах обосновался в </a:t>
            </a:r>
            <a:r>
              <a:rPr lang="ru-RU" sz="2200" b="1" dirty="0" err="1" smtClean="0">
                <a:solidFill>
                  <a:prstClr val="black"/>
                </a:solidFill>
              </a:rPr>
              <a:t>Переяславском</a:t>
            </a:r>
            <a:r>
              <a:rPr lang="ru-RU" sz="2200" b="1" dirty="0" smtClean="0">
                <a:solidFill>
                  <a:prstClr val="black"/>
                </a:solidFill>
              </a:rPr>
              <a:t> княжестве. Обладая незаурядными организаторскими способностями, </a:t>
            </a:r>
            <a:r>
              <a:rPr lang="ru-RU" sz="2200" b="1" dirty="0" smtClean="0">
                <a:solidFill>
                  <a:srgbClr val="FF0000"/>
                </a:solidFill>
              </a:rPr>
              <a:t>он возглавил походы против половцев в 1103, 1106, 1111 годах.</a:t>
            </a:r>
          </a:p>
        </p:txBody>
      </p:sp>
      <p:sp>
        <p:nvSpPr>
          <p:cNvPr id="10243" name="Прямоугольник 5"/>
          <p:cNvSpPr>
            <a:spLocks noChangeArrowheads="1"/>
          </p:cNvSpPr>
          <p:nvPr/>
        </p:nvSpPr>
        <p:spPr bwMode="auto">
          <a:xfrm>
            <a:off x="7643813" y="3214688"/>
            <a:ext cx="13319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prstClr val="black"/>
                </a:solidFill>
              </a:rPr>
              <a:t>С.В. Ермолин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prstClr val="black"/>
                </a:solidFill>
              </a:rPr>
              <a:t>Владимир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prstClr val="black"/>
                </a:solidFill>
              </a:rPr>
              <a:t>Мономах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prstClr val="black"/>
                </a:solidFill>
              </a:rPr>
              <a:t>1990</a:t>
            </a:r>
          </a:p>
        </p:txBody>
      </p:sp>
    </p:spTree>
    <p:extLst>
      <p:ext uri="{BB962C8B-B14F-4D97-AF65-F5344CB8AC3E}">
        <p14:creationId xmlns:p14="http://schemas.microsoft.com/office/powerpoint/2010/main" val="72233720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412776"/>
            <a:ext cx="88287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/>
              <a:t>	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концу 90-х годов одиннадцатого века он стал самым сильным и влиятельным князем на Руси. Который не знал поражений на поле брани. В народе он слыл как князь патриот, который не жалел ни сил, ни жизни ради обороны русских земель.  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5963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25" y="1571625"/>
            <a:ext cx="7286625" cy="44012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prstClr val="black"/>
                </a:solidFill>
                <a:cs typeface="Arial" pitchFamily="34" charset="0"/>
              </a:rPr>
              <a:t>«Меня, - пишет он, - принудил написать к тебе сын мой, </a:t>
            </a:r>
            <a:r>
              <a:rPr lang="ru-RU" sz="2800" b="1" dirty="0" smtClean="0">
                <a:solidFill>
                  <a:prstClr val="black"/>
                </a:solidFill>
                <a:cs typeface="Arial" pitchFamily="34" charset="0"/>
              </a:rPr>
              <a:t>  которого </a:t>
            </a:r>
            <a:r>
              <a:rPr lang="ru-RU" sz="2800" b="1" dirty="0">
                <a:solidFill>
                  <a:prstClr val="black"/>
                </a:solidFill>
                <a:cs typeface="Arial" pitchFamily="34" charset="0"/>
              </a:rPr>
              <a:t>ты крестил и который теперь недалеко от тебя:</a:t>
            </a:r>
          </a:p>
          <a:p>
            <a:pPr>
              <a:defRPr/>
            </a:pPr>
            <a:r>
              <a:rPr lang="ru-RU" sz="2800" b="1" dirty="0">
                <a:solidFill>
                  <a:prstClr val="black"/>
                </a:solidFill>
                <a:cs typeface="Arial" pitchFamily="34" charset="0"/>
              </a:rPr>
              <a:t> он прислал ко мне мужа своего</a:t>
            </a:r>
          </a:p>
          <a:p>
            <a:pPr>
              <a:defRPr/>
            </a:pPr>
            <a:r>
              <a:rPr lang="ru-RU" sz="2800" b="1" dirty="0">
                <a:solidFill>
                  <a:prstClr val="black"/>
                </a:solidFill>
                <a:cs typeface="Arial" pitchFamily="34" charset="0"/>
              </a:rPr>
              <a:t> и грамоту и говорит так: сладимся и </a:t>
            </a:r>
            <a:r>
              <a:rPr lang="ru-RU" sz="2800" b="1" dirty="0" smtClean="0">
                <a:solidFill>
                  <a:prstClr val="black"/>
                </a:solidFill>
                <a:cs typeface="Arial" pitchFamily="34" charset="0"/>
              </a:rPr>
              <a:t>примиримся,  а </a:t>
            </a:r>
            <a:r>
              <a:rPr lang="ru-RU" sz="2800" b="1" dirty="0">
                <a:solidFill>
                  <a:prstClr val="black"/>
                </a:solidFill>
                <a:cs typeface="Arial" pitchFamily="34" charset="0"/>
              </a:rPr>
              <a:t>братцу моему суд пришел; не будем ему </a:t>
            </a:r>
            <a:r>
              <a:rPr lang="ru-RU" sz="2800" b="1" dirty="0" smtClean="0">
                <a:solidFill>
                  <a:prstClr val="black"/>
                </a:solidFill>
                <a:cs typeface="Arial" pitchFamily="34" charset="0"/>
              </a:rPr>
              <a:t>мстителями;  возложим </a:t>
            </a:r>
            <a:r>
              <a:rPr lang="ru-RU" sz="2800" b="1" dirty="0">
                <a:solidFill>
                  <a:prstClr val="black"/>
                </a:solidFill>
                <a:cs typeface="Arial" pitchFamily="34" charset="0"/>
              </a:rPr>
              <a:t>все на Бога; пусть они станут пред Богом, </a:t>
            </a:r>
            <a:r>
              <a:rPr lang="ru-RU" sz="2800" b="1" dirty="0" smtClean="0">
                <a:solidFill>
                  <a:prstClr val="black"/>
                </a:solidFill>
                <a:cs typeface="Arial" pitchFamily="34" charset="0"/>
              </a:rPr>
              <a:t>мы  же </a:t>
            </a:r>
            <a:r>
              <a:rPr lang="ru-RU" sz="2800" b="1" dirty="0">
                <a:solidFill>
                  <a:prstClr val="black"/>
                </a:solidFill>
                <a:cs typeface="Arial" pitchFamily="34" charset="0"/>
              </a:rPr>
              <a:t>русской земли не погубим…»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35311" y="357166"/>
            <a:ext cx="5073377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rgbClr val="72A376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CEC597">
                    <a:lumMod val="50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Arial" pitchFamily="34" charset="0"/>
              </a:rPr>
              <a:t>Письмо Мономаха Олегу</a:t>
            </a:r>
          </a:p>
        </p:txBody>
      </p:sp>
    </p:spTree>
    <p:extLst>
      <p:ext uri="{BB962C8B-B14F-4D97-AF65-F5344CB8AC3E}">
        <p14:creationId xmlns:p14="http://schemas.microsoft.com/office/powerpoint/2010/main" val="263908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357188" y="4786313"/>
            <a:ext cx="8358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FF0000"/>
                </a:solidFill>
              </a:rPr>
              <a:t>1097 г.-   </a:t>
            </a:r>
            <a:r>
              <a:rPr lang="ru-RU" sz="2800" b="1" smtClean="0">
                <a:solidFill>
                  <a:prstClr val="black"/>
                </a:solidFill>
              </a:rPr>
              <a:t>Сидя на одном ковре, князья признали, что усобицы идут на пользу только половцам, которые «землю нашу несут розно и рады, что между нами идут войны.»</a:t>
            </a:r>
          </a:p>
        </p:txBody>
      </p:sp>
      <p:sp>
        <p:nvSpPr>
          <p:cNvPr id="11267" name="Прямоугольник 5"/>
          <p:cNvSpPr>
            <a:spLocks noChangeArrowheads="1"/>
          </p:cNvSpPr>
          <p:nvPr/>
        </p:nvSpPr>
        <p:spPr bwMode="auto">
          <a:xfrm>
            <a:off x="6157913" y="6550025"/>
            <a:ext cx="2986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solidFill>
                  <a:prstClr val="black"/>
                </a:solidFill>
              </a:rPr>
              <a:t>Иванов С.В. Съезд князей в Уветичах</a:t>
            </a:r>
          </a:p>
        </p:txBody>
      </p:sp>
    </p:spTree>
    <p:extLst>
      <p:ext uri="{BB962C8B-B14F-4D97-AF65-F5344CB8AC3E}">
        <p14:creationId xmlns:p14="http://schemas.microsoft.com/office/powerpoint/2010/main" val="24754251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0825" y="115888"/>
            <a:ext cx="835818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504D">
                    <a:lumMod val="50000"/>
                  </a:srgbClr>
                </a:solidFill>
              </a:rPr>
              <a:t>Съезд князей в городе </a:t>
            </a:r>
            <a:r>
              <a:rPr lang="ru-RU" sz="2800" b="1" dirty="0" err="1">
                <a:solidFill>
                  <a:srgbClr val="C0504D">
                    <a:lumMod val="50000"/>
                  </a:srgbClr>
                </a:solidFill>
              </a:rPr>
              <a:t>Любече</a:t>
            </a:r>
            <a:r>
              <a:rPr lang="ru-RU" sz="2800" b="1" dirty="0">
                <a:solidFill>
                  <a:srgbClr val="C0504D">
                    <a:lumMod val="50000"/>
                  </a:srgbClr>
                </a:solidFill>
              </a:rPr>
              <a:t> 1097г.</a:t>
            </a:r>
          </a:p>
        </p:txBody>
      </p:sp>
      <p:sp>
        <p:nvSpPr>
          <p:cNvPr id="12291" name="Прямоугольник 8"/>
          <p:cNvSpPr>
            <a:spLocks noChangeArrowheads="1"/>
          </p:cNvSpPr>
          <p:nvPr/>
        </p:nvSpPr>
        <p:spPr bwMode="auto">
          <a:xfrm>
            <a:off x="0" y="655002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solidFill>
                  <a:prstClr val="black"/>
                </a:solidFill>
              </a:rPr>
              <a:t>Великий князь Владимир Всеволодович Мономах. Портрет из Царского титулярника. 1672 год</a:t>
            </a:r>
          </a:p>
        </p:txBody>
      </p:sp>
      <p:sp>
        <p:nvSpPr>
          <p:cNvPr id="12292" name="Прямоугольник 4"/>
          <p:cNvSpPr>
            <a:spLocks noChangeArrowheads="1"/>
          </p:cNvSpPr>
          <p:nvPr/>
        </p:nvSpPr>
        <p:spPr bwMode="auto">
          <a:xfrm>
            <a:off x="323850" y="1720850"/>
            <a:ext cx="424815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FF0000"/>
                </a:solidFill>
              </a:rPr>
              <a:t>« Зачем губим Русскую землю, сами на себя ссоры навлекая? А половцы расхищают нашу землю и радуются…»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prstClr val="black"/>
                </a:solidFill>
              </a:rPr>
              <a:t>Решения Съезда: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smtClean="0">
                <a:solidFill>
                  <a:prstClr val="black"/>
                </a:solidFill>
              </a:rPr>
              <a:t>« Да каждый держит вотчину свою»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smtClean="0">
                <a:solidFill>
                  <a:prstClr val="black"/>
                </a:solidFill>
              </a:rPr>
              <a:t>В случае опасности объединимся чистосердечно и будем хранить Русскую землю от опасности»</a:t>
            </a: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88734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752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Любечский съезд князей (1097)</a:t>
            </a:r>
            <a:b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854575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/>
              <a:t>Закреплялись за князьями их владения;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/>
              <a:t>Организация совместной борьбы с половцами;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246907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Таким образом, съезд как бы ещё раз подтвердил завет Ярослава Мудрого о сохранении за князьями «отчины». Это говорило о том, что даже киевский князь не мог вступить в чужие владения. На Руси начинает распадаться единое государство.</a:t>
            </a:r>
          </a:p>
          <a:p>
            <a:pPr marL="0" indent="0">
              <a:buNone/>
            </a:pPr>
            <a:r>
              <a:rPr lang="ru-RU" dirty="0" smtClean="0"/>
              <a:t>	И объединяло русские </a:t>
            </a:r>
            <a:r>
              <a:rPr lang="ru-RU" dirty="0"/>
              <a:t>к</a:t>
            </a:r>
            <a:r>
              <a:rPr lang="ru-RU" dirty="0" smtClean="0"/>
              <a:t>няжества </a:t>
            </a:r>
            <a:r>
              <a:rPr lang="ru-RU" smtClean="0"/>
              <a:t>вокруг Киева </a:t>
            </a:r>
            <a:r>
              <a:rPr lang="ru-RU" dirty="0" smtClean="0"/>
              <a:t>только внешняя опасность. Половцы.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510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3191272" y="3423950"/>
            <a:ext cx="457200" cy="457200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4903387" y="4315125"/>
            <a:ext cx="457200" cy="457200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490971" y="1988840"/>
            <a:ext cx="457200" cy="457200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83642" y="304106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Киев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7089" y="3341494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И</a:t>
            </a:r>
            <a:r>
              <a:rPr lang="ru-RU" b="1" dirty="0" smtClean="0">
                <a:solidFill>
                  <a:srgbClr val="002060"/>
                </a:solidFill>
              </a:rPr>
              <a:t>зяслав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2663" y="1634852"/>
            <a:ext cx="1455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 Black" pitchFamily="34" charset="0"/>
              </a:rPr>
              <a:t>ЧЕРНИГОВ</a:t>
            </a:r>
            <a:endParaRPr lang="ru-RU" sz="1600" b="1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8171" y="1848108"/>
            <a:ext cx="119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</a:t>
            </a:r>
            <a:r>
              <a:rPr lang="ru-RU" b="1" dirty="0" smtClean="0">
                <a:solidFill>
                  <a:srgbClr val="002060"/>
                </a:solidFill>
              </a:rPr>
              <a:t>вятослав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31987" y="3989169"/>
            <a:ext cx="190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Arial Black" pitchFamily="34" charset="0"/>
              </a:rPr>
              <a:t>П</a:t>
            </a:r>
            <a:r>
              <a:rPr lang="ru-RU" dirty="0" err="1" smtClean="0">
                <a:latin typeface="Arial Black" pitchFamily="34" charset="0"/>
              </a:rPr>
              <a:t>ереяславль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63963" y="4355089"/>
            <a:ext cx="113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В</a:t>
            </a:r>
            <a:r>
              <a:rPr lang="ru-RU" b="1" dirty="0" smtClean="0">
                <a:solidFill>
                  <a:srgbClr val="002060"/>
                </a:solidFill>
              </a:rPr>
              <a:t>севолод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6" name="Стрелка влево 15"/>
          <p:cNvSpPr/>
          <p:nvPr/>
        </p:nvSpPr>
        <p:spPr>
          <a:xfrm rot="18807325">
            <a:off x="3355446" y="2620128"/>
            <a:ext cx="135317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 rot="1629341">
            <a:off x="3538765" y="3894035"/>
            <a:ext cx="138067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251520" y="3989168"/>
            <a:ext cx="1512168" cy="1528063"/>
          </a:xfrm>
          <a:prstGeom prst="wedgeRect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Польша</a:t>
            </a:r>
            <a:endParaRPr lang="ru-RU" sz="2800" b="1" dirty="0"/>
          </a:p>
        </p:txBody>
      </p:sp>
      <p:sp>
        <p:nvSpPr>
          <p:cNvPr id="19" name="Стрелка влево 18"/>
          <p:cNvSpPr/>
          <p:nvPr/>
        </p:nvSpPr>
        <p:spPr>
          <a:xfrm rot="19713643">
            <a:off x="1701542" y="4037621"/>
            <a:ext cx="1596199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94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5" grpId="0"/>
      <p:bldP spid="10" grpId="0"/>
      <p:bldP spid="11" grpId="0"/>
      <p:bldP spid="12" grpId="0"/>
      <p:bldP spid="13" grpId="0"/>
      <p:bldP spid="14" grpId="0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47193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31681" y="2577861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 Black" pitchFamily="34" charset="0"/>
              </a:rPr>
              <a:t>К</a:t>
            </a:r>
            <a:r>
              <a:rPr lang="ru-RU" b="1" dirty="0" smtClean="0">
                <a:latin typeface="Arial Black" pitchFamily="34" charset="0"/>
              </a:rPr>
              <a:t>иев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390" y="1772816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7896" y="1401068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 Black" pitchFamily="34" charset="0"/>
              </a:rPr>
              <a:t>Ч</a:t>
            </a:r>
            <a:r>
              <a:rPr lang="ru-RU" b="1" dirty="0" smtClean="0">
                <a:latin typeface="Arial Black" pitchFamily="34" charset="0"/>
              </a:rPr>
              <a:t>ернигов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9646" y="2947193"/>
            <a:ext cx="119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</a:t>
            </a:r>
            <a:r>
              <a:rPr lang="ru-RU" b="1" dirty="0" smtClean="0">
                <a:solidFill>
                  <a:srgbClr val="002060"/>
                </a:solidFill>
              </a:rPr>
              <a:t>вятослав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252814" y="2132856"/>
            <a:ext cx="1224576" cy="8143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3861048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929783" y="4364203"/>
            <a:ext cx="190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latin typeface="Arial Black" pitchFamily="34" charset="0"/>
              </a:rPr>
              <a:t>П</a:t>
            </a:r>
            <a:r>
              <a:rPr lang="ru-RU" b="1" dirty="0" err="1" smtClean="0">
                <a:latin typeface="Arial Black" pitchFamily="34" charset="0"/>
              </a:rPr>
              <a:t>ереяславль</a:t>
            </a:r>
            <a:endParaRPr lang="ru-RU" b="1" dirty="0">
              <a:latin typeface="Arial Black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4815534" y="2224062"/>
            <a:ext cx="240507" cy="16072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28187" y="4101554"/>
            <a:ext cx="113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Всеволод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52219" y="1763524"/>
            <a:ext cx="1190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Святослав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164451" y="2147293"/>
            <a:ext cx="1133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Всеволод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44621" y="3275692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Изяслав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53582" y="4761509"/>
            <a:ext cx="1282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Владимир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Мономах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1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7" grpId="0"/>
      <p:bldP spid="18" grpId="0"/>
      <p:bldP spid="19" grpId="0"/>
      <p:bldP spid="20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00125" y="642938"/>
            <a:ext cx="3143250" cy="92868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CEC597">
                    <a:lumMod val="50000"/>
                  </a:srgbClr>
                </a:solidFill>
              </a:rPr>
              <a:t>Изяслав - Киев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85813" y="3714750"/>
            <a:ext cx="3786187" cy="135731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CEC597">
                    <a:lumMod val="50000"/>
                  </a:srgbClr>
                </a:solidFill>
              </a:rPr>
              <a:t>Всеволод – Чернигов, бывшая отчина Святослава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47865" y="5072063"/>
            <a:ext cx="5184576" cy="152528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CEC597">
                    <a:lumMod val="50000"/>
                  </a:srgbClr>
                </a:solidFill>
              </a:rPr>
              <a:t>Олег </a:t>
            </a:r>
            <a:r>
              <a:rPr lang="ru-RU" sz="3200" b="1" dirty="0" smtClean="0">
                <a:solidFill>
                  <a:srgbClr val="CEC597">
                    <a:lumMod val="50000"/>
                  </a:srgbClr>
                </a:solidFill>
              </a:rPr>
              <a:t>Святославович– </a:t>
            </a:r>
            <a:r>
              <a:rPr lang="ru-RU" sz="2800" b="1" dirty="0" smtClean="0">
                <a:solidFill>
                  <a:srgbClr val="CEC597">
                    <a:lumMod val="50000"/>
                  </a:srgbClr>
                </a:solidFill>
              </a:rPr>
              <a:t>князь-изгой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CEC597">
                    <a:lumMod val="50000"/>
                  </a:srgbClr>
                </a:solidFill>
              </a:rPr>
              <a:t>(бежал в </a:t>
            </a:r>
            <a:r>
              <a:rPr lang="ru-RU" sz="2800" b="1" dirty="0" err="1" smtClean="0">
                <a:solidFill>
                  <a:srgbClr val="CEC597">
                    <a:lumMod val="50000"/>
                  </a:srgbClr>
                </a:solidFill>
              </a:rPr>
              <a:t>Тьмутаракань</a:t>
            </a:r>
            <a:r>
              <a:rPr lang="ru-RU" sz="2800" b="1" dirty="0" smtClean="0">
                <a:solidFill>
                  <a:srgbClr val="CEC597">
                    <a:lumMod val="50000"/>
                  </a:srgbClr>
                </a:solidFill>
              </a:rPr>
              <a:t>)</a:t>
            </a:r>
            <a:endParaRPr lang="ru-RU" sz="2800" b="1" dirty="0">
              <a:solidFill>
                <a:srgbClr val="CEC597">
                  <a:lumMod val="50000"/>
                </a:srgbClr>
              </a:solidFill>
            </a:endParaRPr>
          </a:p>
        </p:txBody>
      </p:sp>
      <p:sp>
        <p:nvSpPr>
          <p:cNvPr id="5" name="Крест 4"/>
          <p:cNvSpPr/>
          <p:nvPr/>
        </p:nvSpPr>
        <p:spPr>
          <a:xfrm>
            <a:off x="357188" y="1785938"/>
            <a:ext cx="4357687" cy="1571625"/>
          </a:xfrm>
          <a:prstGeom prst="plu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CEC597">
                    <a:lumMod val="50000"/>
                  </a:srgbClr>
                </a:solidFill>
              </a:rPr>
              <a:t>Все земли поделили между своими сыновьями</a:t>
            </a:r>
          </a:p>
        </p:txBody>
      </p:sp>
      <p:sp>
        <p:nvSpPr>
          <p:cNvPr id="6" name="Выгнутая вверх стрелка 5"/>
          <p:cNvSpPr/>
          <p:nvPr/>
        </p:nvSpPr>
        <p:spPr>
          <a:xfrm rot="4051377">
            <a:off x="4006056" y="3239294"/>
            <a:ext cx="2846388" cy="1143000"/>
          </a:xfrm>
          <a:prstGeom prst="curved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4343" name="Picture 2" descr="http://bookz.ru/authors/boris-ribakov/rojdenie_501/pic_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41300"/>
            <a:ext cx="3857625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6215063" y="3500438"/>
            <a:ext cx="2636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prstClr val="black"/>
                </a:solidFill>
                <a:latin typeface="Cambria" pitchFamily="18" charset="0"/>
              </a:rPr>
              <a:t>Семья Ярослава (фреска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prstClr val="black"/>
                </a:solidFill>
                <a:latin typeface="Cambria" pitchFamily="18" charset="0"/>
              </a:rPr>
              <a:t>Софийского собора)</a:t>
            </a:r>
          </a:p>
        </p:txBody>
      </p:sp>
    </p:spTree>
    <p:extLst>
      <p:ext uri="{BB962C8B-B14F-4D97-AF65-F5344CB8AC3E}">
        <p14:creationId xmlns:p14="http://schemas.microsoft.com/office/powerpoint/2010/main" val="294502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908720"/>
            <a:ext cx="74888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Олег </a:t>
            </a:r>
            <a:r>
              <a:rPr lang="ru-RU" sz="4400" b="1" dirty="0" err="1" smtClean="0"/>
              <a:t>Гориславович</a:t>
            </a:r>
            <a:r>
              <a:rPr lang="ru-RU" sz="4400" b="1" dirty="0" smtClean="0"/>
              <a:t>.</a:t>
            </a:r>
          </a:p>
          <a:p>
            <a:pPr algn="ctr"/>
            <a:r>
              <a:rPr lang="ru-RU" sz="4400" b="1" dirty="0" smtClean="0"/>
              <a:t>Сделал своими союзниками половцев и не один раз приводил их на Русь.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61493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Владелец\Desktop\img_10_3_0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500438"/>
            <a:ext cx="3929090" cy="275749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928813" y="357188"/>
            <a:ext cx="5643562" cy="8572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</a:rPr>
              <a:t>Олег Святославович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0063" y="1428750"/>
            <a:ext cx="4714875" cy="51689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В союзе с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половцами  в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3200" b="1" dirty="0">
                <a:solidFill>
                  <a:srgbClr val="C00000"/>
                </a:solidFill>
              </a:rPr>
              <a:t>1078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году  разгромил Всеволода и Владимира Мономаха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( они бежали в Киев)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Изяслав с сыном Ярополком и Всеволод с  Владимиром Мономахом выступили против Олега.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(союзники подожгли город)</a:t>
            </a:r>
          </a:p>
        </p:txBody>
      </p:sp>
    </p:spTree>
    <p:extLst>
      <p:ext uri="{BB962C8B-B14F-4D97-AF65-F5344CB8AC3E}">
        <p14:creationId xmlns:p14="http://schemas.microsoft.com/office/powerpoint/2010/main" val="277531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560874"/>
            <a:ext cx="6279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Битва на Несжатой Ниве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1" y="2060848"/>
            <a:ext cx="86409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ОЛЕГ</a:t>
            </a:r>
            <a:r>
              <a:rPr lang="ru-RU" sz="3200" dirty="0" smtClean="0"/>
              <a:t> был разбит – бежал в </a:t>
            </a:r>
            <a:r>
              <a:rPr lang="ru-RU" sz="3200" dirty="0" err="1" smtClean="0"/>
              <a:t>Тьмутаракань</a:t>
            </a:r>
            <a:endParaRPr lang="ru-RU" sz="3200" dirty="0" smtClean="0"/>
          </a:p>
          <a:p>
            <a:endParaRPr lang="ru-RU" sz="3200" dirty="0"/>
          </a:p>
          <a:p>
            <a:r>
              <a:rPr lang="ru-RU" sz="3200" dirty="0" smtClean="0"/>
              <a:t>Был убит </a:t>
            </a:r>
            <a:r>
              <a:rPr lang="ru-RU" sz="3200" b="1" dirty="0" smtClean="0"/>
              <a:t>ИЗЯСЛАВ</a:t>
            </a:r>
            <a:r>
              <a:rPr lang="ru-RU" sz="3200" dirty="0" smtClean="0"/>
              <a:t> великий князь Киевский</a:t>
            </a:r>
          </a:p>
          <a:p>
            <a:endParaRPr lang="ru-RU" sz="3200" dirty="0" smtClean="0"/>
          </a:p>
          <a:p>
            <a:r>
              <a:rPr lang="ru-RU" sz="3200" dirty="0" smtClean="0"/>
              <a:t>В Киеве  сел        </a:t>
            </a:r>
            <a:r>
              <a:rPr lang="ru-RU" sz="3200" b="1" dirty="0" smtClean="0"/>
              <a:t>ВСЕВОЛОД ЯРОСЛАВОВИЧ</a:t>
            </a:r>
            <a:r>
              <a:rPr lang="ru-RU" sz="3200" dirty="0" smtClean="0"/>
              <a:t>,</a:t>
            </a:r>
          </a:p>
          <a:p>
            <a:endParaRPr lang="ru-RU" sz="3200" dirty="0" smtClean="0"/>
          </a:p>
          <a:p>
            <a:r>
              <a:rPr lang="ru-RU" sz="3200" dirty="0" smtClean="0"/>
              <a:t>Чернигов перешёл к его сыну </a:t>
            </a:r>
          </a:p>
          <a:p>
            <a:pPr algn="ctr"/>
            <a:r>
              <a:rPr lang="ru-RU" sz="3200" b="1" dirty="0" smtClean="0"/>
              <a:t>ВЛАДИМИРУ </a:t>
            </a:r>
            <a:r>
              <a:rPr lang="ru-RU" sz="3200" b="1" dirty="0" smtClean="0"/>
              <a:t>МОНОМАХУ.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73848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половцы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/>
              <a:t>1061 г. – половцы впервые подошли к русским границам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/>
              <a:t>Главные их кочевья расположились между Дунаем и Днепром;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/>
              <a:t>Осенью, когда кони сыты начиналась пора набегов</a:t>
            </a:r>
            <a:endParaRPr lang="ru-RU" b="1" dirty="0"/>
          </a:p>
        </p:txBody>
      </p:sp>
      <p:pic>
        <p:nvPicPr>
          <p:cNvPr id="12292" name="Picture 2" descr="C:\Users\Владелец\Desktop\09_05_200829127_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7750" y="1143000"/>
            <a:ext cx="3571875" cy="5286375"/>
          </a:xfrm>
        </p:spPr>
      </p:pic>
    </p:spTree>
    <p:extLst>
      <p:ext uri="{BB962C8B-B14F-4D97-AF65-F5344CB8AC3E}">
        <p14:creationId xmlns:p14="http://schemas.microsoft.com/office/powerpoint/2010/main" val="246464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58776"/>
          </a:xfrm>
        </p:spPr>
        <p:txBody>
          <a:bodyPr/>
          <a:lstStyle/>
          <a:p>
            <a:pPr algn="ctr"/>
            <a:r>
              <a:rPr lang="ru-RU" dirty="0" smtClean="0"/>
              <a:t>Владимир </a:t>
            </a:r>
            <a:r>
              <a:rPr lang="en-US" dirty="0" smtClean="0"/>
              <a:t>II </a:t>
            </a:r>
            <a:r>
              <a:rPr lang="ru-RU" dirty="0" smtClean="0"/>
              <a:t>Мономах</a:t>
            </a:r>
            <a:endParaRPr lang="ru-RU" dirty="0"/>
          </a:p>
        </p:txBody>
      </p:sp>
      <p:pic>
        <p:nvPicPr>
          <p:cNvPr id="1026" name="Picture 2" descr="C:\Documents and Settings\Admin\Мои документы\Мои рисунки\Toolbox\2013-10-21\Image0018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37"/>
          <a:stretch/>
        </p:blipFill>
        <p:spPr bwMode="auto">
          <a:xfrm>
            <a:off x="2555776" y="1484784"/>
            <a:ext cx="3037708" cy="520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78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419</Words>
  <Application>Microsoft Office PowerPoint</Application>
  <PresentationFormat>Экран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Тема Office</vt:lpstr>
      <vt:lpstr>Литейная</vt:lpstr>
      <vt:lpstr>1_Тема Office</vt:lpstr>
      <vt:lpstr>2_Тема Office</vt:lpstr>
      <vt:lpstr>1_Литейная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половцы</vt:lpstr>
      <vt:lpstr>Владимир II Мономах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Любечский съезд князей (1097) </vt:lpstr>
      <vt:lpstr>Выводы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25</cp:revision>
  <dcterms:created xsi:type="dcterms:W3CDTF">2013-10-19T09:33:27Z</dcterms:created>
  <dcterms:modified xsi:type="dcterms:W3CDTF">2013-10-22T07:41:57Z</dcterms:modified>
</cp:coreProperties>
</file>