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15" r:id="rId14"/>
    <p:sldId id="333" r:id="rId15"/>
    <p:sldId id="313" r:id="rId16"/>
    <p:sldId id="291" r:id="rId17"/>
    <p:sldId id="293" r:id="rId18"/>
    <p:sldId id="292" r:id="rId19"/>
    <p:sldId id="314" r:id="rId20"/>
    <p:sldId id="316" r:id="rId21"/>
    <p:sldId id="287" r:id="rId22"/>
    <p:sldId id="284" r:id="rId23"/>
    <p:sldId id="285" r:id="rId24"/>
    <p:sldId id="281" r:id="rId25"/>
    <p:sldId id="32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464646"/>
    <a:srgbClr val="CCFFFF"/>
    <a:srgbClr val="993300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7179" autoAdjust="0"/>
  </p:normalViewPr>
  <p:slideViewPr>
    <p:cSldViewPr>
      <p:cViewPr varScale="1">
        <p:scale>
          <a:sx n="64" d="100"/>
          <a:sy n="64" d="100"/>
        </p:scale>
        <p:origin x="-6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E59F5F-22CB-4BA3-A02D-AF5B3F0C1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59F5F-22CB-4BA3-A02D-AF5B3F0C152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DB21C-95BF-47D2-B071-ABD8206598A0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5EB2B-529D-4968-B88E-D0AE2AE8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9D0E-8BB8-4AE0-B2ED-895AEBDBA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D7A5A-686C-4B89-80AA-1D86850AC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406A-5088-4DAB-A665-A7BE11730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9C07-6DE5-4E26-AFF0-287A05186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E36E-7CBC-4EDB-933E-2DE3ACBC8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AECD6-ABDA-44ED-A407-BAEFE9C93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3EAE-4F43-484A-A193-BB0E9741F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FF95-5936-47A1-9722-E63C64DAC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B1FC0-FC1E-40ED-9003-CADA3AF69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CC0F-BE81-4570-AD7E-EE3E03231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794696-57C5-45C8-9047-1C3D71959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net.ru/uploads/posts/2009-11/1258631519_00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Wegener_Alfred_signature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3434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Геологическое путешествие 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350252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dirty="0" smtClean="0"/>
              <a:t>«Удивительная планета Земля»</a:t>
            </a:r>
            <a:endParaRPr lang="ru-RU" sz="6000" dirty="0"/>
          </a:p>
        </p:txBody>
      </p:sp>
      <p:pic>
        <p:nvPicPr>
          <p:cNvPr id="5" name="Picture 10" descr="http://im0-tub.yandex.net/i?id=49334165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4365104"/>
            <a:ext cx="3024336" cy="2109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10" descr="D:\КАРТИНКИ\Природа\Горы\Горы-15.jpg"/>
          <p:cNvPicPr>
            <a:picLocks noChangeAspect="1" noChangeArrowheads="1"/>
          </p:cNvPicPr>
          <p:nvPr/>
        </p:nvPicPr>
        <p:blipFill>
          <a:blip r:embed="rId4" cstate="print">
            <a:lum bright="12000" contrast="4000"/>
          </a:blip>
          <a:srcRect/>
          <a:stretch>
            <a:fillRect/>
          </a:stretch>
        </p:blipFill>
        <p:spPr bwMode="auto">
          <a:xfrm>
            <a:off x="500034" y="3286124"/>
            <a:ext cx="2964330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071942"/>
            <a:ext cx="3034160" cy="2132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272337" cy="1143000"/>
          </a:xfrm>
        </p:spPr>
        <p:txBody>
          <a:bodyPr/>
          <a:lstStyle/>
          <a:p>
            <a:r>
              <a:rPr lang="ru-RU" sz="4400" b="0" u="sng" dirty="0" smtClean="0">
                <a:solidFill>
                  <a:schemeClr val="tx1"/>
                </a:solidFill>
              </a:rPr>
              <a:t>Верите ли Вы, что </a:t>
            </a:r>
            <a:r>
              <a:rPr lang="ru-RU" sz="4400" b="0" u="sng" dirty="0" smtClean="0">
                <a:solidFill>
                  <a:schemeClr val="tx1"/>
                </a:solidFill>
              </a:rPr>
              <a:t>…</a:t>
            </a:r>
            <a:r>
              <a:rPr lang="ru-RU" b="0" u="sng" dirty="0" smtClean="0">
                <a:solidFill>
                  <a:schemeClr val="tx1"/>
                </a:solidFill>
              </a:rPr>
              <a:t/>
            </a:r>
            <a:br>
              <a:rPr lang="ru-RU" b="0" u="sng" dirty="0" smtClean="0">
                <a:solidFill>
                  <a:schemeClr val="tx1"/>
                </a:solidFill>
              </a:rPr>
            </a:br>
            <a:endParaRPr lang="ru-RU" b="0" u="sng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14282" y="2116137"/>
            <a:ext cx="8715436" cy="4741863"/>
          </a:xfrm>
        </p:spPr>
        <p:txBody>
          <a:bodyPr/>
          <a:lstStyle/>
          <a:p>
            <a:pPr algn="ctr">
              <a:buNone/>
            </a:pPr>
            <a:r>
              <a:rPr lang="ru-RU" sz="5400" i="1" dirty="0" smtClean="0">
                <a:solidFill>
                  <a:srgbClr val="CC0000"/>
                </a:solidFill>
              </a:rPr>
              <a:t>н</a:t>
            </a:r>
            <a:r>
              <a:rPr lang="ru-RU" sz="5400" i="1" dirty="0" smtClean="0">
                <a:solidFill>
                  <a:srgbClr val="CC0000"/>
                </a:solidFill>
              </a:rPr>
              <a:t>а </a:t>
            </a:r>
            <a:r>
              <a:rPr lang="ru-RU" sz="5400" i="1" dirty="0" smtClean="0">
                <a:solidFill>
                  <a:srgbClr val="CC0000"/>
                </a:solidFill>
              </a:rPr>
              <a:t>дне океанов </a:t>
            </a:r>
            <a:r>
              <a:rPr lang="ru-RU" sz="5400" i="1" dirty="0" smtClean="0"/>
              <a:t>действующих вулканов </a:t>
            </a:r>
            <a:r>
              <a:rPr lang="ru-RU" sz="5400" i="1" dirty="0" smtClean="0">
                <a:solidFill>
                  <a:srgbClr val="CC0000"/>
                </a:solidFill>
              </a:rPr>
              <a:t>больше, чем на суше.</a:t>
            </a:r>
            <a:endParaRPr lang="ru-RU" sz="5400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Вулканы Гавайских остров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5"/>
            <a:ext cx="8643998" cy="60722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142984"/>
            <a:ext cx="8215370" cy="47149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tx1">
                    <a:lumMod val="75000"/>
                  </a:schemeClr>
                </a:solidFill>
              </a:rPr>
              <a:t>Земная кора</a:t>
            </a:r>
            <a:br>
              <a:rPr lang="ru-RU" sz="5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tx1">
                    <a:lumMod val="75000"/>
                  </a:schemeClr>
                </a:solidFill>
              </a:rPr>
              <a:t> и </a:t>
            </a:r>
            <a:br>
              <a:rPr lang="ru-RU" sz="5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tx1">
                    <a:lumMod val="75000"/>
                  </a:schemeClr>
                </a:solidFill>
              </a:rPr>
              <a:t>литосфера</a:t>
            </a:r>
          </a:p>
        </p:txBody>
      </p:sp>
      <p:pic>
        <p:nvPicPr>
          <p:cNvPr id="7186" name="Picture 18" descr="Картинка 3 из 978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2214546" cy="20527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272337" cy="93640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земной коры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643050"/>
          <a:ext cx="8640960" cy="4736086"/>
        </p:xfrm>
        <a:graphic>
          <a:graphicData uri="http://schemas.openxmlformats.org/drawingml/2006/table">
            <a:tbl>
              <a:tblPr/>
              <a:tblGrid>
                <a:gridCol w="3024335"/>
                <a:gridCol w="2736305"/>
                <a:gridCol w="2880320"/>
              </a:tblGrid>
              <a:tr h="99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Континентальная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земная кора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Линия сравнения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(отличительные признаки)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Океаническая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земная кора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Под равнинами –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30-50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км</a:t>
                      </a: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Под горами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  до 75 км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Толщина </a:t>
                      </a:r>
                      <a:endParaRPr lang="ru-RU" sz="1800" b="1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(мощность),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километрах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5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 10 км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210">
                <a:tc>
                  <a:txBody>
                    <a:bodyPr/>
                    <a:lstStyle/>
                    <a:p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слоев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  <a:p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         </a:t>
                      </a:r>
                    </a:p>
                    <a:p>
                      <a:pPr algn="l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осадочный</a:t>
                      </a:r>
                    </a:p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гранитный</a:t>
                      </a:r>
                    </a:p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базальтовый</a:t>
                      </a:r>
                    </a:p>
                    <a:p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и порядок залегания слоев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(снизу вверх)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осадочный</a:t>
                      </a:r>
                    </a:p>
                    <a:p>
                      <a:pPr algn="l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базальтовый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608" marR="80608" marT="40304" marB="403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163" t="11130" r="19566" b="15006"/>
          <a:stretch>
            <a:fillRect/>
          </a:stretch>
        </p:blipFill>
        <p:spPr bwMode="auto">
          <a:xfrm>
            <a:off x="714348" y="285728"/>
            <a:ext cx="785818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4786322"/>
            <a:ext cx="928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74355" y="5286312"/>
            <a:ext cx="1921604" cy="495960"/>
            <a:chOff x="4674355" y="5286312"/>
            <a:chExt cx="1921604" cy="495960"/>
          </a:xfrm>
        </p:grpSpPr>
        <p:sp>
          <p:nvSpPr>
            <p:cNvPr id="8" name="Скругленный прямоугольник 7"/>
            <p:cNvSpPr/>
            <p:nvPr/>
          </p:nvSpPr>
          <p:spPr>
            <a:xfrm rot="21007437">
              <a:off x="4674355" y="5286312"/>
              <a:ext cx="1921604" cy="4959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1099321">
              <a:off x="5357818" y="5357826"/>
              <a:ext cx="64294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</a:t>
              </a:r>
              <a:endParaRPr lang="ru-RU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71736" y="5572140"/>
            <a:ext cx="1921604" cy="495960"/>
            <a:chOff x="4674355" y="5286312"/>
            <a:chExt cx="1921604" cy="49596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rot="21007437">
              <a:off x="4674355" y="5286312"/>
              <a:ext cx="1921604" cy="4959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099321">
              <a:off x="5357818" y="5357826"/>
              <a:ext cx="64294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Б</a:t>
              </a:r>
              <a:endParaRPr lang="ru-RU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14810" y="4429132"/>
            <a:ext cx="14287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3714752"/>
            <a:ext cx="20717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1142984"/>
            <a:ext cx="14287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</a:t>
            </a:r>
            <a:endParaRPr lang="ru-RU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214313"/>
            <a:ext cx="8140728" cy="64291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Литосферные</a:t>
            </a:r>
            <a:r>
              <a:rPr lang="ru-RU" b="1" dirty="0" smtClean="0">
                <a:solidFill>
                  <a:schemeClr val="tx1"/>
                </a:solidFill>
              </a:rPr>
              <a:t> плиты</a:t>
            </a:r>
          </a:p>
        </p:txBody>
      </p:sp>
      <p:pic>
        <p:nvPicPr>
          <p:cNvPr id="7171" name="Picture 5" descr="C:\Documents and Settings\Admin\Рабочий стол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071546"/>
            <a:ext cx="8143932" cy="55007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14313"/>
            <a:ext cx="8243887" cy="1143000"/>
          </a:xfrm>
        </p:spPr>
        <p:txBody>
          <a:bodyPr/>
          <a:lstStyle/>
          <a:p>
            <a:pPr algn="ctr">
              <a:defRPr/>
            </a:pPr>
            <a:r>
              <a:rPr lang="ru-RU" sz="2400" b="0" u="sng" dirty="0" smtClean="0">
                <a:solidFill>
                  <a:schemeClr val="tx2"/>
                </a:solidFill>
              </a:rPr>
              <a:t>Расхождение </a:t>
            </a:r>
            <a:r>
              <a:rPr lang="ru-RU" sz="2400" b="0" u="sng" dirty="0" smtClean="0">
                <a:solidFill>
                  <a:schemeClr val="tx2"/>
                </a:solidFill>
              </a:rPr>
              <a:t>плит. </a:t>
            </a:r>
            <a:r>
              <a:rPr lang="ru-RU" sz="2400" b="0" dirty="0" smtClean="0">
                <a:solidFill>
                  <a:schemeClr val="tx2"/>
                </a:solidFill>
              </a:rPr>
              <a:t/>
            </a:r>
            <a:br>
              <a:rPr lang="ru-RU" sz="2400" b="0" dirty="0" smtClean="0">
                <a:solidFill>
                  <a:schemeClr val="tx2"/>
                </a:solidFill>
              </a:rPr>
            </a:br>
            <a:r>
              <a:rPr lang="ru-RU" sz="2400" b="0" dirty="0" smtClean="0">
                <a:solidFill>
                  <a:schemeClr val="tx2"/>
                </a:solidFill>
              </a:rPr>
              <a:t>Образование </a:t>
            </a:r>
            <a:r>
              <a:rPr lang="ru-RU" sz="2400" b="0" dirty="0" smtClean="0">
                <a:solidFill>
                  <a:schemeClr val="tx2"/>
                </a:solidFill>
              </a:rPr>
              <a:t>срединных океанических хребтов</a:t>
            </a:r>
            <a:endParaRPr lang="ru-RU" sz="2400" b="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673" b="13346"/>
          <a:stretch>
            <a:fillRect/>
          </a:stretch>
        </p:blipFill>
        <p:spPr>
          <a:xfrm>
            <a:off x="158750" y="1628775"/>
            <a:ext cx="8713788" cy="475297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14313"/>
            <a:ext cx="8243887" cy="1143000"/>
          </a:xfrm>
        </p:spPr>
        <p:txBody>
          <a:bodyPr/>
          <a:lstStyle/>
          <a:p>
            <a:pPr algn="ctr">
              <a:defRPr/>
            </a:pPr>
            <a:r>
              <a:rPr lang="ru-RU" sz="2400" b="0" u="sng" dirty="0" smtClean="0">
                <a:solidFill>
                  <a:schemeClr val="tx2"/>
                </a:solidFill>
              </a:rPr>
              <a:t>Схождение континентальных </a:t>
            </a:r>
            <a:r>
              <a:rPr lang="ru-RU" sz="2400" b="0" u="sng" dirty="0" smtClean="0">
                <a:solidFill>
                  <a:schemeClr val="tx2"/>
                </a:solidFill>
              </a:rPr>
              <a:t>плит. </a:t>
            </a:r>
            <a:br>
              <a:rPr lang="ru-RU" sz="2400" b="0" u="sng" dirty="0" smtClean="0">
                <a:solidFill>
                  <a:schemeClr val="tx2"/>
                </a:solidFill>
              </a:rPr>
            </a:br>
            <a:r>
              <a:rPr lang="ru-RU" sz="2400" b="0" dirty="0" smtClean="0">
                <a:solidFill>
                  <a:schemeClr val="tx2"/>
                </a:solidFill>
              </a:rPr>
              <a:t> </a:t>
            </a:r>
            <a:r>
              <a:rPr lang="ru-RU" sz="2400" b="0" dirty="0" smtClean="0">
                <a:solidFill>
                  <a:schemeClr val="tx2"/>
                </a:solidFill>
              </a:rPr>
              <a:t>О</a:t>
            </a:r>
            <a:r>
              <a:rPr lang="ru-RU" sz="2400" b="0" dirty="0" smtClean="0">
                <a:solidFill>
                  <a:schemeClr val="tx2"/>
                </a:solidFill>
              </a:rPr>
              <a:t>бразование </a:t>
            </a:r>
            <a:r>
              <a:rPr lang="ru-RU" sz="2400" b="0" dirty="0" smtClean="0">
                <a:solidFill>
                  <a:schemeClr val="tx2"/>
                </a:solidFill>
              </a:rPr>
              <a:t>складчатых </a:t>
            </a:r>
            <a:r>
              <a:rPr lang="ru-RU" sz="2400" b="0" dirty="0" smtClean="0">
                <a:solidFill>
                  <a:schemeClr val="tx2"/>
                </a:solidFill>
              </a:rPr>
              <a:t>гор на суше.</a:t>
            </a:r>
            <a:endParaRPr lang="ru-RU" sz="2400" b="0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38" b="12303"/>
          <a:stretch>
            <a:fillRect/>
          </a:stretch>
        </p:blipFill>
        <p:spPr>
          <a:xfrm>
            <a:off x="179388" y="1700213"/>
            <a:ext cx="8713787" cy="4681537"/>
          </a:xfr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ru-RU" sz="2400" b="0" u="sng" dirty="0" smtClean="0">
                <a:solidFill>
                  <a:schemeClr val="tx2"/>
                </a:solidFill>
              </a:rPr>
              <a:t>Схождение океанической  и континентальной плит.    </a:t>
            </a:r>
            <a:r>
              <a:rPr lang="ru-RU" sz="2400" b="0" dirty="0" smtClean="0">
                <a:solidFill>
                  <a:schemeClr val="tx2"/>
                </a:solidFill>
              </a:rPr>
              <a:t>Образование глубоководных желобов на дне океана и</a:t>
            </a:r>
            <a:br>
              <a:rPr lang="ru-RU" sz="2400" b="0" dirty="0" smtClean="0">
                <a:solidFill>
                  <a:schemeClr val="tx2"/>
                </a:solidFill>
              </a:rPr>
            </a:br>
            <a:r>
              <a:rPr lang="ru-RU" sz="2400" b="0" dirty="0" smtClean="0">
                <a:solidFill>
                  <a:schemeClr val="tx2"/>
                </a:solidFill>
              </a:rPr>
              <a:t>складчатых гор  на материке </a:t>
            </a:r>
            <a:endParaRPr lang="ru-RU" sz="2400" b="0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212" b="12451"/>
          <a:stretch>
            <a:fillRect/>
          </a:stretch>
        </p:blipFill>
        <p:spPr>
          <a:xfrm>
            <a:off x="179388" y="1700213"/>
            <a:ext cx="8713787" cy="4770437"/>
          </a:xfr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1" y="285728"/>
            <a:ext cx="8286808" cy="60722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Сегодня на уроке</a:t>
            </a:r>
            <a:r>
              <a:rPr lang="ru-RU" sz="2400" b="1" dirty="0" smtClean="0">
                <a:solidFill>
                  <a:srgbClr val="000000"/>
                </a:solidFill>
              </a:rPr>
              <a:t>:</a:t>
            </a:r>
          </a:p>
          <a:p>
            <a:pPr algn="ctr">
              <a:buNone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   </a:t>
            </a:r>
            <a:r>
              <a:rPr lang="ru-RU" sz="2400" b="1" dirty="0" smtClean="0">
                <a:solidFill>
                  <a:srgbClr val="000000"/>
                </a:solidFill>
              </a:rPr>
              <a:t>- Меня удивило…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   - </a:t>
            </a:r>
            <a:r>
              <a:rPr lang="ru-RU" sz="2400" b="1" dirty="0" smtClean="0">
                <a:solidFill>
                  <a:srgbClr val="000000"/>
                </a:solidFill>
              </a:rPr>
              <a:t>Я узнал</a:t>
            </a:r>
            <a:r>
              <a:rPr lang="ru-RU" sz="2400" b="1" dirty="0" smtClean="0">
                <a:solidFill>
                  <a:srgbClr val="000000"/>
                </a:solidFill>
              </a:rPr>
              <a:t>...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   - </a:t>
            </a:r>
            <a:r>
              <a:rPr lang="ru-RU" sz="2400" b="1" dirty="0" smtClean="0">
                <a:solidFill>
                  <a:srgbClr val="000000"/>
                </a:solidFill>
              </a:rPr>
              <a:t>Я понял, что …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   - Я выполнял задание...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   - Для меня было открытием то, </a:t>
            </a:r>
            <a:r>
              <a:rPr lang="ru-RU" sz="2400" b="1" dirty="0" smtClean="0">
                <a:solidFill>
                  <a:srgbClr val="000000"/>
                </a:solidFill>
              </a:rPr>
              <a:t>что … 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   - Теперь я могу...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   - Я почувствовал, что</a:t>
            </a:r>
            <a:r>
              <a:rPr lang="ru-RU" sz="2400" b="1" dirty="0" smtClean="0">
                <a:solidFill>
                  <a:srgbClr val="000000"/>
                </a:solidFill>
              </a:rPr>
              <a:t>...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  </a:t>
            </a:r>
            <a:r>
              <a:rPr lang="ru-RU" sz="2400" b="1" dirty="0" smtClean="0">
                <a:solidFill>
                  <a:srgbClr val="000000"/>
                </a:solidFill>
              </a:rPr>
              <a:t> - </a:t>
            </a:r>
            <a:r>
              <a:rPr lang="ru-RU" sz="2400" b="1" dirty="0" smtClean="0">
                <a:solidFill>
                  <a:srgbClr val="000000"/>
                </a:solidFill>
              </a:rPr>
              <a:t>Я научился...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</a:rPr>
              <a:t>- У меня получилось</a:t>
            </a:r>
            <a:r>
              <a:rPr lang="ru-RU" sz="2400" b="1" dirty="0" smtClean="0">
                <a:solidFill>
                  <a:srgbClr val="000000"/>
                </a:solidFill>
              </a:rPr>
              <a:t>...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    - Мне </a:t>
            </a:r>
            <a:r>
              <a:rPr lang="ru-RU" sz="2400" b="1" dirty="0" smtClean="0">
                <a:solidFill>
                  <a:srgbClr val="000000"/>
                </a:solidFill>
              </a:rPr>
              <a:t>было сложно, потому что …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714380"/>
          </a:xfrm>
        </p:spPr>
        <p:txBody>
          <a:bodyPr/>
          <a:lstStyle/>
          <a:p>
            <a:endParaRPr lang="ru-RU" sz="4800" dirty="0" smtClean="0"/>
          </a:p>
          <a:p>
            <a:r>
              <a:rPr lang="ru-RU" sz="5000" i="1" dirty="0" smtClean="0"/>
              <a:t>п</a:t>
            </a:r>
            <a:r>
              <a:rPr lang="ru-RU" sz="5000" i="1" dirty="0" smtClean="0"/>
              <a:t>риблизительно  </a:t>
            </a:r>
            <a:endParaRPr lang="ru-RU" sz="5000" i="1" dirty="0" smtClean="0"/>
          </a:p>
          <a:p>
            <a:r>
              <a:rPr lang="ru-RU" sz="5000" i="1" dirty="0" smtClean="0"/>
              <a:t>200  </a:t>
            </a:r>
            <a:r>
              <a:rPr lang="ru-RU" sz="5000" i="1" dirty="0" err="1" smtClean="0"/>
              <a:t>млн</a:t>
            </a:r>
            <a:r>
              <a:rPr lang="ru-RU" sz="5000" i="1" dirty="0" smtClean="0"/>
              <a:t>  лет назад </a:t>
            </a:r>
          </a:p>
          <a:p>
            <a:r>
              <a:rPr lang="ru-RU" sz="5000" i="1" dirty="0" smtClean="0"/>
              <a:t>на Земле был </a:t>
            </a:r>
          </a:p>
          <a:p>
            <a:r>
              <a:rPr lang="ru-RU" sz="5000" i="1" dirty="0" smtClean="0">
                <a:solidFill>
                  <a:srgbClr val="CC0000"/>
                </a:solidFill>
              </a:rPr>
              <a:t>единый материк</a:t>
            </a:r>
            <a:endParaRPr lang="ru-RU" sz="5000" i="1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7157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/>
              <a:t>Верите ли Вы, что ….</a:t>
            </a:r>
            <a:endParaRPr lang="ru-RU" sz="4400" u="sng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14313"/>
            <a:ext cx="8388672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Домашнее задание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09738"/>
            <a:ext cx="6320743" cy="4598987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араграф 26;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задания с диском ( смотри инструкцию</a:t>
            </a:r>
            <a:r>
              <a:rPr lang="ru-RU" sz="2400" dirty="0" smtClean="0"/>
              <a:t>)  </a:t>
            </a:r>
            <a:endParaRPr lang="ru-RU" sz="2400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Альфред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Вегенер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 – 1930 гг.</a:t>
            </a:r>
          </a:p>
        </p:txBody>
      </p:sp>
      <p:sp>
        <p:nvSpPr>
          <p:cNvPr id="5123" name="Содержимое 4"/>
          <p:cNvSpPr>
            <a:spLocks noGrp="1"/>
          </p:cNvSpPr>
          <p:nvPr>
            <p:ph sz="half" idx="2"/>
          </p:nvPr>
        </p:nvSpPr>
        <p:spPr>
          <a:xfrm>
            <a:off x="4140200" y="1628775"/>
            <a:ext cx="4748213" cy="4814888"/>
          </a:xfr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19050">
            <a:solidFill>
              <a:srgbClr val="A5002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400" b="1" dirty="0" err="1" smtClean="0">
                <a:solidFill>
                  <a:srgbClr val="000000"/>
                </a:solidFill>
              </a:rPr>
              <a:t>А.Вегенер</a:t>
            </a:r>
            <a:r>
              <a:rPr lang="ru-RU" sz="2400" b="1" dirty="0" smtClean="0">
                <a:solidFill>
                  <a:srgbClr val="000000"/>
                </a:solidFill>
              </a:rPr>
              <a:t> - </a:t>
            </a:r>
            <a:r>
              <a:rPr lang="ru-RU" sz="2400" dirty="0" smtClean="0">
                <a:solidFill>
                  <a:srgbClr val="000000"/>
                </a:solidFill>
              </a:rPr>
              <a:t>немецкий географ, который в </a:t>
            </a:r>
            <a:r>
              <a:rPr lang="ru-RU" sz="2400" b="1" dirty="0" smtClean="0">
                <a:solidFill>
                  <a:srgbClr val="000000"/>
                </a:solidFill>
              </a:rPr>
              <a:t>1912 году </a:t>
            </a:r>
            <a:r>
              <a:rPr lang="ru-RU" sz="2400" dirty="0" smtClean="0">
                <a:solidFill>
                  <a:srgbClr val="000000"/>
                </a:solidFill>
              </a:rPr>
              <a:t>предложил </a:t>
            </a:r>
            <a:r>
              <a:rPr lang="ru-RU" sz="2400" b="1" dirty="0" smtClean="0">
                <a:solidFill>
                  <a:srgbClr val="000000"/>
                </a:solidFill>
              </a:rPr>
              <a:t>гипотезу дрейфа материков, </a:t>
            </a:r>
            <a:r>
              <a:rPr lang="ru-RU" sz="2400" dirty="0" smtClean="0">
                <a:solidFill>
                  <a:srgbClr val="000000"/>
                </a:solidFill>
              </a:rPr>
              <a:t>согласно которой все материки образовались из единого континента  в результате его раскола на части.</a:t>
            </a:r>
          </a:p>
        </p:txBody>
      </p:sp>
      <p:pic>
        <p:nvPicPr>
          <p:cNvPr id="27652" name="Picture 4" descr="http://upload.wikimedia.org/wikipedia/commons/thumb/3/36/Wegener_Alfred_signature.jpg/220px-Wegener_Alfred_signature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744013"/>
            <a:ext cx="2952328" cy="4133259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evolution.powernet.ru/history/Earth_03/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5445125"/>
            <a:ext cx="1798637" cy="103346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Литосферные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плиты и жизнь людей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89138"/>
            <a:ext cx="4251325" cy="3024187"/>
          </a:xfrm>
          <a:noFill/>
          <a:ln w="19050">
            <a:solidFill>
              <a:srgbClr val="C00000"/>
            </a:solidFill>
          </a:ln>
        </p:spPr>
      </p:pic>
      <p:pic>
        <p:nvPicPr>
          <p:cNvPr id="5" name="Picture 2" descr="C:\Documents and Settings\Admin\Рабочий стол\Рисунок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924175"/>
            <a:ext cx="4321175" cy="3321050"/>
          </a:xfr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6013" y="5229225"/>
            <a:ext cx="2615781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Зоны землетрясений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 и вулканизма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5963" y="2060575"/>
            <a:ext cx="238937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Границы 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литосферных</a:t>
            </a:r>
            <a:r>
              <a:rPr lang="ru-RU" b="1" dirty="0">
                <a:solidFill>
                  <a:srgbClr val="000000"/>
                </a:solidFill>
              </a:rPr>
              <a:t> плит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1188" y="214313"/>
            <a:ext cx="8101012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Тихоокеанское Огненное кольцо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7704137" cy="4938712"/>
          </a:xfr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272338" cy="11430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Влияние </a:t>
            </a:r>
            <a:r>
              <a:rPr lang="ru-RU" sz="3200" dirty="0" err="1" smtClean="0"/>
              <a:t>литосферных</a:t>
            </a:r>
            <a:r>
              <a:rPr lang="ru-RU" sz="3200" dirty="0" smtClean="0"/>
              <a:t> плит </a:t>
            </a:r>
            <a:br>
              <a:rPr lang="ru-RU" sz="3200" dirty="0" smtClean="0"/>
            </a:br>
            <a:r>
              <a:rPr lang="ru-RU" sz="3200" dirty="0" smtClean="0"/>
              <a:t>на рельеф Земли</a:t>
            </a:r>
            <a:endParaRPr lang="ru-RU" sz="32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67" r="840"/>
          <a:stretch>
            <a:fillRect/>
          </a:stretch>
        </p:blipFill>
        <p:spPr>
          <a:xfrm>
            <a:off x="1258888" y="1700213"/>
            <a:ext cx="6842125" cy="4764087"/>
          </a:xfr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4500" cy="2448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Геология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наука,</a:t>
            </a:r>
            <a:r>
              <a:rPr lang="ru-RU" sz="2400" dirty="0" smtClean="0"/>
              <a:t>  которая изучает нашу планету:</a:t>
            </a:r>
            <a:br>
              <a:rPr lang="ru-RU" sz="2400" dirty="0" smtClean="0"/>
            </a:br>
            <a:r>
              <a:rPr lang="ru-RU" sz="2400" dirty="0" smtClean="0"/>
              <a:t>1. когда она образовалась;</a:t>
            </a:r>
            <a:br>
              <a:rPr lang="ru-RU" sz="2400" dirty="0" smtClean="0"/>
            </a:br>
            <a:r>
              <a:rPr lang="ru-RU" sz="2400" dirty="0" smtClean="0"/>
              <a:t>2. из чего состоит;</a:t>
            </a:r>
            <a:br>
              <a:rPr lang="ru-RU" sz="2400" dirty="0" smtClean="0"/>
            </a:br>
            <a:r>
              <a:rPr lang="ru-RU" sz="2400" dirty="0" smtClean="0"/>
              <a:t>3. как меняется со временем.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80645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«Удивительная планета Земля»</a:t>
            </a:r>
            <a:endParaRPr lang="ru-RU" dirty="0"/>
          </a:p>
        </p:txBody>
      </p:sp>
      <p:pic>
        <p:nvPicPr>
          <p:cNvPr id="5" name="Picture 10" descr="http://im0-tub.yandex.net/i?id=49334165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4581128"/>
            <a:ext cx="2664296" cy="1858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10" descr="D:\КАРТИНКИ\Природа\Горы\Горы-15.jpg"/>
          <p:cNvPicPr>
            <a:picLocks noChangeAspect="1" noChangeArrowheads="1"/>
          </p:cNvPicPr>
          <p:nvPr/>
        </p:nvPicPr>
        <p:blipFill>
          <a:blip r:embed="rId3" cstate="print">
            <a:lum bright="12000" contrast="4000"/>
          </a:blip>
          <a:srcRect/>
          <a:stretch>
            <a:fillRect/>
          </a:stretch>
        </p:blipFill>
        <p:spPr bwMode="auto">
          <a:xfrm>
            <a:off x="107504" y="4437112"/>
            <a:ext cx="2664296" cy="1872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09120"/>
            <a:ext cx="2818136" cy="1836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14" y="428604"/>
            <a:ext cx="8605966" cy="59293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57158" y="1857364"/>
            <a:ext cx="8532688" cy="1215206"/>
          </a:xfrm>
        </p:spPr>
        <p:txBody>
          <a:bodyPr/>
          <a:lstStyle/>
          <a:p>
            <a:pPr algn="ctr">
              <a:buNone/>
            </a:pPr>
            <a:r>
              <a:rPr lang="ru-RU" sz="5400" i="1" dirty="0" smtClean="0"/>
              <a:t>с</a:t>
            </a:r>
            <a:r>
              <a:rPr lang="ru-RU" sz="5400" i="1" dirty="0" smtClean="0"/>
              <a:t>овременные </a:t>
            </a:r>
          </a:p>
          <a:p>
            <a:pPr algn="ctr">
              <a:buNone/>
            </a:pPr>
            <a:r>
              <a:rPr lang="ru-RU" sz="5400" i="1" dirty="0" smtClean="0">
                <a:solidFill>
                  <a:srgbClr val="C00000"/>
                </a:solidFill>
              </a:rPr>
              <a:t>материки </a:t>
            </a:r>
            <a:r>
              <a:rPr lang="ru-RU" sz="5400" i="1" dirty="0" smtClean="0">
                <a:solidFill>
                  <a:srgbClr val="C00000"/>
                </a:solidFill>
              </a:rPr>
              <a:t>меняют </a:t>
            </a:r>
            <a:endParaRPr lang="ru-RU" sz="5400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400" i="1" dirty="0" smtClean="0">
                <a:solidFill>
                  <a:srgbClr val="C00000"/>
                </a:solidFill>
              </a:rPr>
              <a:t>свое </a:t>
            </a:r>
            <a:r>
              <a:rPr lang="ru-RU" sz="5400" i="1" dirty="0" smtClean="0">
                <a:solidFill>
                  <a:srgbClr val="C00000"/>
                </a:solidFill>
              </a:rPr>
              <a:t>положение </a:t>
            </a:r>
            <a:endParaRPr lang="ru-RU" sz="5400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400" i="1" dirty="0" smtClean="0"/>
              <a:t>на </a:t>
            </a:r>
            <a:r>
              <a:rPr lang="ru-RU" sz="5400" i="1" dirty="0" smtClean="0"/>
              <a:t>поверхности Земли.</a:t>
            </a:r>
            <a:endParaRPr lang="ru-RU" sz="5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5864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u="sng" dirty="0" smtClean="0"/>
              <a:t>Верите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u="sng" dirty="0" smtClean="0"/>
              <a:t>ли Вы, что ….</a:t>
            </a:r>
            <a:endParaRPr lang="ru-RU" sz="4400" u="sng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4214810" y="2500306"/>
            <a:ext cx="4929190" cy="3857652"/>
            <a:chOff x="4499992" y="2708920"/>
            <a:chExt cx="4402632" cy="2880320"/>
          </a:xfrm>
        </p:grpSpPr>
        <p:pic>
          <p:nvPicPr>
            <p:cNvPr id="5" name="Picture 2" descr="C:\Documents and Settings\Admin\Рабочий стол\Рисунок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9992" y="2708920"/>
              <a:ext cx="4402632" cy="28803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cxnSp>
          <p:nvCxnSpPr>
            <p:cNvPr id="25" name="Прямая соединительная линия 24"/>
            <p:cNvCxnSpPr/>
            <p:nvPr/>
          </p:nvCxnSpPr>
          <p:spPr>
            <a:xfrm>
              <a:off x="4644008" y="4293096"/>
              <a:ext cx="4032448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" name="Группа 8"/>
          <p:cNvGrpSpPr/>
          <p:nvPr/>
        </p:nvGrpSpPr>
        <p:grpSpPr>
          <a:xfrm>
            <a:off x="0" y="285728"/>
            <a:ext cx="4857784" cy="3429024"/>
            <a:chOff x="285720" y="2708920"/>
            <a:chExt cx="4104456" cy="2880320"/>
          </a:xfrm>
        </p:grpSpPr>
        <p:pic>
          <p:nvPicPr>
            <p:cNvPr id="20482" name="Picture 2" descr="http://www.200stran.ru/images/maps/1329548838_23644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2708920"/>
              <a:ext cx="4104456" cy="28803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429736" y="4221088"/>
              <a:ext cx="3816424" cy="158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40"/>
            <a:ext cx="8215370" cy="5000660"/>
          </a:xfrm>
        </p:spPr>
        <p:txBody>
          <a:bodyPr/>
          <a:lstStyle/>
          <a:p>
            <a:r>
              <a:rPr lang="ru-RU" sz="4800" i="1" dirty="0" smtClean="0">
                <a:solidFill>
                  <a:srgbClr val="464646"/>
                </a:solidFill>
              </a:rPr>
              <a:t>п</a:t>
            </a:r>
            <a:r>
              <a:rPr lang="ru-RU" sz="4800" i="1" dirty="0" smtClean="0">
                <a:solidFill>
                  <a:srgbClr val="464646"/>
                </a:solidFill>
              </a:rPr>
              <a:t>лощадь </a:t>
            </a:r>
          </a:p>
          <a:p>
            <a:r>
              <a:rPr lang="ru-RU" sz="4800" i="1" dirty="0" smtClean="0"/>
              <a:t>Атлантического </a:t>
            </a:r>
            <a:r>
              <a:rPr lang="ru-RU" sz="4800" i="1" dirty="0" smtClean="0"/>
              <a:t>океана постоянно </a:t>
            </a:r>
            <a:r>
              <a:rPr lang="ru-RU" sz="4800" i="1" dirty="0" smtClean="0">
                <a:solidFill>
                  <a:srgbClr val="C00000"/>
                </a:solidFill>
              </a:rPr>
              <a:t>увеличивается</a:t>
            </a:r>
            <a:endParaRPr lang="ru-RU" sz="4800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66"/>
            <a:ext cx="5707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u="sng" dirty="0" smtClean="0"/>
              <a:t>Верите ли Вы, что </a:t>
            </a:r>
            <a:r>
              <a:rPr lang="ru-RU" sz="4400" u="sng" dirty="0" smtClean="0"/>
              <a:t>…</a:t>
            </a:r>
            <a:endParaRPr lang="ru-RU" sz="4400" u="sng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14282" y="285728"/>
            <a:ext cx="4929222" cy="3857652"/>
            <a:chOff x="395536" y="3244558"/>
            <a:chExt cx="3960440" cy="2848738"/>
          </a:xfrm>
        </p:grpSpPr>
        <p:pic>
          <p:nvPicPr>
            <p:cNvPr id="19458" name="Picture 2" descr="http://im4-tub-ru.yandex.net/i?id=83592489-24-72&amp;n=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536" y="3244558"/>
              <a:ext cx="3960440" cy="28487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cxnSp>
          <p:nvCxnSpPr>
            <p:cNvPr id="7" name="Прямая соединительная линия 6"/>
            <p:cNvCxnSpPr>
              <a:endCxn id="19458" idx="2"/>
            </p:cNvCxnSpPr>
            <p:nvPr/>
          </p:nvCxnSpPr>
          <p:spPr>
            <a:xfrm rot="16200000" flipH="1">
              <a:off x="989602" y="4707142"/>
              <a:ext cx="2736304" cy="360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"/>
          <p:cNvGrpSpPr/>
          <p:nvPr/>
        </p:nvGrpSpPr>
        <p:grpSpPr>
          <a:xfrm>
            <a:off x="4071934" y="2214554"/>
            <a:ext cx="4786346" cy="4214842"/>
            <a:chOff x="4071934" y="2214554"/>
            <a:chExt cx="4457275" cy="4214842"/>
          </a:xfrm>
        </p:grpSpPr>
        <p:pic>
          <p:nvPicPr>
            <p:cNvPr id="5" name="Picture 2" descr="C:\Documents and Settings\Admin\Рабочий стол\Рисунок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71934" y="2214554"/>
              <a:ext cx="4457275" cy="421484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Дуга 28"/>
            <p:cNvSpPr/>
            <p:nvPr/>
          </p:nvSpPr>
          <p:spPr>
            <a:xfrm rot="10800000">
              <a:off x="5735095" y="3071810"/>
              <a:ext cx="774030" cy="2981936"/>
            </a:xfrm>
            <a:prstGeom prst="arc">
              <a:avLst>
                <a:gd name="adj1" fmla="val 16200003"/>
                <a:gd name="adj2" fmla="val 542570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643998" cy="3995750"/>
          </a:xfrm>
        </p:spPr>
        <p:txBody>
          <a:bodyPr/>
          <a:lstStyle/>
          <a:p>
            <a:r>
              <a:rPr lang="ru-RU" sz="4800" i="1" dirty="0" smtClean="0"/>
              <a:t>с</a:t>
            </a:r>
            <a:r>
              <a:rPr lang="ru-RU" sz="4800" i="1" dirty="0" smtClean="0"/>
              <a:t>амые </a:t>
            </a:r>
            <a:r>
              <a:rPr lang="ru-RU" sz="4800" i="1" dirty="0" smtClean="0"/>
              <a:t>высокие горы мира – </a:t>
            </a:r>
            <a:r>
              <a:rPr lang="ru-RU" sz="4800" i="1" dirty="0" smtClean="0">
                <a:solidFill>
                  <a:srgbClr val="CC0000"/>
                </a:solidFill>
              </a:rPr>
              <a:t>Гималаи – «подрастают» </a:t>
            </a:r>
          </a:p>
          <a:p>
            <a:r>
              <a:rPr lang="ru-RU" sz="4800" i="1" dirty="0" smtClean="0"/>
              <a:t>на несколько </a:t>
            </a:r>
            <a:r>
              <a:rPr lang="ru-RU" sz="4800" i="1" dirty="0" smtClean="0"/>
              <a:t>сантиметров </a:t>
            </a:r>
          </a:p>
          <a:p>
            <a:r>
              <a:rPr lang="ru-RU" sz="4800" i="1" dirty="0" smtClean="0"/>
              <a:t>в год</a:t>
            </a:r>
            <a:endParaRPr lang="ru-RU" sz="4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5864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u="sng" dirty="0" smtClean="0"/>
              <a:t>Верите ли Вы, что </a:t>
            </a:r>
            <a:r>
              <a:rPr lang="ru-RU" sz="4400" u="sng" dirty="0" smtClean="0"/>
              <a:t>…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800px-Everest-fromKalarPa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слайдом-оглавлением ">
  <a:themeElements>
    <a:clrScheme name="Шаблон оформления с слайдом-оглавлением  1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2D8A"/>
      </a:accent6>
      <a:hlink>
        <a:srgbClr val="F15D5F"/>
      </a:hlink>
      <a:folHlink>
        <a:srgbClr val="909090"/>
      </a:folHlink>
    </a:clrScheme>
    <a:fontScheme name="Шаблон оформления с слайдом-оглавлением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оглавлением 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слайдом-оглавлением </Template>
  <TotalTime>590</TotalTime>
  <Words>330</Words>
  <Application>Microsoft Office PowerPoint</Application>
  <PresentationFormat>Экран (4:3)</PresentationFormat>
  <Paragraphs>94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оформления с слайдом-оглавлением </vt:lpstr>
      <vt:lpstr> Геологическое путешествие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Верите ли Вы, что … </vt:lpstr>
      <vt:lpstr>Слайд 11</vt:lpstr>
      <vt:lpstr>Земная кора  и  литосфера</vt:lpstr>
      <vt:lpstr>Типы земной коры</vt:lpstr>
      <vt:lpstr>Слайд 14</vt:lpstr>
      <vt:lpstr>Литосферные плиты</vt:lpstr>
      <vt:lpstr>Расхождение плит.  Образование срединных океанических хребтов</vt:lpstr>
      <vt:lpstr>Схождение континентальных плит.   Образование складчатых гор на суше.</vt:lpstr>
      <vt:lpstr>Схождение океанической  и континентальной плит.    Образование глубоководных желобов на дне океана и складчатых гор  на материке </vt:lpstr>
      <vt:lpstr>Слайд 19</vt:lpstr>
      <vt:lpstr>Домашнее задание</vt:lpstr>
      <vt:lpstr>Альфред Вегенер,  1880 – 1930 гг.</vt:lpstr>
      <vt:lpstr>Литосферные плиты и жизнь людей</vt:lpstr>
      <vt:lpstr>Тихоокеанское Огненное кольцо</vt:lpstr>
      <vt:lpstr>Влияние литосферных плит  на рельеф Земли</vt:lpstr>
      <vt:lpstr>Геология – наука,  которая изучает нашу планету: 1. когда она образовалась; 2. из чего состоит; 3. как меняется со временем.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starostina</dc:creator>
  <cp:lastModifiedBy>Acer</cp:lastModifiedBy>
  <cp:revision>77</cp:revision>
  <dcterms:created xsi:type="dcterms:W3CDTF">2009-11-28T11:53:44Z</dcterms:created>
  <dcterms:modified xsi:type="dcterms:W3CDTF">2014-03-25T18:00:17Z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TC101950851049</vt:lpwstr>
  </property>
</Properties>
</file>