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8" r:id="rId4"/>
    <p:sldId id="269" r:id="rId5"/>
    <p:sldId id="267" r:id="rId6"/>
    <p:sldId id="264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99"/>
    <a:srgbClr val="800000"/>
    <a:srgbClr val="0000FF"/>
    <a:srgbClr val="FF5050"/>
    <a:srgbClr val="9933FF"/>
    <a:srgbClr val="008000"/>
    <a:srgbClr val="33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65BA7A-4D0A-474E-A52D-D0BFD495C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38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5BA7A-4D0A-474E-A52D-D0BFD495C17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5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5BA7A-4D0A-474E-A52D-D0BFD495C17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1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5BA7A-4D0A-474E-A52D-D0BFD495C17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2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42F9-96BD-400D-B8B6-E76DB8205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6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04D1-D8BB-4E45-B618-38ECC9018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9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52CD-B76A-4204-9DAF-D8212C921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2AF5-C315-4425-91EF-3376C712B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44B3-4D17-44D8-B9E8-A5C2911A3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9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8047-AC2B-4106-86BE-72D151C78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5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3AC4-8DD7-43C0-86CE-C55BFB317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F932-E5CF-40D9-9B7E-A70E653A9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9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7609-CB83-4874-AEBC-A051B3F31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5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6C25-9053-4C55-A0DB-7C6351330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7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7CF3-3F1A-4AAA-A188-6FC7F2784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BFFE93-0720-4027-B9C7-85F950ED3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gif"/><Relationship Id="rId7" Type="http://schemas.openxmlformats.org/officeDocument/2006/relationships/image" Target="../media/image23.em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0" Type="http://schemas.openxmlformats.org/officeDocument/2006/relationships/image" Target="../media/image26.wmf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87450" y="908050"/>
            <a:ext cx="6985000" cy="1152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0575"/>
              </a:avLst>
            </a:prstTxWarp>
          </a:bodyPr>
          <a:lstStyle/>
          <a:p>
            <a:pPr algn="ctr"/>
            <a:r>
              <a:rPr lang="ru-RU" sz="3600" b="1" kern="10" dirty="0">
                <a:ln w="12700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Знакомьтесь.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619250" y="2924175"/>
            <a:ext cx="61214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339966"/>
                  </a:solidFill>
                  <a:prstDash val="sysDot"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Геометрия.</a:t>
            </a:r>
          </a:p>
        </p:txBody>
      </p:sp>
      <p:pic>
        <p:nvPicPr>
          <p:cNvPr id="2059" name="Picture 11" descr="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5" t="50000" r="42818" b="2734"/>
          <a:stretch>
            <a:fillRect/>
          </a:stretch>
        </p:blipFill>
        <p:spPr bwMode="auto">
          <a:xfrm>
            <a:off x="6948488" y="1989138"/>
            <a:ext cx="15843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геом фигу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7063"/>
            <a:ext cx="318452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матем инструмент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2065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540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15843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 descr="540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52963"/>
            <a:ext cx="1727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 descr="стереом фигур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2119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5177" y="6231493"/>
            <a:ext cx="7056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663300"/>
                </a:solidFill>
              </a:rPr>
              <a:t>Поплавская Марина Борисовна,</a:t>
            </a:r>
          </a:p>
          <a:p>
            <a:pPr lvl="0"/>
            <a:r>
              <a:rPr lang="ru-RU" sz="1400" b="1" dirty="0">
                <a:solidFill>
                  <a:srgbClr val="663300"/>
                </a:solidFill>
              </a:rPr>
              <a:t>МБОУ «Общеобразовательная средняя школа №</a:t>
            </a:r>
            <a:r>
              <a:rPr lang="ru-RU" sz="1400" b="1" dirty="0" smtClean="0">
                <a:solidFill>
                  <a:srgbClr val="663300"/>
                </a:solidFill>
              </a:rPr>
              <a:t>9, г. Рязань</a:t>
            </a:r>
            <a:endParaRPr lang="ru-RU" sz="1400" b="1" dirty="0">
              <a:solidFill>
                <a:srgbClr val="663300"/>
              </a:solidFill>
            </a:endParaRPr>
          </a:p>
          <a:p>
            <a:pPr lvl="0"/>
            <a:r>
              <a:rPr lang="ru-RU" sz="1400" b="1" dirty="0" smtClean="0">
                <a:solidFill>
                  <a:srgbClr val="663300"/>
                </a:solidFill>
              </a:rPr>
              <a:t> 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509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u="sng" dirty="0" smtClean="0">
                <a:solidFill>
                  <a:srgbClr val="B42E04"/>
                </a:solidFill>
                <a:latin typeface="Comic Sans MS" pitchFamily="66" charset="0"/>
              </a:rPr>
              <a:t>    </a:t>
            </a:r>
            <a:r>
              <a:rPr lang="ru-RU" sz="4000" b="1" u="sng" dirty="0" smtClean="0">
                <a:solidFill>
                  <a:srgbClr val="B42E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Выводы: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981075"/>
            <a:ext cx="8435975" cy="5761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EAE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Слово 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«геометрия»</a:t>
            </a:r>
            <a:r>
              <a:rPr lang="ru-RU" sz="4000" b="1" dirty="0" smtClean="0">
                <a:solidFill>
                  <a:srgbClr val="0EAE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греческое, произошло от слов «</a:t>
            </a:r>
            <a:r>
              <a:rPr lang="ru-RU" sz="4000" b="1" dirty="0" err="1" smtClean="0">
                <a:solidFill>
                  <a:srgbClr val="0EAE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геос</a:t>
            </a:r>
            <a:r>
              <a:rPr lang="ru-RU" sz="4000" b="1" dirty="0" smtClean="0">
                <a:solidFill>
                  <a:srgbClr val="0EAE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» - земля и «метрия» - измерение, переводится – землемерие.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Геометрия </a:t>
            </a:r>
            <a:r>
              <a:rPr lang="ru-RU" sz="4000" b="1" dirty="0" smtClean="0">
                <a:solidFill>
                  <a:srgbClr val="0EAE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– древняя наука.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Планиметрия</a:t>
            </a:r>
            <a:r>
              <a:rPr lang="ru-RU" sz="4000" b="1" dirty="0" smtClean="0">
                <a:solidFill>
                  <a:srgbClr val="0EAE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– раздел геометрии, изучающий фигуры на плоскости.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4000" b="1" dirty="0" smtClean="0">
                <a:solidFill>
                  <a:srgbClr val="0EAE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Основные фигуры планиметрии – 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точка и прямая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EAE3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0162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smtClean="0"/>
              <a:t>     </a:t>
            </a:r>
            <a:br>
              <a:rPr lang="ru-RU" sz="2400" smtClean="0"/>
            </a:br>
            <a:r>
              <a:rPr lang="ru-RU" sz="3600" b="1" i="1" smtClean="0">
                <a:solidFill>
                  <a:srgbClr val="0000FF"/>
                </a:solidFill>
                <a:latin typeface="Monotype Corsiva" pitchFamily="66" charset="0"/>
              </a:rPr>
              <a:t>«</a:t>
            </a:r>
            <a:r>
              <a:rPr lang="ru-RU" sz="36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Никогда до настоящего времени мы не жили </a:t>
            </a:r>
            <a:br>
              <a:rPr lang="ru-RU" sz="36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 такой геометрический период. </a:t>
            </a:r>
            <a:br>
              <a:rPr lang="ru-RU" sz="36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Все вокруг – геометрия».</a:t>
            </a:r>
            <a:br>
              <a:rPr lang="ru-RU" sz="36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( Ле Корбюзье - французский архитектор</a:t>
            </a:r>
            <a:r>
              <a:rPr lang="ru-RU" sz="40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).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32038"/>
            <a:ext cx="8589963" cy="42656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      </a:t>
            </a:r>
            <a:r>
              <a:rPr lang="ru-RU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Мир, в котором мы живем, наполнен геометрией домов и улиц, гор и полей, творениями природы и человека.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</a:t>
            </a:r>
            <a:r>
              <a:rPr lang="ru-RU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«Геометрия является самым могущественным средством для изощрения наших    умственных способностей и дает нам возможность правильно мыслить и рассуждать».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                                             (Галилео Галилей).</a:t>
            </a:r>
          </a:p>
          <a:p>
            <a:pPr eaLnBrk="1" hangingPunct="1">
              <a:buFontTx/>
              <a:buNone/>
              <a:defRPr/>
            </a:pPr>
            <a:endParaRPr lang="ru-RU" b="1" i="1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51637" b="10590"/>
          <a:stretch>
            <a:fillRect/>
          </a:stretch>
        </p:blipFill>
        <p:spPr bwMode="auto">
          <a:xfrm>
            <a:off x="4284663" y="4508500"/>
            <a:ext cx="13684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1" t="4385" r="4929" b="7213"/>
          <a:stretch>
            <a:fillRect/>
          </a:stretch>
        </p:blipFill>
        <p:spPr bwMode="auto">
          <a:xfrm>
            <a:off x="80963" y="5159375"/>
            <a:ext cx="18018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3" r="3741" b="2283"/>
          <a:stretch>
            <a:fillRect/>
          </a:stretch>
        </p:blipFill>
        <p:spPr bwMode="auto">
          <a:xfrm>
            <a:off x="6084888" y="4365625"/>
            <a:ext cx="280828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5295" r="4286" b="41295"/>
          <a:stretch>
            <a:fillRect/>
          </a:stretch>
        </p:blipFill>
        <p:spPr bwMode="auto">
          <a:xfrm>
            <a:off x="1979613" y="5157788"/>
            <a:ext cx="20891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50825" y="2636838"/>
            <a:ext cx="8893175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Занятия людей в древности: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Строительство храмов и домов;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Украшение орнаментом посуды и жилищ;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Разметка земли, измерение расстояний и площадей,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объемов сосудов.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07950" y="188913"/>
            <a:ext cx="87852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«Геометрия была открыта египтянами и возникла </a:t>
            </a:r>
          </a:p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при измерении земли. Это измерение было им</a:t>
            </a:r>
          </a:p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необходимо вследствие разлития Нила, постоянно смывавшего границы. Нет ничего необычного в том, что эта наука, как и другие, возникла из потребностей человека» </a:t>
            </a:r>
          </a:p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                                                                       </a:t>
            </a:r>
            <a:r>
              <a:rPr lang="ru-RU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Эвдем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Родосский</a:t>
            </a:r>
          </a:p>
        </p:txBody>
      </p:sp>
      <p:pic>
        <p:nvPicPr>
          <p:cNvPr id="20493" name="Picture 13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5"/>
          <a:stretch>
            <a:fillRect/>
          </a:stretch>
        </p:blipFill>
        <p:spPr bwMode="auto">
          <a:xfrm>
            <a:off x="4284663" y="5734050"/>
            <a:ext cx="47164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388" y="620713"/>
            <a:ext cx="2808287" cy="287972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07" name="Picture 3" descr="Эвклид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9218" r="16151" b="9218"/>
          <a:stretch>
            <a:fillRect/>
          </a:stretch>
        </p:blipFill>
        <p:spPr bwMode="auto">
          <a:xfrm>
            <a:off x="250825" y="692150"/>
            <a:ext cx="26352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411413" y="0"/>
            <a:ext cx="6732587" cy="6858000"/>
          </a:xfrm>
          <a:prstGeom prst="vertic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="1">
              <a:solidFill>
                <a:srgbClr val="996600"/>
              </a:solidFill>
              <a:latin typeface="Comic Sans MS" pitchFamily="66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419872" y="0"/>
            <a:ext cx="57241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996600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996600"/>
                </a:solidFill>
                <a:latin typeface="Comic Sans MS" pitchFamily="66" charset="0"/>
              </a:rPr>
              <a:t>   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геометрии нет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царских              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дорог»  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76600" y="908050"/>
            <a:ext cx="496728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Евклид – известный древнегреческий </a:t>
            </a:r>
          </a:p>
          <a:p>
            <a:pPr>
              <a:defRPr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математик, родился в Афинах около 325 г. до </a:t>
            </a:r>
            <a:r>
              <a:rPr lang="ru-RU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н.э</a:t>
            </a: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был учеником Платона. В </a:t>
            </a:r>
            <a:r>
              <a:rPr lang="ru-RU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г.Александрия</a:t>
            </a: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организовал математическую школу.</a:t>
            </a:r>
          </a:p>
          <a:p>
            <a:pPr>
              <a:defRPr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Основная его работа «Начала», в которой он обработал все предыдущие достижения греческих математиков и создал фундамент для ее дальнейшего развития.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348038" y="4005263"/>
            <a:ext cx="48244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Евклид сам сформулировал </a:t>
            </a:r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 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постулат (аксиому) о параллельных прямых.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Другие его работы:</a:t>
            </a:r>
          </a:p>
          <a:p>
            <a:pPr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«Данные».</a:t>
            </a:r>
          </a:p>
          <a:p>
            <a:pPr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«Явления».</a:t>
            </a:r>
          </a:p>
          <a:p>
            <a:pPr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«Оптика».</a:t>
            </a:r>
          </a:p>
          <a:p>
            <a:pPr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«Сечения канона».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23850" y="4005263"/>
            <a:ext cx="275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b="1">
              <a:solidFill>
                <a:srgbClr val="996600"/>
              </a:solidFill>
              <a:latin typeface="Comic Sans MS" pitchFamily="66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23850" y="3644900"/>
            <a:ext cx="23807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Евклид </a:t>
            </a:r>
          </a:p>
          <a:p>
            <a:pPr>
              <a:defRPr/>
            </a:pPr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en-US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III </a:t>
            </a:r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до н.э.)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8" grpId="0" animBg="1"/>
      <p:bldP spid="21509" grpId="0"/>
      <p:bldP spid="21510" grpId="0"/>
      <p:bldP spid="21511" grpId="0"/>
      <p:bldP spid="215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95288" y="260350"/>
            <a:ext cx="8064500" cy="108108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7524750" y="1341438"/>
            <a:ext cx="863600" cy="4392612"/>
          </a:xfrm>
          <a:prstGeom prst="downArrow">
            <a:avLst>
              <a:gd name="adj1" fmla="val 31620"/>
              <a:gd name="adj2" fmla="val 10347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39750" y="1341438"/>
            <a:ext cx="863600" cy="4319587"/>
          </a:xfrm>
          <a:prstGeom prst="downArrow">
            <a:avLst>
              <a:gd name="adj1" fmla="val 36028"/>
              <a:gd name="adj2" fmla="val 9063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2987675" y="1341438"/>
            <a:ext cx="792163" cy="3311525"/>
          </a:xfrm>
          <a:prstGeom prst="downArrow">
            <a:avLst>
              <a:gd name="adj1" fmla="val 36602"/>
              <a:gd name="adj2" fmla="val 62899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50825" y="1916113"/>
            <a:ext cx="4248150" cy="18732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Платон основал школу,</a:t>
            </a:r>
          </a:p>
          <a:p>
            <a:pPr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девиз которой </a:t>
            </a:r>
          </a:p>
          <a:p>
            <a:pPr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«Не знающие геометрии не</a:t>
            </a:r>
          </a:p>
          <a:p>
            <a:pPr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допускаются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!»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2400 лет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назад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Основоположники геометрии.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5651500" y="1341438"/>
            <a:ext cx="647700" cy="1511300"/>
          </a:xfrm>
          <a:prstGeom prst="downArrow">
            <a:avLst>
              <a:gd name="adj1" fmla="val 36278"/>
              <a:gd name="adj2" fmla="val 4769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148263" y="5734050"/>
            <a:ext cx="3887787" cy="863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Рене Декарт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(17 век)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1763713" y="4652963"/>
            <a:ext cx="3887787" cy="8651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Евклид (</a:t>
            </a:r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III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в. до н.э.)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5003800" y="2852738"/>
            <a:ext cx="3887788" cy="8651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Пифагор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VI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в до н.э.)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250825" y="5661025"/>
            <a:ext cx="3887788" cy="86518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Фалес Милетский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(640-548 </a:t>
            </a:r>
            <a:r>
              <a:rPr lang="ru-RU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г.до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н.э.)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1908175" y="1341438"/>
            <a:ext cx="647700" cy="719137"/>
          </a:xfrm>
          <a:prstGeom prst="downArrow">
            <a:avLst>
              <a:gd name="adj1" fmla="val 36278"/>
              <a:gd name="adj2" fmla="val 22694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t="1333" r="17397" b="45787"/>
          <a:stretch/>
        </p:blipFill>
        <p:spPr>
          <a:xfrm>
            <a:off x="2575642" y="691452"/>
            <a:ext cx="3855841" cy="4177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t="1719" r="1999" b="30260"/>
          <a:stretch/>
        </p:blipFill>
        <p:spPr>
          <a:xfrm>
            <a:off x="2560449" y="691452"/>
            <a:ext cx="3816424" cy="3863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55892"/>
            <a:ext cx="3727614" cy="49701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5878" r="9584" b="9954"/>
          <a:stretch/>
        </p:blipFill>
        <p:spPr>
          <a:xfrm>
            <a:off x="2699792" y="655892"/>
            <a:ext cx="3731691" cy="51043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63" grpId="0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642350" cy="4924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Геометрия – это наука о геометрических фигурах.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Планиметрия – это раздел геометрии, в котором изучаются фигуры на плоскости.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476375" y="449262"/>
            <a:ext cx="6408738" cy="485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400" b="1" kern="10" dirty="0">
                <a:ln w="12700" cap="rnd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/>
              </a:rPr>
              <a:t>Геометрические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339975" y="812007"/>
            <a:ext cx="42481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993300"/>
                </a:solidFill>
                <a:latin typeface="Monotype Corsiva" pitchFamily="66" charset="0"/>
                <a:cs typeface="Times New Roman"/>
              </a:rPr>
              <a:t>фигуры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 rot="-645946">
            <a:off x="323850" y="3860800"/>
            <a:ext cx="1800225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348038" y="3716338"/>
            <a:ext cx="2376487" cy="1274762"/>
          </a:xfrm>
          <a:custGeom>
            <a:avLst/>
            <a:gdLst>
              <a:gd name="T0" fmla="*/ 228783743 w 21600"/>
              <a:gd name="T1" fmla="*/ 37616161 h 21600"/>
              <a:gd name="T2" fmla="*/ 130733631 w 21600"/>
              <a:gd name="T3" fmla="*/ 75232322 h 21600"/>
              <a:gd name="T4" fmla="*/ 32683408 w 21600"/>
              <a:gd name="T5" fmla="*/ 37616161 h 21600"/>
              <a:gd name="T6" fmla="*/ 13073363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 rot="-1163990">
            <a:off x="5055396" y="4414836"/>
            <a:ext cx="2376488" cy="2016125"/>
          </a:xfrm>
          <a:prstGeom prst="triangle">
            <a:avLst>
              <a:gd name="adj" fmla="val 75551"/>
            </a:avLst>
          </a:prstGeom>
          <a:solidFill>
            <a:srgbClr val="F7A7AF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11188" y="5157788"/>
            <a:ext cx="1439862" cy="1439862"/>
          </a:xfrm>
          <a:prstGeom prst="ellipse">
            <a:avLst/>
          </a:prstGeom>
          <a:solidFill>
            <a:srgbClr val="B42E04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2916238" y="5084763"/>
            <a:ext cx="1584325" cy="1584325"/>
          </a:xfrm>
          <a:prstGeom prst="ellipse">
            <a:avLst/>
          </a:prstGeom>
          <a:noFill/>
          <a:ln w="28575">
            <a:solidFill>
              <a:srgbClr val="660033">
                <a:alpha val="96077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7885113" y="56832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folHlink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7524328" y="2224331"/>
            <a:ext cx="1214437" cy="2808288"/>
          </a:xfrm>
          <a:prstGeom prst="diamond">
            <a:avLst/>
          </a:prstGeom>
          <a:solidFill>
            <a:srgbClr val="0EAE34"/>
          </a:solidFill>
          <a:ln w="190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7993062" cy="134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Monotype Corsiva" pitchFamily="66" charset="0"/>
                <a:cs typeface="Times New Roman"/>
              </a:rPr>
              <a:t>Основные геометрические фигуры</a:t>
            </a:r>
          </a:p>
          <a:p>
            <a:pPr algn="ctr"/>
            <a:r>
              <a:rPr lang="ru-RU" sz="2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Monotype Corsiva" pitchFamily="66" charset="0"/>
                <a:cs typeface="Times New Roman"/>
              </a:rPr>
              <a:t>на плоскости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47675" y="1597025"/>
            <a:ext cx="1128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Точка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79388" y="2276475"/>
            <a:ext cx="144462" cy="144463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79413" y="2060575"/>
            <a:ext cx="7787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А, В, С… - </a:t>
            </a:r>
            <a:r>
              <a:rPr lang="ru-RU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большие буквы латинского алфавита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619250" y="2636838"/>
            <a:ext cx="75247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EAE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Точка есть то, что не имеет частей.  </a:t>
            </a:r>
          </a:p>
          <a:p>
            <a:pPr>
              <a:defRPr/>
            </a:pPr>
            <a:r>
              <a:rPr lang="ru-RU" sz="3200" b="1" i="1" dirty="0">
                <a:solidFill>
                  <a:srgbClr val="0EAE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                                        Евклид.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95288" y="3592513"/>
            <a:ext cx="16161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Прямая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107950" y="4076700"/>
            <a:ext cx="4319588" cy="252095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63575" y="625633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М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408488" y="40957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759200" y="38084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563888" y="4810199"/>
            <a:ext cx="52197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Прямая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МР</a:t>
            </a:r>
            <a:r>
              <a:rPr lang="ru-RU" sz="3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или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</a:t>
            </a:r>
            <a:r>
              <a:rPr lang="ru-RU" sz="3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– одна маленькая буква латинского    алфавита  или две большие</a:t>
            </a:r>
            <a:r>
              <a:rPr lang="ru-RU" sz="3600" b="1" dirty="0">
                <a:solidFill>
                  <a:srgbClr val="FF505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FF5050"/>
                </a:solidFill>
                <a:latin typeface="Arial"/>
              </a:rPr>
              <a:t>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49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6" grpId="0" animBg="1"/>
      <p:bldP spid="25610" grpId="0" animBg="1"/>
      <p:bldP spid="25611" grpId="0"/>
      <p:bldP spid="25612" grpId="0"/>
      <p:bldP spid="256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4"/>
          <p:cNvSpPr>
            <a:spLocks noChangeShapeType="1"/>
          </p:cNvSpPr>
          <p:nvPr/>
        </p:nvSpPr>
        <p:spPr bwMode="auto">
          <a:xfrm flipV="1">
            <a:off x="611188" y="620713"/>
            <a:ext cx="7993062" cy="295275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31" name="Line 5"/>
          <p:cNvSpPr>
            <a:spLocks noChangeShapeType="1"/>
          </p:cNvSpPr>
          <p:nvPr/>
        </p:nvSpPr>
        <p:spPr bwMode="auto">
          <a:xfrm>
            <a:off x="1547813" y="4076700"/>
            <a:ext cx="7127875" cy="187325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5650" y="27813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956550" y="11588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</a:t>
            </a:r>
          </a:p>
        </p:txBody>
      </p:sp>
      <p:sp>
        <p:nvSpPr>
          <p:cNvPr id="73734" name="Oval 8"/>
          <p:cNvSpPr>
            <a:spLocks noChangeArrowheads="1"/>
          </p:cNvSpPr>
          <p:nvPr/>
        </p:nvSpPr>
        <p:spPr bwMode="auto">
          <a:xfrm>
            <a:off x="1692275" y="1341438"/>
            <a:ext cx="144463" cy="144462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35" name="Oval 9"/>
          <p:cNvSpPr>
            <a:spLocks noChangeArrowheads="1"/>
          </p:cNvSpPr>
          <p:nvPr/>
        </p:nvSpPr>
        <p:spPr bwMode="auto">
          <a:xfrm>
            <a:off x="4787900" y="1916113"/>
            <a:ext cx="144463" cy="144462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36" name="Oval 10"/>
          <p:cNvSpPr>
            <a:spLocks noChangeArrowheads="1"/>
          </p:cNvSpPr>
          <p:nvPr/>
        </p:nvSpPr>
        <p:spPr bwMode="auto">
          <a:xfrm>
            <a:off x="1835150" y="4076700"/>
            <a:ext cx="144463" cy="144463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37" name="Oval 11"/>
          <p:cNvSpPr>
            <a:spLocks noChangeArrowheads="1"/>
          </p:cNvSpPr>
          <p:nvPr/>
        </p:nvSpPr>
        <p:spPr bwMode="auto">
          <a:xfrm>
            <a:off x="1042988" y="3284538"/>
            <a:ext cx="144462" cy="144462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38" name="Oval 12"/>
          <p:cNvSpPr>
            <a:spLocks noChangeArrowheads="1"/>
          </p:cNvSpPr>
          <p:nvPr/>
        </p:nvSpPr>
        <p:spPr bwMode="auto">
          <a:xfrm>
            <a:off x="8101013" y="692150"/>
            <a:ext cx="144462" cy="144463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39" name="Oval 13"/>
          <p:cNvSpPr>
            <a:spLocks noChangeArrowheads="1"/>
          </p:cNvSpPr>
          <p:nvPr/>
        </p:nvSpPr>
        <p:spPr bwMode="auto">
          <a:xfrm>
            <a:off x="8101013" y="5734050"/>
            <a:ext cx="144462" cy="144463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8459788" y="549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743075" y="4189413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7956550" y="5949950"/>
            <a:ext cx="438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8532813" y="537368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</a:t>
            </a:r>
            <a:endParaRPr lang="ru-RU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3744" name="Oval 19"/>
          <p:cNvSpPr>
            <a:spLocks noChangeArrowheads="1"/>
          </p:cNvSpPr>
          <p:nvPr/>
        </p:nvSpPr>
        <p:spPr bwMode="auto">
          <a:xfrm>
            <a:off x="1979613" y="5661025"/>
            <a:ext cx="144462" cy="144463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45" name="Oval 20"/>
          <p:cNvSpPr>
            <a:spLocks noChangeArrowheads="1"/>
          </p:cNvSpPr>
          <p:nvPr/>
        </p:nvSpPr>
        <p:spPr bwMode="auto">
          <a:xfrm>
            <a:off x="4716463" y="4868863"/>
            <a:ext cx="144462" cy="144462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46" name="Oval 21"/>
          <p:cNvSpPr>
            <a:spLocks noChangeArrowheads="1"/>
          </p:cNvSpPr>
          <p:nvPr/>
        </p:nvSpPr>
        <p:spPr bwMode="auto">
          <a:xfrm>
            <a:off x="8172450" y="2492375"/>
            <a:ext cx="144463" cy="144463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1908175" y="1196975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М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643438" y="13414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8440738" y="2244725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4716463" y="436562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</a:t>
            </a:r>
            <a:endParaRPr lang="ru-RU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2124075" y="5516563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11583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андаш черти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Рисунок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373688"/>
            <a:ext cx="14287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522-001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18415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рука с карандашом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57563"/>
            <a:ext cx="1152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угольни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8413"/>
            <a:ext cx="19335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транспорти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35829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карандаш и руч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2144713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чертежные инстр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92150"/>
            <a:ext cx="21097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27088" y="-14288"/>
            <a:ext cx="8316912" cy="119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Какие инструменты нужны на уроках геометрии?</a:t>
            </a:r>
          </a:p>
        </p:txBody>
      </p:sp>
      <p:pic>
        <p:nvPicPr>
          <p:cNvPr id="27661" name="Picture 13" descr="Циркуль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8025" r="7477" b="8025"/>
          <a:stretch>
            <a:fillRect/>
          </a:stretch>
        </p:blipFill>
        <p:spPr bwMode="auto">
          <a:xfrm>
            <a:off x="5795963" y="2852738"/>
            <a:ext cx="10429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линей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683">
            <a:off x="539750" y="4005263"/>
            <a:ext cx="32527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1264</TotalTime>
  <Words>432</Words>
  <Application>Microsoft Office PowerPoint</Application>
  <PresentationFormat>Экран (4:3)</PresentationFormat>
  <Paragraphs>78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      «Никогда до настоящего времени мы не жили  в  такой геометрический период.            Все вокруг – геометрия».          ( Ле Корбюзье - французский архитектор).</vt:lpstr>
      <vt:lpstr>Презентация PowerPoint</vt:lpstr>
      <vt:lpstr>Презентация PowerPoint</vt:lpstr>
      <vt:lpstr>      Основоположники геометрии.</vt:lpstr>
      <vt:lpstr>Презентация PowerPoint</vt:lpstr>
      <vt:lpstr>Презентация PowerPoint</vt:lpstr>
      <vt:lpstr>Презентация PowerPoint</vt:lpstr>
      <vt:lpstr>Презентация PowerPoint</vt:lpstr>
      <vt:lpstr>    Выводы: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Знакомьтесь. геометрия</dc:title>
  <dc:creator>PoMara</dc:creator>
  <cp:lastModifiedBy>User</cp:lastModifiedBy>
  <cp:revision>61</cp:revision>
  <dcterms:created xsi:type="dcterms:W3CDTF">2009-08-28T07:55:24Z</dcterms:created>
  <dcterms:modified xsi:type="dcterms:W3CDTF">2012-08-30T15:02:33Z</dcterms:modified>
</cp:coreProperties>
</file>