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79"/>
  </p:notesMasterIdLst>
  <p:handoutMasterIdLst>
    <p:handoutMasterId r:id="rId80"/>
  </p:handoutMasterIdLst>
  <p:sldIdLst>
    <p:sldId id="439" r:id="rId3"/>
    <p:sldId id="290" r:id="rId4"/>
    <p:sldId id="288" r:id="rId5"/>
    <p:sldId id="329" r:id="rId6"/>
    <p:sldId id="348" r:id="rId7"/>
    <p:sldId id="349" r:id="rId8"/>
    <p:sldId id="350" r:id="rId9"/>
    <p:sldId id="351" r:id="rId10"/>
    <p:sldId id="353" r:id="rId11"/>
    <p:sldId id="354" r:id="rId12"/>
    <p:sldId id="355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409" r:id="rId24"/>
    <p:sldId id="414" r:id="rId25"/>
    <p:sldId id="415" r:id="rId26"/>
    <p:sldId id="321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9" r:id="rId39"/>
    <p:sldId id="378" r:id="rId40"/>
    <p:sldId id="380" r:id="rId41"/>
    <p:sldId id="381" r:id="rId42"/>
    <p:sldId id="382" r:id="rId43"/>
    <p:sldId id="383" r:id="rId44"/>
    <p:sldId id="412" r:id="rId45"/>
    <p:sldId id="413" r:id="rId46"/>
    <p:sldId id="416" r:id="rId47"/>
    <p:sldId id="292" r:id="rId48"/>
    <p:sldId id="291" r:id="rId49"/>
    <p:sldId id="293" r:id="rId50"/>
    <p:sldId id="294" r:id="rId51"/>
    <p:sldId id="295" r:id="rId52"/>
    <p:sldId id="330" r:id="rId53"/>
    <p:sldId id="331" r:id="rId54"/>
    <p:sldId id="296" r:id="rId55"/>
    <p:sldId id="297" r:id="rId56"/>
    <p:sldId id="298" r:id="rId57"/>
    <p:sldId id="299" r:id="rId58"/>
    <p:sldId id="423" r:id="rId59"/>
    <p:sldId id="424" r:id="rId60"/>
    <p:sldId id="430" r:id="rId61"/>
    <p:sldId id="431" r:id="rId62"/>
    <p:sldId id="407" r:id="rId63"/>
    <p:sldId id="408" r:id="rId64"/>
    <p:sldId id="306" r:id="rId65"/>
    <p:sldId id="385" r:id="rId66"/>
    <p:sldId id="387" r:id="rId67"/>
    <p:sldId id="389" r:id="rId68"/>
    <p:sldId id="391" r:id="rId69"/>
    <p:sldId id="393" r:id="rId70"/>
    <p:sldId id="395" r:id="rId71"/>
    <p:sldId id="397" r:id="rId72"/>
    <p:sldId id="399" r:id="rId73"/>
    <p:sldId id="425" r:id="rId74"/>
    <p:sldId id="426" r:id="rId75"/>
    <p:sldId id="428" r:id="rId76"/>
    <p:sldId id="429" r:id="rId77"/>
    <p:sldId id="320" r:id="rId78"/>
  </p:sldIdLst>
  <p:sldSz cx="9906000" cy="6858000" type="A4"/>
  <p:notesSz cx="10020300" cy="6888163"/>
  <p:custShowLst>
    <p:custShow name="Произвольный показ 1" id="0">
      <p:sldLst>
        <p:sld r:id="rId55"/>
      </p:sldLst>
    </p:custShow>
  </p:custShowLst>
  <p:defaultTextStyle>
    <a:defPPr>
      <a:defRPr lang="ru-RU"/>
    </a:defPPr>
    <a:lvl1pPr algn="ctr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66"/>
    <a:srgbClr val="FF99FF"/>
    <a:srgbClr val="FF66FF"/>
    <a:srgbClr val="A50021"/>
    <a:srgbClr val="0000FF"/>
    <a:srgbClr val="CC3300"/>
    <a:srgbClr val="FF9900"/>
    <a:srgbClr val="FF5050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4" autoAdjust="0"/>
    <p:restoredTop sz="98134" autoAdjust="0"/>
  </p:normalViewPr>
  <p:slideViewPr>
    <p:cSldViewPr>
      <p:cViewPr>
        <p:scale>
          <a:sx n="75" d="100"/>
          <a:sy n="75" d="100"/>
        </p:scale>
        <p:origin x="-2010" y="-672"/>
      </p:cViewPr>
      <p:guideLst>
        <p:guide orient="horz" pos="845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2131" cy="3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300"/>
            </a:lvl1pPr>
          </a:lstStyle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8170" y="0"/>
            <a:ext cx="4342131" cy="3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300"/>
            </a:lvl1pPr>
          </a:lstStyle>
          <a:p>
            <a:endParaRPr lang="ru-RU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3755"/>
            <a:ext cx="4342131" cy="3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300"/>
            </a:lvl1pPr>
          </a:lstStyle>
          <a:p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8170" y="6543755"/>
            <a:ext cx="4342131" cy="3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300"/>
            </a:lvl1pPr>
          </a:lstStyle>
          <a:p>
            <a:fld id="{A1E12141-9CDB-4BF5-82D1-C48E6C3264A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2131" cy="3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300"/>
            </a:lvl1pPr>
          </a:lstStyle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8170" y="0"/>
            <a:ext cx="4342131" cy="3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300"/>
            </a:lvl1pPr>
          </a:lstStyle>
          <a:p>
            <a:endParaRPr 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44838" y="515938"/>
            <a:ext cx="3730625" cy="2582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6040" y="3271878"/>
            <a:ext cx="7348221" cy="309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3755"/>
            <a:ext cx="4342131" cy="3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300"/>
            </a:lvl1pPr>
          </a:lstStyle>
          <a:p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8170" y="6543755"/>
            <a:ext cx="4342131" cy="3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300"/>
            </a:lvl1pPr>
          </a:lstStyle>
          <a:p>
            <a:fld id="{3D21D17D-C6C3-4E2B-91A1-7565EF41DDA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4838" y="515938"/>
            <a:ext cx="3730625" cy="2582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-Добрый день, дорогие участники, зрители и  болельщики. В современном мире информатика – самая молодая и стремительно развивающаяся наука, знание которой просто необходимо  каждому человеку.   Информатика и математика тесно связаны между собой. Сегодня  мы с вами и в шутку,  и всерьез попытаемся прикоснуться  к разным граням этих наук.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300" dirty="0" smtClean="0"/>
              <a:t>В нашей игре участвуют  две сборные  команды 10-х классов</a:t>
            </a:r>
            <a:endParaRPr lang="ru-RU" sz="1300" b="1" dirty="0" smtClean="0"/>
          </a:p>
          <a:p>
            <a:r>
              <a:rPr lang="ru-RU" sz="1300" b="1" dirty="0" smtClean="0"/>
              <a:t>Девизы команд: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1.Мы знаем все</a:t>
            </a:r>
            <a:br>
              <a:rPr lang="ru-RU" sz="1300" dirty="0" smtClean="0"/>
            </a:br>
            <a:r>
              <a:rPr lang="ru-RU" sz="1300" dirty="0" smtClean="0"/>
              <a:t>Нас знают все</a:t>
            </a:r>
            <a:br>
              <a:rPr lang="ru-RU" sz="1300" dirty="0" smtClean="0"/>
            </a:br>
            <a:r>
              <a:rPr lang="ru-RU" sz="1300" dirty="0" smtClean="0"/>
              <a:t>И мы уверены в себе,</a:t>
            </a:r>
            <a:br>
              <a:rPr lang="ru-RU" sz="1300" dirty="0" smtClean="0"/>
            </a:br>
            <a:r>
              <a:rPr lang="ru-RU" sz="1300" dirty="0" smtClean="0"/>
              <a:t>Мы победить хотим в игре!</a:t>
            </a:r>
          </a:p>
          <a:p>
            <a:r>
              <a:rPr lang="ru-RU" sz="1300" dirty="0" smtClean="0"/>
              <a:t>2.Бросаем вызов Вам мы свой</a:t>
            </a:r>
            <a:br>
              <a:rPr lang="ru-RU" sz="1300" dirty="0" smtClean="0"/>
            </a:br>
            <a:r>
              <a:rPr lang="ru-RU" sz="1300" dirty="0" smtClean="0"/>
              <a:t>И доказать хотим,</a:t>
            </a:r>
            <a:br>
              <a:rPr lang="ru-RU" sz="1300" dirty="0" smtClean="0"/>
            </a:br>
            <a:r>
              <a:rPr lang="ru-RU" sz="1300" dirty="0" smtClean="0"/>
              <a:t>Что в этой битве с группой</a:t>
            </a:r>
            <a:br>
              <a:rPr lang="ru-RU" sz="1300" dirty="0" smtClean="0"/>
            </a:br>
            <a:r>
              <a:rPr lang="ru-RU" sz="1300" dirty="0" smtClean="0"/>
              <a:t>Мы все же победим.</a:t>
            </a:r>
          </a:p>
          <a:p>
            <a:r>
              <a:rPr lang="ru-RU" sz="1300" dirty="0" smtClean="0"/>
              <a:t>3.Будем думать,</a:t>
            </a:r>
            <a:br>
              <a:rPr lang="ru-RU" sz="1300" dirty="0" smtClean="0"/>
            </a:br>
            <a:r>
              <a:rPr lang="ru-RU" sz="1300" dirty="0" smtClean="0"/>
              <a:t>Будем решать</a:t>
            </a:r>
            <a:br>
              <a:rPr lang="ru-RU" sz="1300" dirty="0" smtClean="0"/>
            </a:br>
            <a:r>
              <a:rPr lang="ru-RU" sz="1300" dirty="0" smtClean="0"/>
              <a:t>Будем друг другу</a:t>
            </a:r>
            <a:br>
              <a:rPr lang="ru-RU" sz="1300" dirty="0" smtClean="0"/>
            </a:br>
            <a:r>
              <a:rPr lang="ru-RU" sz="1300" dirty="0" smtClean="0"/>
              <a:t>Во всем помогать!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1D17D-C6C3-4E2B-91A1-7565EF41DD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BB9DF-84A7-4928-BD24-607191EC0990}" type="slidenum">
              <a:rPr lang="ru-RU"/>
              <a:pPr/>
              <a:t>3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4838" y="515938"/>
            <a:ext cx="3730625" cy="2582862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    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6BDB41-D2AB-4E75-A802-B27018C28D7A}" type="slidenum">
              <a:rPr lang="ru-RU"/>
              <a:pPr/>
              <a:t>4</a:t>
            </a:fld>
            <a:endParaRPr lang="ru-RU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4838" y="515938"/>
            <a:ext cx="3730625" cy="2582862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    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C32F2-BAB8-4408-B795-282554576909}" type="slidenum">
              <a:rPr lang="ru-RU"/>
              <a:pPr/>
              <a:t>25</a:t>
            </a:fld>
            <a:endParaRPr lang="ru-RU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44838" y="515938"/>
            <a:ext cx="3730625" cy="2582862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    </a:t>
            </a: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144838" y="515938"/>
            <a:ext cx="3730625" cy="25828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300" i="1" dirty="0" smtClean="0">
                <a:latin typeface="+mn-lt"/>
              </a:rPr>
              <a:t>Чем лучше будет вентилироваться весь системный блок, тем стабильнее будет работать ПК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3CD7E-F3F9-488E-9ED2-795470F0AB65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A9A49-1483-4FD5-A774-A7A155CBEB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7BE56-A1EB-4071-9AEE-BA09201A51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2956" y="609600"/>
            <a:ext cx="6162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8ECFB-664A-4C66-9C7A-E1E127EF32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7BA31-B546-45CE-97EF-7084CAC02E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0868F-6A4E-4063-8D61-BFD1ABD437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2953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199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8F766-F74C-4EED-AEFC-64F2BA1CE4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B9F0F-F3F1-464B-A22C-8ACE3E6F04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71278-8D91-41A4-B8EC-C2F3F23FD0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1A11D-C22A-4996-980C-5BAF91941C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99" y="27306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088AB-7BDE-4BB5-B364-1C5DC8A8DC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4461-2837-4F5A-A82C-03794C97E1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2483B659-8850-4C2F-A61C-B6C9570A892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10.11.2013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6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3.xml"/><Relationship Id="rId4" Type="http://schemas.openxmlformats.org/officeDocument/2006/relationships/slide" Target="slide5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5.gi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slide" Target="slide49.xml"/><Relationship Id="rId7" Type="http://schemas.openxmlformats.org/officeDocument/2006/relationships/slide" Target="slide51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2.xml"/><Relationship Id="rId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13" Type="http://schemas.openxmlformats.org/officeDocument/2006/relationships/slide" Target="slide69.xml"/><Relationship Id="rId3" Type="http://schemas.openxmlformats.org/officeDocument/2006/relationships/oleObject" Target="../embeddings/oleObject2.bin"/><Relationship Id="rId7" Type="http://schemas.openxmlformats.org/officeDocument/2006/relationships/slide" Target="slide57.xml"/><Relationship Id="rId12" Type="http://schemas.openxmlformats.org/officeDocument/2006/relationships/slide" Target="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56.xml"/><Relationship Id="rId11" Type="http://schemas.openxmlformats.org/officeDocument/2006/relationships/image" Target="../media/image73.gif"/><Relationship Id="rId5" Type="http://schemas.openxmlformats.org/officeDocument/2006/relationships/slide" Target="slide55.xml"/><Relationship Id="rId10" Type="http://schemas.openxmlformats.org/officeDocument/2006/relationships/slide" Target="slide60.xml"/><Relationship Id="rId4" Type="http://schemas.openxmlformats.org/officeDocument/2006/relationships/slide" Target="slide2.xml"/><Relationship Id="rId9" Type="http://schemas.openxmlformats.org/officeDocument/2006/relationships/slide" Target="slide5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gi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gi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3.xml"/><Relationship Id="rId4" Type="http://schemas.openxmlformats.org/officeDocument/2006/relationships/image" Target="../media/image100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97" y="2139953"/>
            <a:ext cx="9477503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ВНЕКЛАССНОЕ МЕРОПРИЯТИЕ</a:t>
            </a:r>
            <a:endParaRPr lang="ru-RU" sz="5400" dirty="0">
              <a:ln w="3810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8" name="Picture 4" descr="http://s10.rimg.info/baaddc13bb0c3e1064bdd3da7e4078ac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7473480">
            <a:off x="-462705" y="-286644"/>
            <a:ext cx="1352550" cy="13104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4" descr="http://s10.rimg.info/baaddc13bb0c3e1064bdd3da7e4078ac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3449255" flipH="1">
            <a:off x="9007866" y="-55050"/>
            <a:ext cx="1404156" cy="120967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Picture 4" descr="http://s10.rimg.info/baaddc13bb0c3e1064bdd3da7e4078ac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250481" flipH="1">
            <a:off x="-500050" y="5489648"/>
            <a:ext cx="1825106" cy="157232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Picture 4" descr="http://s10.rimg.info/baaddc13bb0c3e1064bdd3da7e4078ac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8547952" flipH="1">
            <a:off x="8520383" y="5556807"/>
            <a:ext cx="1684713" cy="170335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0" name="Picture 6" descr="http://smayls.ru/data/smiles/animashki-zvezdy-57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78714" y="1340768"/>
            <a:ext cx="1289844" cy="9525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6" descr="http://smayls.ru/data/smiles/animashki-zvezdy-57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929862">
            <a:off x="6484776" y="5045498"/>
            <a:ext cx="1190625" cy="10318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6" descr="http://smayls.ru/data/smiles/animashki-zvezdy-57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929862">
            <a:off x="825584" y="3524723"/>
            <a:ext cx="1190625" cy="10318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Picture 6" descr="http://smayls.ru/data/smiles/animashki-zvezdy-57.gif"/>
          <p:cNvPicPr>
            <a:picLocks noChangeAspect="1" noChangeArrowheads="1" noCrop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857129">
            <a:off x="5094633" y="1564049"/>
            <a:ext cx="1190625" cy="10318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32" name="Picture 8" descr="http://s10.rimg.info/8eea41330f894138624eaeaca5bba774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60880" y="188641"/>
            <a:ext cx="1692275" cy="164782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4" name="Picture 10" descr="http://smayls.ru/data/smiles/animashki-zvezdy-54.gif"/>
          <p:cNvPicPr>
            <a:picLocks noChangeAspect="1" noChangeArrowheads="1" noCrop="1"/>
          </p:cNvPicPr>
          <p:nvPr/>
        </p:nvPicPr>
        <p:blipFill>
          <a:blip r:embed="rId5" cstate="screen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856656" y="5445224"/>
            <a:ext cx="1547813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animo2.ucoz.ru/_ph/53/1/955993577.jpg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021744">
            <a:off x="4354514" y="5762624"/>
            <a:ext cx="1196975" cy="109537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416496" y="3933056"/>
            <a:ext cx="9289032" cy="1011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5400" dirty="0" smtClean="0">
                <a:ln w="7620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Calibri"/>
              </a:rPr>
              <a:t>ПО ИНФОРМАТИКЕ И МАТЕМАТИКЕ</a:t>
            </a:r>
            <a:endParaRPr lang="ru-RU" sz="4800" dirty="0">
              <a:ln w="7620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Calibri"/>
            </a:endParaRPr>
          </a:p>
        </p:txBody>
      </p:sp>
      <p:pic>
        <p:nvPicPr>
          <p:cNvPr id="17" name="Picture 6" descr="http://smayls.ru/data/smiles/animashki-zvezdy-57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857129">
            <a:off x="4603847" y="3073178"/>
            <a:ext cx="1071056" cy="92824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410" y="1565275"/>
            <a:ext cx="9217024" cy="3384376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Их считают в двигателе  машины</a:t>
            </a:r>
          </a:p>
          <a:p>
            <a:pPr>
              <a:spcBef>
                <a:spcPts val="1800"/>
              </a:spcBef>
            </a:pP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Есть такая шляпа</a:t>
            </a:r>
          </a:p>
          <a:p>
            <a:pPr>
              <a:spcBef>
                <a:spcPts val="1800"/>
              </a:spcBef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Он похож на кастрюлю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 rot="5400000">
            <a:off x="-29915" y="29914"/>
            <a:ext cx="1268413" cy="1208584"/>
          </a:xfrm>
          <a:prstGeom prst="rect">
            <a:avLst/>
          </a:prstGeom>
          <a:scene3d>
            <a:camera prst="orthographicFront"/>
            <a:lightRig rig="threePt" dir="t"/>
          </a:scene3d>
          <a:sp3d extrusionH="139700">
            <a:extrusionClr>
              <a:schemeClr val="accent2">
                <a:lumMod val="60000"/>
                <a:lumOff val="40000"/>
              </a:schemeClr>
            </a:extrusionClr>
          </a:sp3d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buNone/>
            </a:pPr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lang="ru-RU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23907" name="Picture 3" descr="C:\Documents and Settings\Администратор\Local Settings\Temporary Internet Files\Content.IE5\SLC8DR9Q\MC9002939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6035"/>
            <a:ext cx="1817688" cy="1831975"/>
          </a:xfrm>
          <a:prstGeom prst="rect">
            <a:avLst/>
          </a:prstGeom>
          <a:noFill/>
        </p:spPr>
      </p:pic>
      <p:sp>
        <p:nvSpPr>
          <p:cNvPr id="7" name="Цилиндр 6"/>
          <p:cNvSpPr/>
          <p:nvPr/>
        </p:nvSpPr>
        <p:spPr bwMode="auto">
          <a:xfrm>
            <a:off x="3728864" y="5157192"/>
            <a:ext cx="1224136" cy="1700808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3906" name="Picture 2" descr="C:\Documents and Settings\Администратор\Local Settings\Temporary Internet Files\Content.IE5\6IPMX6ZS\MC9003340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0638" y="5084773"/>
            <a:ext cx="1819275" cy="1773237"/>
          </a:xfrm>
          <a:prstGeom prst="rect">
            <a:avLst/>
          </a:prstGeom>
          <a:noFill/>
        </p:spPr>
      </p:pic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5753100"/>
            <a:ext cx="4619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93" y="1341438"/>
            <a:ext cx="9561512" cy="3384376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54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Бывает Евклидова, а бывает Лобачевского   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Там одних теорем  штук сто </a:t>
            </a:r>
          </a:p>
          <a:p>
            <a:pPr>
              <a:lnSpc>
                <a:spcPct val="70000"/>
              </a:lnSpc>
              <a:spcBef>
                <a:spcPts val="1800"/>
              </a:spcBef>
            </a:pP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Главное в ней – хороший  чертеж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 rot="5400000">
            <a:off x="-29915" y="29914"/>
            <a:ext cx="1268413" cy="1208584"/>
          </a:xfrm>
          <a:prstGeom prst="rect">
            <a:avLst/>
          </a:prstGeom>
          <a:scene3d>
            <a:camera prst="orthographicFront"/>
            <a:lightRig rig="threePt" dir="t"/>
          </a:scene3d>
          <a:sp3d extrusionH="139700">
            <a:extrusionClr>
              <a:schemeClr val="accent2">
                <a:lumMod val="60000"/>
                <a:lumOff val="40000"/>
              </a:schemeClr>
            </a:extrusionClr>
          </a:sp3d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buNone/>
            </a:pPr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7</a:t>
            </a:r>
            <a:endParaRPr lang="ru-RU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24930" name="Picture 2" descr="C:\Documents and Settings\Администратор\Local Settings\Temporary Internet Files\Content.IE5\SLC8DR9Q\MM90029696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0798" y="5028967"/>
            <a:ext cx="999877" cy="1829043"/>
          </a:xfrm>
          <a:prstGeom prst="rect">
            <a:avLst/>
          </a:prstGeom>
          <a:noFill/>
        </p:spPr>
      </p:pic>
      <p:pic>
        <p:nvPicPr>
          <p:cNvPr id="124931" name="Picture 3" descr="C:\Documents and Settings\Администратор\Local Settings\Temporary Internet Files\Content.IE5\A36JCKTC\MC9002339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4819650"/>
            <a:ext cx="2559050" cy="2038350"/>
          </a:xfrm>
          <a:prstGeom prst="rect">
            <a:avLst/>
          </a:prstGeom>
          <a:noFill/>
        </p:spPr>
      </p:pic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5753100"/>
            <a:ext cx="4619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341438"/>
            <a:ext cx="9217024" cy="215957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ts val="18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5400" b="1" dirty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 классе их четыре </a:t>
            </a: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Измеряется 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транспортиром</a:t>
            </a:r>
          </a:p>
          <a:p>
            <a:pPr>
              <a:lnSpc>
                <a:spcPct val="70000"/>
              </a:lnSpc>
              <a:spcBef>
                <a:spcPts val="18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Маленьких туда ставят</a:t>
            </a:r>
          </a:p>
          <a:p>
            <a:pPr>
              <a:lnSpc>
                <a:spcPct val="35000"/>
              </a:lnSpc>
              <a:spcBef>
                <a:spcPts val="1800"/>
              </a:spcBef>
              <a:tabLst>
                <a:tab pos="457200" algn="l"/>
              </a:tabLst>
            </a:pPr>
            <a:endParaRPr lang="ru-RU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 rot="5400000">
            <a:off x="-29915" y="29914"/>
            <a:ext cx="1268413" cy="1208584"/>
          </a:xfrm>
          <a:prstGeom prst="rect">
            <a:avLst/>
          </a:prstGeom>
          <a:scene3d>
            <a:camera prst="orthographicFront"/>
            <a:lightRig rig="threePt" dir="t"/>
          </a:scene3d>
          <a:sp3d extrusionH="139700">
            <a:extrusionClr>
              <a:schemeClr val="accent2">
                <a:lumMod val="60000"/>
                <a:lumOff val="40000"/>
              </a:schemeClr>
            </a:extrusionClr>
          </a:sp3d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buNone/>
            </a:pPr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8</a:t>
            </a:r>
            <a:endParaRPr lang="ru-RU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79202" name="Picture 2" descr="http://dlyavas.ru/images/fotogal/1/2004-02-17_190213_vug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69070"/>
            <a:ext cx="4664968" cy="3358777"/>
          </a:xfrm>
          <a:prstGeom prst="rect">
            <a:avLst/>
          </a:prstGeom>
          <a:noFill/>
        </p:spPr>
      </p:pic>
      <p:pic>
        <p:nvPicPr>
          <p:cNvPr id="184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5753100"/>
            <a:ext cx="4619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88843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48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Число, характеризующее позиционную систему счисления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Причина, достаточный повод,  оправдывающий  что-либо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48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Сторона трапеции </a:t>
            </a:r>
          </a:p>
          <a:p>
            <a:pPr>
              <a:lnSpc>
                <a:spcPct val="35000"/>
              </a:lnSpc>
              <a:spcBef>
                <a:spcPct val="50000"/>
              </a:spcBef>
              <a:tabLst>
                <a:tab pos="457200" algn="l"/>
              </a:tabLst>
            </a:pPr>
            <a:endParaRPr lang="ru-RU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 rot="5400000">
            <a:off x="-29915" y="29914"/>
            <a:ext cx="1268413" cy="1208584"/>
          </a:xfrm>
          <a:prstGeom prst="rect">
            <a:avLst/>
          </a:prstGeom>
          <a:scene3d>
            <a:camera prst="orthographicFront"/>
            <a:lightRig rig="threePt" dir="t"/>
          </a:scene3d>
          <a:sp3d extrusionH="139700">
            <a:extrusionClr>
              <a:schemeClr val="accent2">
                <a:lumMod val="60000"/>
                <a:lumOff val="40000"/>
              </a:schemeClr>
            </a:extrusionClr>
          </a:sp3d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buNone/>
            </a:pPr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</a:t>
            </a:r>
            <a:endParaRPr lang="ru-RU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832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5753100"/>
            <a:ext cx="56959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341438"/>
            <a:ext cx="9217024" cy="338437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54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Архимед это просил, а ему не дали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Бывает  ….   зрения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Ставится в конце</a:t>
            </a:r>
          </a:p>
          <a:p>
            <a:pPr>
              <a:lnSpc>
                <a:spcPct val="35000"/>
              </a:lnSpc>
              <a:spcBef>
                <a:spcPct val="50000"/>
              </a:spcBef>
              <a:tabLst>
                <a:tab pos="457200" algn="l"/>
              </a:tabLst>
            </a:pPr>
            <a:endParaRPr lang="ru-RU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10</a:t>
            </a:r>
          </a:p>
        </p:txBody>
      </p:sp>
      <p:pic>
        <p:nvPicPr>
          <p:cNvPr id="177153" name="Picture 1" descr="C:\Documents and Settings\Администратор\Local Settings\Temporary Internet Files\Content.IE5\6IPMX6ZS\MC9001979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3" y="4551373"/>
            <a:ext cx="1939925" cy="2306637"/>
          </a:xfrm>
          <a:prstGeom prst="rect">
            <a:avLst/>
          </a:prstGeom>
          <a:noFill/>
        </p:spPr>
      </p:pic>
      <p:pic>
        <p:nvPicPr>
          <p:cNvPr id="177154" name="Picture 2" descr="C:\Documents and Settings\Администратор\Local Settings\Temporary Internet Files\Content.IE5\A36JCKTC\MC9003536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6696" y="4628108"/>
            <a:ext cx="1614466" cy="2229892"/>
          </a:xfrm>
          <a:prstGeom prst="rect">
            <a:avLst/>
          </a:prstGeom>
          <a:noFill/>
        </p:spPr>
      </p:pic>
      <p:pic>
        <p:nvPicPr>
          <p:cNvPr id="1822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5753100"/>
            <a:ext cx="4619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341438"/>
            <a:ext cx="9217024" cy="338437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48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Их   не хватает  детям капитана Гранта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48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Военные их не  разглашают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Бывают у вектора и у точки на плоскости</a:t>
            </a:r>
            <a:endParaRPr lang="ru-RU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11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76130" name="Picture 2" descr="http://demkin-nik.narod.ru/urok/koor.files/image002.jpg"/>
          <p:cNvPicPr>
            <a:picLocks noChangeAspect="1" noChangeArrowheads="1"/>
          </p:cNvPicPr>
          <p:nvPr/>
        </p:nvPicPr>
        <p:blipFill>
          <a:blip r:embed="rId2" cstate="print"/>
          <a:srcRect l="33653" b="47134"/>
          <a:stretch>
            <a:fillRect/>
          </a:stretch>
        </p:blipFill>
        <p:spPr bwMode="auto">
          <a:xfrm>
            <a:off x="632525" y="4697760"/>
            <a:ext cx="3975001" cy="2160240"/>
          </a:xfrm>
          <a:prstGeom prst="rect">
            <a:avLst/>
          </a:prstGeom>
          <a:noFill/>
        </p:spPr>
      </p:pic>
      <p:pic>
        <p:nvPicPr>
          <p:cNvPr id="181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75" y="5949280"/>
            <a:ext cx="5267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361040" cy="374441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40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Участок  магнитного  диска, образуемый при форматировании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Часть круга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Участок   на стадионе    не    для зрителей или для проведения соревнований по отдельному виду спорта</a:t>
            </a: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12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352604" y="5445224"/>
            <a:ext cx="1237278" cy="1152128"/>
            <a:chOff x="7244112" y="1111600"/>
            <a:chExt cx="1813341" cy="1813344"/>
          </a:xfrm>
        </p:grpSpPr>
        <p:sp>
          <p:nvSpPr>
            <p:cNvPr id="9" name="Пирог 8"/>
            <p:cNvSpPr/>
            <p:nvPr/>
          </p:nvSpPr>
          <p:spPr bwMode="auto">
            <a:xfrm>
              <a:off x="7257253" y="1124744"/>
              <a:ext cx="1800200" cy="1800200"/>
            </a:xfrm>
            <a:prstGeom prst="pie">
              <a:avLst>
                <a:gd name="adj1" fmla="val 15823946"/>
                <a:gd name="adj2" fmla="val 1527818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32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Пирог 7"/>
            <p:cNvSpPr/>
            <p:nvPr/>
          </p:nvSpPr>
          <p:spPr bwMode="auto">
            <a:xfrm rot="545277">
              <a:off x="7244112" y="1111600"/>
              <a:ext cx="1800200" cy="1800200"/>
            </a:xfrm>
            <a:prstGeom prst="pie">
              <a:avLst>
                <a:gd name="adj1" fmla="val 11352635"/>
                <a:gd name="adj2" fmla="val 1620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76200"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5" y="5753100"/>
            <a:ext cx="5267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54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Такой   отрезок  в треугольнике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Бывает на уровне моря</a:t>
            </a:r>
            <a:r>
              <a:rPr lang="ru-RU" sz="54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   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Её любят лётчики</a:t>
            </a:r>
            <a:endParaRPr lang="ru-RU" sz="5400" b="1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13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 bwMode="auto">
          <a:xfrm>
            <a:off x="344488" y="5085184"/>
            <a:ext cx="2376264" cy="1772816"/>
          </a:xfrm>
          <a:prstGeom prst="triangle">
            <a:avLst>
              <a:gd name="adj" fmla="val 82983"/>
            </a:avLst>
          </a:prstGeom>
          <a:ln w="571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928669" y="6381328"/>
            <a:ext cx="360040" cy="40466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>
            <a:stCxn id="6" idx="0"/>
            <a:endCxn id="6" idx="3"/>
          </p:cNvCxnSpPr>
          <p:nvPr/>
        </p:nvCxnSpPr>
        <p:spPr bwMode="auto">
          <a:xfrm>
            <a:off x="2316383" y="5085184"/>
            <a:ext cx="0" cy="1772816"/>
          </a:xfrm>
          <a:prstGeom prst="line">
            <a:avLst/>
          </a:prstGeom>
          <a:solidFill>
            <a:schemeClr val="tx2"/>
          </a:solidFill>
          <a:ln w="571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</p:cxnSp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5753100"/>
            <a:ext cx="4619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http://slog.thestranger.com/files/2008/04/rr_Bell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1304"/>
            <a:ext cx="2216696" cy="22166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54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Самое приятное на уроке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Самое неприятное на перемене 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rgbClr val="C00000"/>
              </a:buClr>
              <a:tabLst>
                <a:tab pos="457200" algn="l"/>
              </a:tabLst>
            </a:pPr>
            <a:r>
              <a:rPr lang="ru-RU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Бывает еще последний</a:t>
            </a: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14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78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5753100"/>
            <a:ext cx="4619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6701" y="1341438"/>
            <a:ext cx="7689304" cy="3384376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ru-RU" sz="5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Похож на елку </a:t>
            </a:r>
          </a:p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Шутовской колпак </a:t>
            </a:r>
          </a:p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ru-RU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Круглая пирамида </a:t>
            </a:r>
            <a:endParaRPr lang="en-US" sz="7200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15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72033" name="Picture 1" descr="C:\Documents and Settings\Администратор\Local Settings\Temporary Internet Files\Content.IE5\6IPMX6ZS\MC9003709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300" y="5040312"/>
            <a:ext cx="1790700" cy="1817688"/>
          </a:xfrm>
          <a:prstGeom prst="rect">
            <a:avLst/>
          </a:prstGeom>
          <a:noFill/>
        </p:spPr>
      </p:pic>
      <p:pic>
        <p:nvPicPr>
          <p:cNvPr id="172035" name="Picture 3" descr="http://900igr.net/datas/geometrija/Konus-11-klass/0002-002-Konu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414" t="22716" b="4114"/>
          <a:stretch>
            <a:fillRect/>
          </a:stretch>
        </p:blipFill>
        <p:spPr bwMode="auto">
          <a:xfrm>
            <a:off x="0" y="3645024"/>
            <a:ext cx="2376264" cy="3212976"/>
          </a:xfrm>
          <a:prstGeom prst="rect">
            <a:avLst/>
          </a:prstGeom>
          <a:noFill/>
        </p:spPr>
      </p:pic>
      <p:pic>
        <p:nvPicPr>
          <p:cNvPr id="1771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5753100"/>
            <a:ext cx="4619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2057400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200472" y="260648"/>
            <a:ext cx="9476929" cy="1644352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>
              <a:buNone/>
            </a:pPr>
            <a:r>
              <a:rPr lang="ru-RU" sz="6600" b="1" kern="10" dirty="0">
                <a:ln w="73025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107763" dir="18900000" algn="ctr" rotWithShape="0">
                    <a:srgbClr val="990000"/>
                  </a:outerShdw>
                </a:effectLst>
                <a:latin typeface="Impact"/>
              </a:rPr>
              <a:t>ВИКТОРИНА</a:t>
            </a:r>
          </a:p>
        </p:txBody>
      </p:sp>
      <p:sp>
        <p:nvSpPr>
          <p:cNvPr id="48134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" y="3429000"/>
            <a:ext cx="6598599" cy="4595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>
                <a:ln w="508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2. </a:t>
            </a:r>
            <a:r>
              <a:rPr lang="ru-RU" sz="3600" kern="10" dirty="0" smtClean="0">
                <a:ln w="508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РЕБУСЫ</a:t>
            </a:r>
            <a:endParaRPr lang="ru-RU" sz="3600" kern="10" dirty="0">
              <a:ln w="50800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48135" name="WordArt 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0" y="4221584"/>
            <a:ext cx="8195376" cy="505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5400" kern="10" dirty="0">
                <a:ln w="508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3</a:t>
            </a:r>
            <a:r>
              <a:rPr lang="ru-RU" sz="5400" kern="10" dirty="0" smtClean="0">
                <a:ln w="508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. ЗАМОРОЧКИ</a:t>
            </a:r>
            <a:endParaRPr lang="ru-RU" sz="5400" kern="10" dirty="0">
              <a:ln w="50800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48137" name="WordArt 9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" y="6092304"/>
            <a:ext cx="8121352" cy="505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 smtClean="0">
                <a:ln w="508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5. </a:t>
            </a:r>
            <a:r>
              <a:rPr lang="ru-RU" sz="3600" b="1" kern="10" dirty="0">
                <a:ln w="508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БЛИЦ-ОПРОС</a:t>
            </a:r>
          </a:p>
        </p:txBody>
      </p:sp>
      <p:sp>
        <p:nvSpPr>
          <p:cNvPr id="48138" name="WordArt 10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0" y="2565410"/>
            <a:ext cx="8748162" cy="5494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508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1. ЭСТАФЕТА</a:t>
            </a:r>
            <a:endParaRPr lang="ru-RU" sz="3600" kern="10" dirty="0">
              <a:ln w="50800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2" name="WordArt 9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0" y="5157688"/>
            <a:ext cx="990600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>
                <a:ln w="508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4. </a:t>
            </a:r>
            <a:r>
              <a:rPr lang="ru-RU" sz="3600" b="1" kern="10" dirty="0" smtClean="0">
                <a:ln w="508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ОПОЗНАЙ ПОСЛОВИЦУ</a:t>
            </a:r>
            <a:endParaRPr lang="ru-RU" sz="3600" b="1" kern="10" dirty="0">
              <a:ln w="50800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341438"/>
            <a:ext cx="9217024" cy="3384376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Как муравьев в муравейнике </a:t>
            </a:r>
          </a:p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ru-RU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Cостоит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из элементов </a:t>
            </a:r>
          </a:p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Бывает немного, а бывает ... 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16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71010" name="Picture 2" descr="http://www3.msiu.ru/~xea3/9/img/and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3065"/>
            <a:ext cx="2808312" cy="2064935"/>
          </a:xfrm>
          <a:prstGeom prst="rect">
            <a:avLst/>
          </a:prstGeom>
          <a:noFill/>
        </p:spPr>
      </p:pic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1425" y="5753100"/>
            <a:ext cx="61245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2560" y="1341438"/>
            <a:ext cx="9217024" cy="3384376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Это постоянно делают младенцы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Знаменитое число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Связь длины и диаметра окружности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17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69986" name="Picture 2" descr="http://yahooeu.ru/uploads/posts/2012-11/1352730490_934836-3x2-940x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3093547" cy="2060848"/>
          </a:xfrm>
          <a:prstGeom prst="rect">
            <a:avLst/>
          </a:prstGeom>
          <a:noFill/>
        </p:spPr>
      </p:pic>
      <p:pic>
        <p:nvPicPr>
          <p:cNvPr id="169990" name="Picture 6" descr="http://blog.fotostrana.ru/images/2010_01/29/bab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0792" y="4876809"/>
            <a:ext cx="1428750" cy="1981201"/>
          </a:xfrm>
          <a:prstGeom prst="rect">
            <a:avLst/>
          </a:prstGeom>
          <a:noFill/>
        </p:spPr>
      </p:pic>
      <p:pic>
        <p:nvPicPr>
          <p:cNvPr id="17510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5753100"/>
            <a:ext cx="35337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0552" y="1628800"/>
            <a:ext cx="9217024" cy="3384376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Он очень толстый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Мы на нем живем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Похож на арбуз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18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37570" name="Picture 2" descr="http://miranimacii.ru/_ph/5/1/64760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0" y="4797152"/>
            <a:ext cx="1872208" cy="1848512"/>
          </a:xfrm>
          <a:prstGeom prst="rect">
            <a:avLst/>
          </a:prstGeom>
          <a:noFill/>
        </p:spPr>
      </p:pic>
      <p:pic>
        <p:nvPicPr>
          <p:cNvPr id="174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5753100"/>
            <a:ext cx="35337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480" y="1628800"/>
            <a:ext cx="9865096" cy="3384376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 каждой задачи он должен быть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Можно честно его искать, а можно и подогнать или подсмотреть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А она говорит “Провинился, – изволь держать ...”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19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730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5589240"/>
            <a:ext cx="46863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2480" y="1772816"/>
            <a:ext cx="9865096" cy="324036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Оно требует логики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 геометрии их больше, чем в алгебре </a:t>
            </a:r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Цепочка умозаключений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20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Управляющая кнопка: возврат 6">
            <a:hlinkClick r:id="rId2" action="ppaction://hlinksldjump" highlightClick="1"/>
          </p:cNvPr>
          <p:cNvSpPr/>
          <p:nvPr/>
        </p:nvSpPr>
        <p:spPr bwMode="auto">
          <a:xfrm>
            <a:off x="8553400" y="10"/>
            <a:ext cx="1352600" cy="1268413"/>
          </a:xfrm>
          <a:prstGeom prst="actionButtonReturn">
            <a:avLst/>
          </a:prstGeom>
          <a:solidFill>
            <a:srgbClr val="FF5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2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5753100"/>
            <a:ext cx="54768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10363200" cy="6858000"/>
          </a:xfrm>
          <a:noFill/>
        </p:spPr>
        <p:txBody>
          <a:bodyPr/>
          <a:lstStyle/>
          <a:p>
            <a:r>
              <a:rPr lang="en-US" sz="8800" b="1">
                <a:solidFill>
                  <a:srgbClr val="A50021"/>
                </a:solidFill>
              </a:rPr>
              <a:t>   </a:t>
            </a:r>
            <a:endParaRPr lang="ru-RU" sz="8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906000" cy="3200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>
              <a:buNone/>
            </a:pPr>
            <a:r>
              <a:rPr lang="ru-RU" sz="6000" b="1" kern="10" dirty="0">
                <a:ln w="793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07763" dir="18900000" algn="ctr" rotWithShape="0">
                    <a:srgbClr val="808080"/>
                  </a:outerShdw>
                </a:effectLst>
                <a:latin typeface="Impact"/>
              </a:rPr>
              <a:t>ЭСТАФЕТА</a:t>
            </a:r>
          </a:p>
        </p:txBody>
      </p:sp>
      <p:sp>
        <p:nvSpPr>
          <p:cNvPr id="88073" name="WordArt 9"/>
          <p:cNvSpPr>
            <a:spLocks noChangeArrowheads="1" noChangeShapeType="1"/>
          </p:cNvSpPr>
          <p:nvPr/>
        </p:nvSpPr>
        <p:spPr bwMode="auto">
          <a:xfrm>
            <a:off x="2216696" y="2971800"/>
            <a:ext cx="45720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 одних она нормальная, а у других ненормальная</a:t>
            </a:r>
            <a:endParaRPr lang="en-US" sz="4800" b="1" dirty="0" smtClean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работе у человека их много</a:t>
            </a:r>
            <a:endParaRPr lang="en-US" sz="4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Иногда мы строим ее график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68961" name="Picture 1"/>
          <p:cNvPicPr>
            <a:picLocks noChangeAspect="1" noChangeArrowheads="1"/>
          </p:cNvPicPr>
          <p:nvPr/>
        </p:nvPicPr>
        <p:blipFill>
          <a:blip r:embed="rId2" cstate="print"/>
          <a:srcRect t="10061" r="18948"/>
          <a:stretch>
            <a:fillRect/>
          </a:stretch>
        </p:blipFill>
        <p:spPr bwMode="auto">
          <a:xfrm>
            <a:off x="5" y="4750226"/>
            <a:ext cx="3152800" cy="210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341438"/>
            <a:ext cx="9217024" cy="338437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 многих двоек он – в лени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 некоторых овощей только он и есть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Его обычно извлекают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7" name="Picture 1" descr="C:\Documents and Settings\Администратор\Local Settings\Temporary Internet Files\Content.IE5\SLC8DR9Q\MC9003106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" y="5162550"/>
            <a:ext cx="1803400" cy="1695450"/>
          </a:xfrm>
          <a:prstGeom prst="rect">
            <a:avLst/>
          </a:prstGeom>
          <a:noFill/>
        </p:spPr>
      </p:pic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072680" y="5733256"/>
          <a:ext cx="2374460" cy="1124744"/>
        </p:xfrm>
        <a:graphic>
          <a:graphicData uri="http://schemas.openxmlformats.org/presentationml/2006/ole">
            <p:oleObj spid="_x0000_s167941" name="Формула" r:id="rId4" imgW="482400" imgH="228600" progId="Equation.3">
              <p:embed/>
            </p:oleObj>
          </a:graphicData>
        </a:graphic>
      </p:graphicFrame>
      <p:pic>
        <p:nvPicPr>
          <p:cNvPr id="167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594928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 физике их тоже много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него можно сместиться 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Складываются по правилу                                       параллелограмма 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00472" y="4841776"/>
            <a:ext cx="2160240" cy="2016224"/>
            <a:chOff x="632520" y="4869160"/>
            <a:chExt cx="2160240" cy="2016224"/>
          </a:xfrm>
        </p:grpSpPr>
        <p:cxnSp>
          <p:nvCxnSpPr>
            <p:cNvPr id="9" name="Прямая со стрелкой 8"/>
            <p:cNvCxnSpPr/>
            <p:nvPr/>
          </p:nvCxnSpPr>
          <p:spPr bwMode="auto">
            <a:xfrm flipV="1">
              <a:off x="920552" y="4941168"/>
              <a:ext cx="648072" cy="1296144"/>
            </a:xfrm>
            <a:prstGeom prst="straightConnector1">
              <a:avLst/>
            </a:prstGeom>
            <a:solidFill>
              <a:schemeClr val="tx2"/>
            </a:solidFill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rgbClr val="C0C0C0"/>
              </a:outerShdw>
            </a:effectLst>
          </p:spPr>
        </p:cxnSp>
        <p:cxnSp>
          <p:nvCxnSpPr>
            <p:cNvPr id="10" name="Прямая со стрелкой 9"/>
            <p:cNvCxnSpPr/>
            <p:nvPr/>
          </p:nvCxnSpPr>
          <p:spPr bwMode="auto">
            <a:xfrm flipV="1">
              <a:off x="2144688" y="4869160"/>
              <a:ext cx="648072" cy="1296144"/>
            </a:xfrm>
            <a:prstGeom prst="straightConnector1">
              <a:avLst/>
            </a:prstGeom>
            <a:solidFill>
              <a:schemeClr val="tx2"/>
            </a:solidFill>
            <a:ln w="762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arrow"/>
            </a:ln>
            <a:effectLst>
              <a:outerShdw dist="35921" dir="2700000" algn="ctr" rotWithShape="0">
                <a:srgbClr val="C0C0C0"/>
              </a:outerShdw>
            </a:effectLst>
          </p:spPr>
        </p:cxnSp>
        <p:cxnSp>
          <p:nvCxnSpPr>
            <p:cNvPr id="11" name="Прямая со стрелкой 10"/>
            <p:cNvCxnSpPr/>
            <p:nvPr/>
          </p:nvCxnSpPr>
          <p:spPr bwMode="auto">
            <a:xfrm flipV="1">
              <a:off x="992560" y="6093296"/>
              <a:ext cx="1152128" cy="144016"/>
            </a:xfrm>
            <a:prstGeom prst="straightConnector1">
              <a:avLst/>
            </a:prstGeom>
            <a:solidFill>
              <a:schemeClr val="tx2"/>
            </a:solidFill>
            <a:ln w="762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rgbClr val="C0C0C0"/>
              </a:outerShdw>
            </a:effectLst>
          </p:spPr>
        </p:cxnSp>
        <p:cxnSp>
          <p:nvCxnSpPr>
            <p:cNvPr id="13" name="Прямая со стрелкой 12"/>
            <p:cNvCxnSpPr/>
            <p:nvPr/>
          </p:nvCxnSpPr>
          <p:spPr bwMode="auto">
            <a:xfrm flipV="1">
              <a:off x="1640632" y="4869160"/>
              <a:ext cx="1152128" cy="144016"/>
            </a:xfrm>
            <a:prstGeom prst="straightConnector1">
              <a:avLst/>
            </a:prstGeom>
            <a:solidFill>
              <a:schemeClr val="tx2"/>
            </a:solidFill>
            <a:ln w="7620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arrow"/>
            </a:ln>
            <a:effectLst>
              <a:outerShdw dist="35921" dir="2700000" algn="ctr" rotWithShape="0">
                <a:srgbClr val="C0C0C0"/>
              </a:outerShdw>
            </a:effectLst>
          </p:spPr>
        </p:cxnSp>
        <p:cxnSp>
          <p:nvCxnSpPr>
            <p:cNvPr id="15" name="Прямая со стрелкой 14"/>
            <p:cNvCxnSpPr/>
            <p:nvPr/>
          </p:nvCxnSpPr>
          <p:spPr bwMode="auto">
            <a:xfrm flipV="1">
              <a:off x="920552" y="4941168"/>
              <a:ext cx="1656184" cy="1296144"/>
            </a:xfrm>
            <a:prstGeom prst="straightConnector1">
              <a:avLst/>
            </a:prstGeom>
            <a:solidFill>
              <a:schemeClr val="tx2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rgbClr val="C0C0C0"/>
              </a:outerShdw>
            </a:effectLst>
          </p:spPr>
        </p:cxnSp>
        <p:sp>
          <p:nvSpPr>
            <p:cNvPr id="16" name="TextBox 15"/>
            <p:cNvSpPr txBox="1"/>
            <p:nvPr/>
          </p:nvSpPr>
          <p:spPr>
            <a:xfrm>
              <a:off x="632520" y="5085184"/>
              <a:ext cx="72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4000" b="1" i="1" dirty="0" smtClean="0">
                  <a:solidFill>
                    <a:srgbClr val="00B050"/>
                  </a:solidFill>
                </a:rPr>
                <a:t>a</a:t>
              </a:r>
              <a:endParaRPr lang="ru-RU" sz="4000" b="1" i="1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80592" y="6177498"/>
              <a:ext cx="720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4000" b="1" i="1" dirty="0" smtClean="0">
                  <a:solidFill>
                    <a:srgbClr val="00B0F0"/>
                  </a:solidFill>
                </a:rPr>
                <a:t>b</a:t>
              </a:r>
              <a:endParaRPr lang="ru-RU" sz="4000" b="1" i="1" dirty="0">
                <a:solidFill>
                  <a:srgbClr val="00B0F0"/>
                </a:solidFill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 bwMode="auto">
            <a:xfrm>
              <a:off x="848544" y="5301208"/>
              <a:ext cx="360040" cy="0"/>
            </a:xfrm>
            <a:prstGeom prst="straightConnector1">
              <a:avLst/>
            </a:prstGeom>
            <a:solidFill>
              <a:schemeClr val="tx2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rgbClr val="C0C0C0"/>
              </a:outerShdw>
            </a:effectLst>
          </p:spPr>
        </p:cxnSp>
        <p:cxnSp>
          <p:nvCxnSpPr>
            <p:cNvPr id="21" name="Прямая со стрелкой 20"/>
            <p:cNvCxnSpPr/>
            <p:nvPr/>
          </p:nvCxnSpPr>
          <p:spPr bwMode="auto">
            <a:xfrm>
              <a:off x="1496616" y="6309320"/>
              <a:ext cx="360040" cy="0"/>
            </a:xfrm>
            <a:prstGeom prst="straightConnector1">
              <a:avLst/>
            </a:prstGeom>
            <a:solidFill>
              <a:schemeClr val="tx2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>
              <a:outerShdw dist="35921" dir="2700000" algn="ctr" rotWithShape="0">
                <a:srgbClr val="C0C0C0"/>
              </a:outerShdw>
            </a:effectLst>
          </p:spPr>
        </p:cxnSp>
        <p:pic>
          <p:nvPicPr>
            <p:cNvPr id="24064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455143">
              <a:off x="1004296" y="5043223"/>
              <a:ext cx="1318480" cy="711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508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944" y="5373216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844824"/>
            <a:ext cx="9217024" cy="338437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 богатством это тоже  может произойти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Такое действие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Есть такая таблица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498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968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320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8800" b="1" dirty="0">
                <a:solidFill>
                  <a:srgbClr val="A50021"/>
                </a:solidFill>
              </a:rPr>
              <a:t> </a:t>
            </a:r>
            <a:endParaRPr lang="ru-RU" sz="8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416496" y="332656"/>
            <a:ext cx="9296400" cy="2895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>
              <a:buNone/>
            </a:pPr>
            <a:r>
              <a:rPr lang="ru-RU" sz="6000" b="1" kern="10" dirty="0">
                <a:ln w="79375">
                  <a:solidFill>
                    <a:schemeClr val="accent1">
                      <a:lumMod val="50000"/>
                    </a:schemeClr>
                  </a:solidFill>
                  <a:prstDash val="sysDot"/>
                  <a:bevel/>
                  <a:headEnd/>
                  <a:tailEnd/>
                </a:ln>
                <a:solidFill>
                  <a:srgbClr val="FFCC00"/>
                </a:solidFill>
                <a:effectLst>
                  <a:outerShdw dist="107763" dir="18900000" algn="ctr" rotWithShape="0">
                    <a:srgbClr val="808080"/>
                  </a:outerShdw>
                </a:effectLst>
                <a:latin typeface="Impact"/>
              </a:rPr>
              <a:t>ЭСТАФЕТА</a:t>
            </a: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228600" y="3276600"/>
            <a:ext cx="9525000" cy="1828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>
              <a:buNone/>
            </a:pPr>
            <a:r>
              <a:rPr lang="ru-RU" sz="6000" b="1" kern="10" dirty="0">
                <a:ln w="508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107763" dir="18900000" algn="ctr" rotWithShape="0">
                    <a:srgbClr val="868686"/>
                  </a:outerShdw>
                </a:effectLst>
                <a:latin typeface="Arial"/>
                <a:cs typeface="Arial"/>
              </a:rPr>
              <a:t>ЗА </a:t>
            </a:r>
            <a:r>
              <a:rPr lang="ru-RU" sz="6000" b="1" kern="10" dirty="0" smtClean="0">
                <a:ln w="50800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107763" dir="18900000" algn="ctr" rotWithShape="0">
                    <a:srgbClr val="868686"/>
                  </a:outerShdw>
                </a:effectLst>
                <a:latin typeface="Arial"/>
                <a:cs typeface="Arial"/>
              </a:rPr>
              <a:t>«МИНУТКУ»</a:t>
            </a:r>
            <a:endParaRPr lang="ru-RU" sz="6000" b="1" kern="10" dirty="0">
              <a:ln w="50800">
                <a:solidFill>
                  <a:srgbClr val="FFC000"/>
                </a:solidFill>
                <a:round/>
                <a:headEnd/>
                <a:tailEnd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107763" dir="18900000" algn="ctr" rotWithShape="0">
                  <a:srgbClr val="868686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5846" name="WordArt 6">
            <a:hlinkClick r:id="rId3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2209802" y="5486400"/>
            <a:ext cx="1219200" cy="1143000"/>
          </a:xfrm>
          <a:prstGeom prst="rect">
            <a:avLst/>
          </a:prstGeom>
          <a:ln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buNone/>
            </a:pPr>
            <a:r>
              <a:rPr lang="ru-RU" sz="3600" b="1" kern="10" dirty="0">
                <a:ln/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5847" name="WordArt 7">
            <a:hlinkClick r:id="rId4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5867404" y="5562600"/>
            <a:ext cx="1219200" cy="1143000"/>
          </a:xfrm>
          <a:prstGeom prst="rect">
            <a:avLst/>
          </a:prstGeom>
          <a:ln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autoUpdateAnimBg="0"/>
      <p:bldP spid="35844" grpId="0"/>
      <p:bldP spid="35845" grpId="0"/>
      <p:bldP spid="35846" grpId="0" animBg="1"/>
      <p:bldP spid="35847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844824"/>
            <a:ext cx="9217024" cy="338437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Его платят в банке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Мама говорит, что больше  тридцати – это грабеж 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Пишется как будто ноль                             делят на ноль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488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Круг, вписанный в прямоугольник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Если на </a:t>
            </a:r>
            <a:r>
              <a:rPr lang="ru-RU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Кукруг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поглядеть немного сбоку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Такая форма у орбиты Земли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 rot="5400000">
            <a:off x="1496616" y="4809739"/>
            <a:ext cx="1296144" cy="24231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 rot="5400000">
            <a:off x="1532620" y="4797157"/>
            <a:ext cx="1224136" cy="24482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ru-RU" smtClean="0"/>
          </a:p>
        </p:txBody>
      </p:sp>
      <p:pic>
        <p:nvPicPr>
          <p:cNvPr id="2478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844824"/>
            <a:ext cx="9217024" cy="338437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Им все кончается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Если бы его не было, никто                                 бы ничего не учил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Бывает вступительный, а                            бывает выпускной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7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467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Одни художники их соблюдают, а  другие  нарочно искажают 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Когда строишь дом, ее нужно     поддерживать   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Равные отношения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8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457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Их придумывают математики 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Есть про треугольники, есть про функции 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Их нужно доказывать 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856656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447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4248472"/>
          </a:xfrm>
        </p:spPr>
        <p:txBody>
          <a:bodyPr/>
          <a:lstStyle/>
          <a:p>
            <a:pPr lvl="0" algn="just">
              <a:lnSpc>
                <a:spcPct val="70000"/>
              </a:lnSpc>
              <a:spcBef>
                <a:spcPts val="18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40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Геометрическая фигура, у которой нет начала и нет конца</a:t>
            </a:r>
          </a:p>
          <a:p>
            <a:pPr lvl="0" algn="just">
              <a:lnSpc>
                <a:spcPct val="70000"/>
              </a:lnSpc>
              <a:spcBef>
                <a:spcPts val="600"/>
              </a:spcBef>
              <a:buClr>
                <a:srgbClr val="C00000"/>
              </a:buClr>
            </a:pPr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Эта фигура используется и применяется везде: в быту, в технике, в архитектуре и других отраслях</a:t>
            </a:r>
            <a:r>
              <a:rPr lang="ru-RU" sz="36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 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Если пойдешь по нему, то говорят, сколько бы ни шел, все равно придешь туда же, откуда ушел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200067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10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437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5753100"/>
            <a:ext cx="41814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Запомнить их  невозможно   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По ним считают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Их полно в справочнике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200067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11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426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Обычно находится в центре города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Выражается квадратным  числом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Длина на ширину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200067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12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504" y="5877277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4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 = a </a:t>
            </a:r>
            <a:r>
              <a:rPr lang="en-US" sz="4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sym typeface="Symbol"/>
              </a:rPr>
              <a:t> b  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sym typeface="Symbol"/>
              </a:rPr>
              <a:t>[</a:t>
            </a:r>
            <a:r>
              <a:rPr lang="ru-RU" sz="44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sym typeface="Symbol"/>
              </a:rPr>
              <a:t>ед</a:t>
            </a:r>
            <a:r>
              <a:rPr lang="ru-RU" sz="4400" b="1" i="1" baseline="30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sym typeface="Symbol"/>
              </a:rPr>
              <a:t>2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sym typeface="Symbol"/>
              </a:rPr>
              <a:t>]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44488" y="4653146"/>
            <a:ext cx="2376264" cy="1201489"/>
            <a:chOff x="344488" y="4653136"/>
            <a:chExt cx="2376264" cy="1201489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632520" y="4653136"/>
              <a:ext cx="2088232" cy="936104"/>
            </a:xfrm>
            <a:prstGeom prst="rect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32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4488" y="4725144"/>
              <a:ext cx="720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sz="4400" b="1" i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sym typeface="Symbol"/>
                </a:rPr>
                <a:t>b</a:t>
              </a:r>
              <a:endParaRPr lang="ru-RU" sz="4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52600" y="5085184"/>
              <a:ext cx="5040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sz="4400" b="1" i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a</a:t>
              </a:r>
              <a:endParaRPr lang="ru-RU" sz="4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pic>
        <p:nvPicPr>
          <p:cNvPr id="2416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За это снижают отметки 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Отличники их делают редко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них учатся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200067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13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406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Она есть на узорах и орнаментах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Она  есть  у  круга,  у   квадрата, у треугольника- не всегда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Что справа, то и слева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200067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14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28356" name="Picture 4" descr="http://ornamentklub.ru/images/stories/ornament-2/zerkalnaja%20simmet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23845"/>
            <a:ext cx="3368823" cy="2234155"/>
          </a:xfrm>
          <a:prstGeom prst="rect">
            <a:avLst/>
          </a:prstGeom>
          <a:noFill/>
        </p:spPr>
      </p:pic>
      <p:pic>
        <p:nvPicPr>
          <p:cNvPr id="2396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WordArt 3"/>
          <p:cNvSpPr>
            <a:spLocks noChangeArrowheads="1" noChangeShapeType="1" noTextEdit="1"/>
          </p:cNvSpPr>
          <p:nvPr/>
        </p:nvSpPr>
        <p:spPr bwMode="auto">
          <a:xfrm>
            <a:off x="0" y="260648"/>
            <a:ext cx="9906000" cy="28956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>
              <a:buNone/>
            </a:pPr>
            <a:r>
              <a:rPr lang="ru-RU" sz="6000" b="1" kern="10" dirty="0">
                <a:ln w="79375">
                  <a:solidFill>
                    <a:srgbClr val="FF505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107763" dir="18900000" algn="ctr" rotWithShape="0">
                    <a:srgbClr val="808080"/>
                  </a:outerShdw>
                </a:effectLst>
                <a:latin typeface="Impact"/>
              </a:rPr>
              <a:t>ЭСТАФЕТА</a:t>
            </a:r>
          </a:p>
        </p:txBody>
      </p:sp>
      <p:sp>
        <p:nvSpPr>
          <p:cNvPr id="97284" name="WordArt 4"/>
          <p:cNvSpPr>
            <a:spLocks noChangeArrowheads="1" noChangeShapeType="1"/>
          </p:cNvSpPr>
          <p:nvPr/>
        </p:nvSpPr>
        <p:spPr bwMode="auto">
          <a:xfrm>
            <a:off x="2288704" y="2971800"/>
            <a:ext cx="45720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Бывает на номере углового дома 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Этим стреляют из ружья 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Ее выстукивают на барабан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200067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15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385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 толстых он больше 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Есть у комнаты 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Проще всего его найти у куба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200067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16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375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024336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Бывает музыкальный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Есть у квадрата и у силы тяжести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Середина диаметра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200067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17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5157192"/>
            <a:ext cx="1584176" cy="1700808"/>
            <a:chOff x="1064568" y="4725144"/>
            <a:chExt cx="1944216" cy="2060848"/>
          </a:xfrm>
        </p:grpSpPr>
        <p:sp>
          <p:nvSpPr>
            <p:cNvPr id="8" name="Овал 7"/>
            <p:cNvSpPr/>
            <p:nvPr/>
          </p:nvSpPr>
          <p:spPr bwMode="auto">
            <a:xfrm>
              <a:off x="1064568" y="4725144"/>
              <a:ext cx="1944216" cy="2060848"/>
            </a:xfrm>
            <a:prstGeom prst="ellipse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0" name="Прямая соединительная линия 9"/>
            <p:cNvCxnSpPr>
              <a:stCxn id="8" idx="1"/>
              <a:endCxn id="8" idx="5"/>
            </p:cNvCxnSpPr>
            <p:nvPr/>
          </p:nvCxnSpPr>
          <p:spPr bwMode="auto">
            <a:xfrm>
              <a:off x="1349292" y="5026948"/>
              <a:ext cx="1374768" cy="1457240"/>
            </a:xfrm>
            <a:prstGeom prst="line">
              <a:avLst/>
            </a:prstGeom>
            <a:solidFill>
              <a:schemeClr val="tx2"/>
            </a:solidFill>
            <a:ln w="76200" cap="flat" cmpd="sng" algn="ctr">
              <a:solidFill>
                <a:srgbClr val="7030A0"/>
              </a:solidFill>
              <a:prstDash val="solid"/>
              <a:round/>
              <a:headEnd type="stealth" w="lg" len="lg"/>
              <a:tailEnd type="stealth" w="lg" len="lg"/>
            </a:ln>
            <a:effectLst>
              <a:outerShdw dist="35921" dir="2700000" algn="ctr" rotWithShape="0">
                <a:srgbClr val="C0C0C0"/>
              </a:outerShdw>
            </a:effectLst>
          </p:spPr>
        </p:cxnSp>
        <p:sp>
          <p:nvSpPr>
            <p:cNvPr id="11" name="Овал 10"/>
            <p:cNvSpPr/>
            <p:nvPr/>
          </p:nvSpPr>
          <p:spPr bwMode="auto">
            <a:xfrm>
              <a:off x="1928664" y="5661248"/>
              <a:ext cx="216024" cy="216024"/>
            </a:xfrm>
            <a:prstGeom prst="ellipse">
              <a:avLst/>
            </a:prstGeom>
            <a:solidFill>
              <a:srgbClr val="FF5050"/>
            </a:solidFill>
            <a:ln w="9525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rgbClr val="C0C0C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2365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Раньше знак высшего образования 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генеральских погонах в старой армии </a:t>
            </a:r>
          </a:p>
          <a:p>
            <a:pPr algn="just"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Косой квадрат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200067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18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Блок-схема: решение 8"/>
          <p:cNvSpPr/>
          <p:nvPr/>
        </p:nvSpPr>
        <p:spPr bwMode="auto">
          <a:xfrm>
            <a:off x="0" y="5445224"/>
            <a:ext cx="2016224" cy="1412776"/>
          </a:xfrm>
          <a:prstGeom prst="flowChartDecisi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355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Раньше это была бумажка, а сейчас монетка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 хоккее они меняются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Получать их приятно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200067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19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2344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472" y="1700808"/>
            <a:ext cx="9433048" cy="3384376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"/>
            </a:pPr>
            <a:r>
              <a:rPr lang="ru-RU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Все ждешь, когда же он закончится</a:t>
            </a:r>
          </a:p>
          <a:p>
            <a:pPr marL="533400" indent="-533400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"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Неприятность между переменами</a:t>
            </a:r>
          </a:p>
          <a:p>
            <a:pPr marL="533400" indent="-533400">
              <a:lnSpc>
                <a:spcPct val="80000"/>
              </a:lnSpc>
              <a:spcBef>
                <a:spcPts val="1800"/>
              </a:spcBef>
              <a:buClr>
                <a:srgbClr val="C00000"/>
              </a:buClr>
              <a:buFont typeface="Wingdings" pitchFamily="2" charset="2"/>
              <a:buChar char=""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Мама говорит: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«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Это будет тебе ...»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200067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20</a:t>
            </a:r>
            <a:endParaRPr lang="ru-RU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41432" y="-1"/>
            <a:ext cx="1064568" cy="1268413"/>
          </a:xfrm>
          <a:prstGeom prst="actionButtonReturn">
            <a:avLst/>
          </a:prstGeom>
          <a:solidFill>
            <a:srgbClr val="FF0000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34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976" y="5753100"/>
            <a:ext cx="504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0" y="582622"/>
            <a:ext cx="8409384" cy="1694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>
                <a:ln w="603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РЕБУСЫ</a:t>
            </a:r>
          </a:p>
        </p:txBody>
      </p:sp>
      <p:sp>
        <p:nvSpPr>
          <p:cNvPr id="52230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6496" y="2996952"/>
            <a:ext cx="4038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92D050"/>
                </a:solidFill>
                <a:latin typeface="Times New Roman"/>
                <a:cs typeface="Times New Roman"/>
              </a:rPr>
              <a:t>Пример</a:t>
            </a:r>
          </a:p>
        </p:txBody>
      </p:sp>
      <p:sp>
        <p:nvSpPr>
          <p:cNvPr id="52232" name="WordArt 8">
            <a:hlinkClick r:id="rId2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262127" y="4725144"/>
            <a:ext cx="576064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buNone/>
            </a:pPr>
            <a:r>
              <a:rPr lang="ru-RU" sz="3600" b="1" kern="1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/>
                <a:cs typeface="Times New Roman"/>
                <a:hlinkClick r:id="rId2" action="ppaction://hlinksldjump"/>
              </a:rPr>
              <a:t>1</a:t>
            </a:r>
            <a:endParaRPr lang="ru-RU" sz="3600" b="1" kern="1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233" name="WordArt 9">
            <a:hlinkClick r:id="rId3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3256126" y="4725144"/>
            <a:ext cx="1038444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  <a:hlinkClick r:id="rId3" action="ppaction://hlinksldjump"/>
              </a:rPr>
              <a:t>3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234" name="WordArt 10">
            <a:hlinkClick r:id="rId4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1568624" y="4725144"/>
            <a:ext cx="1069762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  <a:hlinkClick r:id="rId4" action="ppaction://hlinksldjump"/>
              </a:rPr>
              <a:t>2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235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81392" y="10"/>
            <a:ext cx="1424608" cy="1268413"/>
          </a:xfrm>
          <a:prstGeom prst="actionButtonReturn">
            <a:avLst/>
          </a:prstGeom>
          <a:solidFill>
            <a:srgbClr val="FF0000"/>
          </a:solidFill>
          <a:ln w="508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6" name="WordArt 12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943633" y="4725144"/>
            <a:ext cx="1007126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  <a:hlinkClick r:id="rId6" action="ppaction://hlinksldjump"/>
              </a:rPr>
              <a:t>4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237" name="WordArt 13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707333" y="4725144"/>
            <a:ext cx="1043624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  <a:hlinkClick r:id="rId7" action="ppaction://hlinksldjump"/>
              </a:rPr>
              <a:t>5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238" name="WordArt 1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471039" y="4725144"/>
            <a:ext cx="1152128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  <a:hlinkClick r:id="rId8" action="ppaction://hlinksldjump"/>
              </a:rPr>
              <a:t>6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2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8"/>
                  </p:tgtEl>
                </p:cond>
              </p:nextCondLst>
            </p:seq>
          </p:childTnLst>
        </p:cTn>
      </p:par>
    </p:tnLst>
    <p:bldLst>
      <p:bldP spid="52232" grpId="0"/>
      <p:bldP spid="52233" grpId="0"/>
      <p:bldP spid="52234" grpId="0"/>
      <p:bldP spid="52236" grpId="0"/>
      <p:bldP spid="52237" grpId="0"/>
      <p:bldP spid="522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742950" y="609600"/>
            <a:ext cx="8420100" cy="76200"/>
          </a:xfrm>
        </p:spPr>
        <p:txBody>
          <a:bodyPr/>
          <a:lstStyle/>
          <a:p>
            <a:endParaRPr lang="ru-RU"/>
          </a:p>
        </p:txBody>
      </p:sp>
      <p:sp>
        <p:nvSpPr>
          <p:cNvPr id="51206" name="WordArt 6"/>
          <p:cNvSpPr>
            <a:spLocks noChangeArrowheads="1" noChangeShapeType="1" noTextEdit="1"/>
          </p:cNvSpPr>
          <p:nvPr/>
        </p:nvSpPr>
        <p:spPr bwMode="auto">
          <a:xfrm>
            <a:off x="927253" y="5361533"/>
            <a:ext cx="1220787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ВИН</a:t>
            </a: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1209" name="WordArt 9"/>
          <p:cNvSpPr>
            <a:spLocks noChangeArrowheads="1" noChangeShapeType="1" noTextEdit="1"/>
          </p:cNvSpPr>
          <p:nvPr/>
        </p:nvSpPr>
        <p:spPr bwMode="auto">
          <a:xfrm>
            <a:off x="3368827" y="5301218"/>
            <a:ext cx="13636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ЧЕС</a:t>
            </a: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1210" name="WordArt 10"/>
          <p:cNvSpPr>
            <a:spLocks noChangeArrowheads="1" noChangeShapeType="1" noTextEdit="1"/>
          </p:cNvSpPr>
          <p:nvPr/>
        </p:nvSpPr>
        <p:spPr bwMode="auto">
          <a:xfrm>
            <a:off x="6959752" y="5361533"/>
            <a:ext cx="1363662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ТЕР</a:t>
            </a: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1211" name="WordArt 11"/>
          <p:cNvSpPr>
            <a:spLocks noChangeArrowheads="1" noChangeShapeType="1" noTextEdit="1"/>
          </p:cNvSpPr>
          <p:nvPr/>
        </p:nvSpPr>
        <p:spPr bwMode="auto">
          <a:xfrm>
            <a:off x="2290916" y="5480606"/>
            <a:ext cx="360363" cy="598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Т</a:t>
            </a:r>
            <a:endParaRPr lang="ru-RU" sz="60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1212" name="WordArt 12"/>
          <p:cNvSpPr>
            <a:spLocks noChangeArrowheads="1" noChangeShapeType="1" noTextEdit="1"/>
          </p:cNvSpPr>
          <p:nvPr/>
        </p:nvSpPr>
        <p:spPr bwMode="auto">
          <a:xfrm>
            <a:off x="4862661" y="5471071"/>
            <a:ext cx="1149350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НОК</a:t>
            </a:r>
            <a:endParaRPr lang="ru-RU" sz="60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1213" name="WordArt 13"/>
          <p:cNvSpPr>
            <a:spLocks noChangeArrowheads="1" noChangeShapeType="1" noTextEdit="1"/>
          </p:cNvSpPr>
          <p:nvPr/>
        </p:nvSpPr>
        <p:spPr bwMode="auto">
          <a:xfrm>
            <a:off x="8467874" y="5480606"/>
            <a:ext cx="717550" cy="598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КА</a:t>
            </a:r>
            <a:endParaRPr lang="ru-RU" sz="60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1215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219200" cy="1143000"/>
          </a:xfrm>
          <a:prstGeom prst="actionButtonReturn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b="1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16" name="Picture 16" descr="Винчест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94" y="1341438"/>
            <a:ext cx="9073007" cy="3816648"/>
          </a:xfrm>
          <a:prstGeom prst="rect">
            <a:avLst/>
          </a:prstGeom>
          <a:noFill/>
        </p:spPr>
      </p:pic>
      <p:sp>
        <p:nvSpPr>
          <p:cNvPr id="51232" name="WordArt 32"/>
          <p:cNvSpPr>
            <a:spLocks noChangeArrowheads="1" noChangeShapeType="1" noTextEdit="1"/>
          </p:cNvSpPr>
          <p:nvPr/>
        </p:nvSpPr>
        <p:spPr bwMode="auto">
          <a:xfrm>
            <a:off x="9231313" y="0"/>
            <a:ext cx="6746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4" name="WordArt 35"/>
          <p:cNvSpPr>
            <a:spLocks noChangeArrowheads="1" noChangeShapeType="1" noTextEdit="1"/>
          </p:cNvSpPr>
          <p:nvPr/>
        </p:nvSpPr>
        <p:spPr bwMode="auto">
          <a:xfrm>
            <a:off x="2936776" y="1341438"/>
            <a:ext cx="28803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,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5" name="WordArt 35"/>
          <p:cNvSpPr>
            <a:spLocks noChangeArrowheads="1" noChangeShapeType="1" noTextEdit="1"/>
          </p:cNvSpPr>
          <p:nvPr/>
        </p:nvSpPr>
        <p:spPr bwMode="auto">
          <a:xfrm>
            <a:off x="5961112" y="1341438"/>
            <a:ext cx="64807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,,,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6" name="WordArt 35"/>
          <p:cNvSpPr>
            <a:spLocks noChangeArrowheads="1" noChangeShapeType="1" noTextEdit="1"/>
          </p:cNvSpPr>
          <p:nvPr/>
        </p:nvSpPr>
        <p:spPr bwMode="auto">
          <a:xfrm>
            <a:off x="9257928" y="1196752"/>
            <a:ext cx="64807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,,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51209" grpId="0"/>
      <p:bldP spid="51210" grpId="0"/>
      <p:bldP spid="51211" grpId="0"/>
      <p:bldP spid="51211" grpId="1"/>
      <p:bldP spid="51212" grpId="0"/>
      <p:bldP spid="51212" grpId="1"/>
      <p:bldP spid="51213" grpId="0"/>
      <p:bldP spid="5121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300" name="Picture 4" descr="Клавиат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597" y="836623"/>
            <a:ext cx="7704856" cy="4791075"/>
          </a:xfrm>
          <a:prstGeom prst="rect">
            <a:avLst/>
          </a:prstGeom>
          <a:noFill/>
        </p:spPr>
      </p:pic>
      <p:sp>
        <p:nvSpPr>
          <p:cNvPr id="55302" name="WordArt 6"/>
          <p:cNvSpPr>
            <a:spLocks noChangeArrowheads="1" noChangeShapeType="1"/>
          </p:cNvSpPr>
          <p:nvPr/>
        </p:nvSpPr>
        <p:spPr bwMode="auto">
          <a:xfrm>
            <a:off x="1424611" y="5395217"/>
            <a:ext cx="144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ru-RU" sz="6000" b="1" kern="10" dirty="0" smtClean="0">
                <a:solidFill>
                  <a:srgbClr val="C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КЛА</a:t>
            </a:r>
            <a:endParaRPr lang="ru-RU" sz="6000" b="1" kern="10" dirty="0">
              <a:solidFill>
                <a:srgbClr val="C0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5303" name="WordArt 7"/>
          <p:cNvSpPr>
            <a:spLocks noChangeArrowheads="1" noChangeShapeType="1"/>
          </p:cNvSpPr>
          <p:nvPr/>
        </p:nvSpPr>
        <p:spPr bwMode="auto">
          <a:xfrm>
            <a:off x="4392613" y="5395217"/>
            <a:ext cx="1371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ВИШ</a:t>
            </a: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5305" name="WordArt 9"/>
          <p:cNvSpPr>
            <a:spLocks noChangeArrowheads="1" noChangeShapeType="1"/>
          </p:cNvSpPr>
          <p:nvPr/>
        </p:nvSpPr>
        <p:spPr bwMode="auto">
          <a:xfrm>
            <a:off x="7593012" y="5395226"/>
            <a:ext cx="528340" cy="770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А</a:t>
            </a: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rgbClr val="A50021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5306" name="WordArt 10"/>
          <p:cNvSpPr>
            <a:spLocks noChangeArrowheads="1" noChangeShapeType="1" noTextEdit="1"/>
          </p:cNvSpPr>
          <p:nvPr/>
        </p:nvSpPr>
        <p:spPr bwMode="auto">
          <a:xfrm>
            <a:off x="3173417" y="5395227"/>
            <a:ext cx="411435" cy="842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Д</a:t>
            </a:r>
            <a:endParaRPr lang="ru-RU" sz="60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5307" name="WordArt 11"/>
          <p:cNvSpPr>
            <a:spLocks noChangeArrowheads="1" noChangeShapeType="1" noTextEdit="1"/>
          </p:cNvSpPr>
          <p:nvPr/>
        </p:nvSpPr>
        <p:spPr bwMode="auto">
          <a:xfrm>
            <a:off x="5840417" y="5395227"/>
            <a:ext cx="840779" cy="7658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НЯ</a:t>
            </a:r>
            <a:endParaRPr lang="ru-RU" sz="60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5315" name="WordArt 19"/>
          <p:cNvSpPr>
            <a:spLocks noChangeArrowheads="1" noChangeShapeType="1" noTextEdit="1"/>
          </p:cNvSpPr>
          <p:nvPr/>
        </p:nvSpPr>
        <p:spPr bwMode="auto">
          <a:xfrm>
            <a:off x="9231313" y="0"/>
            <a:ext cx="6746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7" name="WordArt 35"/>
          <p:cNvSpPr>
            <a:spLocks noChangeArrowheads="1" noChangeShapeType="1" noTextEdit="1"/>
          </p:cNvSpPr>
          <p:nvPr/>
        </p:nvSpPr>
        <p:spPr bwMode="auto">
          <a:xfrm>
            <a:off x="3656856" y="693738"/>
            <a:ext cx="28803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,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8" name="WordArt 35"/>
          <p:cNvSpPr>
            <a:spLocks noChangeArrowheads="1" noChangeShapeType="1" noTextEdit="1"/>
          </p:cNvSpPr>
          <p:nvPr/>
        </p:nvSpPr>
        <p:spPr bwMode="auto">
          <a:xfrm>
            <a:off x="5889104" y="693738"/>
            <a:ext cx="64807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,,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9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219200" cy="1143000"/>
          </a:xfrm>
          <a:prstGeom prst="actionButtonReturn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b="1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build="p" animBg="1"/>
      <p:bldP spid="55303" grpId="0" animBg="1"/>
      <p:bldP spid="55305" grpId="0" animBg="1"/>
      <p:bldP spid="55306" grpId="0" animBg="1"/>
      <p:bldP spid="55306" grpId="1"/>
      <p:bldP spid="55307" grpId="0" animBg="1"/>
      <p:bldP spid="55307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76289" y="1989141"/>
            <a:ext cx="8420100" cy="2879725"/>
          </a:xfrm>
        </p:spPr>
        <p:txBody>
          <a:bodyPr/>
          <a:lstStyle/>
          <a:p>
            <a:endParaRPr lang="ru-RU"/>
          </a:p>
        </p:txBody>
      </p:sp>
      <p:pic>
        <p:nvPicPr>
          <p:cNvPr id="56328" name="Picture 8" descr="Ребус_монит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521" y="1700212"/>
            <a:ext cx="8640960" cy="3817019"/>
          </a:xfrm>
          <a:prstGeom prst="rect">
            <a:avLst/>
          </a:prstGeom>
          <a:noFill/>
        </p:spPr>
      </p:pic>
      <p:sp>
        <p:nvSpPr>
          <p:cNvPr id="56334" name="WordArt 14"/>
          <p:cNvSpPr>
            <a:spLocks noChangeArrowheads="1" noChangeShapeType="1"/>
          </p:cNvSpPr>
          <p:nvPr/>
        </p:nvSpPr>
        <p:spPr bwMode="auto">
          <a:xfrm>
            <a:off x="6159503" y="5517157"/>
            <a:ext cx="538163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Т</a:t>
            </a: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6335" name="WordArt 15"/>
          <p:cNvSpPr>
            <a:spLocks noChangeArrowheads="1" noChangeShapeType="1"/>
          </p:cNvSpPr>
          <p:nvPr/>
        </p:nvSpPr>
        <p:spPr bwMode="auto">
          <a:xfrm>
            <a:off x="4541839" y="5517167"/>
            <a:ext cx="411162" cy="731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И</a:t>
            </a: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6336" name="WordArt 16"/>
          <p:cNvSpPr>
            <a:spLocks noChangeArrowheads="1" noChangeShapeType="1"/>
          </p:cNvSpPr>
          <p:nvPr/>
        </p:nvSpPr>
        <p:spPr bwMode="auto">
          <a:xfrm>
            <a:off x="806451" y="5517157"/>
            <a:ext cx="1481138" cy="731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МОН</a:t>
            </a: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6337" name="WordArt 17"/>
          <p:cNvSpPr>
            <a:spLocks noChangeArrowheads="1" noChangeShapeType="1" noTextEdit="1"/>
          </p:cNvSpPr>
          <p:nvPr/>
        </p:nvSpPr>
        <p:spPr bwMode="auto">
          <a:xfrm>
            <a:off x="2432050" y="5517167"/>
            <a:ext cx="1224806" cy="719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ЕТА</a:t>
            </a:r>
            <a:endParaRPr lang="ru-RU" sz="60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6338" name="WordArt 18"/>
          <p:cNvSpPr>
            <a:spLocks noChangeArrowheads="1" noChangeShapeType="1" noTextEdit="1"/>
          </p:cNvSpPr>
          <p:nvPr/>
        </p:nvSpPr>
        <p:spPr bwMode="auto">
          <a:xfrm>
            <a:off x="6832605" y="5517157"/>
            <a:ext cx="874713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ОП</a:t>
            </a:r>
            <a:endParaRPr lang="ru-RU" sz="60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6340" name="WordArt 20"/>
          <p:cNvSpPr>
            <a:spLocks noChangeArrowheads="1" noChangeShapeType="1"/>
          </p:cNvSpPr>
          <p:nvPr/>
        </p:nvSpPr>
        <p:spPr bwMode="auto">
          <a:xfrm>
            <a:off x="7833320" y="5517157"/>
            <a:ext cx="1077912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ОР</a:t>
            </a: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grpSp>
        <p:nvGrpSpPr>
          <p:cNvPr id="56354" name="Group 34"/>
          <p:cNvGrpSpPr>
            <a:grpSpLocks/>
          </p:cNvGrpSpPr>
          <p:nvPr/>
        </p:nvGrpSpPr>
        <p:grpSpPr bwMode="auto">
          <a:xfrm>
            <a:off x="6033120" y="692696"/>
            <a:ext cx="1600200" cy="933450"/>
            <a:chOff x="5116" y="694"/>
            <a:chExt cx="1008" cy="588"/>
          </a:xfrm>
        </p:grpSpPr>
        <p:sp>
          <p:nvSpPr>
            <p:cNvPr id="5633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161" y="754"/>
              <a:ext cx="963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>
                <a:buNone/>
              </a:pPr>
              <a:r>
                <a:rPr lang="ru-RU" sz="5400" b="1" kern="10" dirty="0">
                  <a:ln w="9525">
                    <a:round/>
                    <a:headEnd/>
                    <a:tailEnd/>
                  </a:ln>
                  <a:latin typeface="Arial"/>
                  <a:cs typeface="Arial"/>
                </a:rPr>
                <a:t>ОП</a:t>
              </a:r>
            </a:p>
          </p:txBody>
        </p: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 flipV="1">
              <a:off x="5116" y="694"/>
              <a:ext cx="1008" cy="513"/>
            </a:xfrm>
            <a:prstGeom prst="line">
              <a:avLst/>
            </a:prstGeom>
            <a:noFill/>
            <a:ln w="1016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6355" name="WordArt 35"/>
          <p:cNvSpPr>
            <a:spLocks noChangeArrowheads="1" noChangeShapeType="1" noTextEdit="1"/>
          </p:cNvSpPr>
          <p:nvPr/>
        </p:nvSpPr>
        <p:spPr bwMode="auto">
          <a:xfrm>
            <a:off x="9231313" y="0"/>
            <a:ext cx="6746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5" name="WordArt 35"/>
          <p:cNvSpPr>
            <a:spLocks noChangeArrowheads="1" noChangeShapeType="1" noTextEdit="1"/>
          </p:cNvSpPr>
          <p:nvPr/>
        </p:nvSpPr>
        <p:spPr bwMode="auto">
          <a:xfrm>
            <a:off x="2648745" y="1556792"/>
            <a:ext cx="86409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,,,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7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219200" cy="1143000"/>
          </a:xfrm>
          <a:prstGeom prst="actionButtonReturn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b="1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 build="p"/>
      <p:bldP spid="56334" grpId="0"/>
      <p:bldP spid="56335" grpId="0"/>
      <p:bldP spid="56336" grpId="0"/>
      <p:bldP spid="56337" grpId="0"/>
      <p:bldP spid="56337" grpId="1"/>
      <p:bldP spid="56338" grpId="0"/>
      <p:bldP spid="56338" grpId="1"/>
      <p:bldP spid="563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4527" y="1341438"/>
            <a:ext cx="8856985" cy="3384376"/>
          </a:xfrm>
        </p:spPr>
        <p:txBody>
          <a:bodyPr/>
          <a:lstStyle/>
          <a:p>
            <a:pPr marL="723900" indent="-723900">
              <a:buClr>
                <a:srgbClr val="C00000"/>
              </a:buClr>
            </a:pP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Бывают такие коробки</a:t>
            </a:r>
            <a:endParaRPr lang="en-US" sz="5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3900" indent="-723900">
              <a:buClr>
                <a:srgbClr val="C00000"/>
              </a:buClr>
            </a:pP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них играют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малыши</a:t>
            </a:r>
            <a:endParaRPr lang="en-US" sz="54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23900" indent="-723900">
              <a:buClr>
                <a:srgbClr val="C00000"/>
              </a:buClr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Объемный квадрат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 rot="5400000">
            <a:off x="-29915" y="29914"/>
            <a:ext cx="1268413" cy="120858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buNone/>
            </a:pPr>
            <a:r>
              <a:rPr lang="ru-RU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" y="4581128"/>
            <a:ext cx="2216696" cy="2276872"/>
            <a:chOff x="0" y="3933056"/>
            <a:chExt cx="3516300" cy="2924944"/>
          </a:xfrm>
        </p:grpSpPr>
        <p:sp>
          <p:nvSpPr>
            <p:cNvPr id="7" name="Куб 6"/>
            <p:cNvSpPr/>
            <p:nvPr/>
          </p:nvSpPr>
          <p:spPr bwMode="auto">
            <a:xfrm>
              <a:off x="0" y="5733610"/>
              <a:ext cx="1227596" cy="112439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Куб 7"/>
            <p:cNvSpPr/>
            <p:nvPr/>
          </p:nvSpPr>
          <p:spPr bwMode="auto">
            <a:xfrm>
              <a:off x="1136576" y="5733610"/>
              <a:ext cx="1227596" cy="112439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Куб 8"/>
            <p:cNvSpPr/>
            <p:nvPr/>
          </p:nvSpPr>
          <p:spPr bwMode="auto">
            <a:xfrm>
              <a:off x="653901" y="4869160"/>
              <a:ext cx="1227596" cy="112439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Куб 10"/>
            <p:cNvSpPr/>
            <p:nvPr/>
          </p:nvSpPr>
          <p:spPr bwMode="auto">
            <a:xfrm>
              <a:off x="2288704" y="5733610"/>
              <a:ext cx="1227596" cy="112439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Куб 11"/>
            <p:cNvSpPr/>
            <p:nvPr/>
          </p:nvSpPr>
          <p:spPr bwMode="auto">
            <a:xfrm>
              <a:off x="1856656" y="4869160"/>
              <a:ext cx="1227596" cy="112439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Куб 12"/>
            <p:cNvSpPr/>
            <p:nvPr/>
          </p:nvSpPr>
          <p:spPr bwMode="auto">
            <a:xfrm>
              <a:off x="1352600" y="3933056"/>
              <a:ext cx="1227596" cy="112439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00" y="5543550"/>
            <a:ext cx="33909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914400"/>
            <a:ext cx="8401050" cy="838200"/>
          </a:xfrm>
        </p:spPr>
        <p:txBody>
          <a:bodyPr/>
          <a:lstStyle/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8420100" cy="4114800"/>
          </a:xfrm>
        </p:spPr>
        <p:txBody>
          <a:bodyPr/>
          <a:lstStyle/>
          <a:p>
            <a:endParaRPr lang="ru-RU"/>
          </a:p>
        </p:txBody>
      </p:sp>
      <p:pic>
        <p:nvPicPr>
          <p:cNvPr id="57349" name="Picture 5" descr="Ребус_аргум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5589240"/>
          </a:xfrm>
          <a:prstGeom prst="rect">
            <a:avLst/>
          </a:prstGeom>
          <a:noFill/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743204" y="1066800"/>
            <a:ext cx="533400" cy="3048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ru-RU" sz="4400">
              <a:solidFill>
                <a:schemeClr val="bg1"/>
              </a:solidFill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6248400" y="1143000"/>
            <a:ext cx="381000" cy="152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ru-RU" sz="4400">
              <a:solidFill>
                <a:schemeClr val="bg1"/>
              </a:solidFill>
            </a:endParaRPr>
          </a:p>
        </p:txBody>
      </p:sp>
      <p:sp>
        <p:nvSpPr>
          <p:cNvPr id="57355" name="WordArt 11"/>
          <p:cNvSpPr>
            <a:spLocks noChangeArrowheads="1" noChangeShapeType="1"/>
          </p:cNvSpPr>
          <p:nvPr/>
        </p:nvSpPr>
        <p:spPr bwMode="auto">
          <a:xfrm>
            <a:off x="0" y="5493792"/>
            <a:ext cx="1017588" cy="671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Ар</a:t>
            </a:r>
          </a:p>
        </p:txBody>
      </p:sp>
      <p:sp>
        <p:nvSpPr>
          <p:cNvPr id="57356" name="WordArt 12"/>
          <p:cNvSpPr>
            <a:spLocks noChangeArrowheads="1" noChangeShapeType="1"/>
          </p:cNvSpPr>
          <p:nvPr/>
        </p:nvSpPr>
        <p:spPr bwMode="auto">
          <a:xfrm>
            <a:off x="3065935" y="5425539"/>
            <a:ext cx="8905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Гу</a:t>
            </a:r>
          </a:p>
        </p:txBody>
      </p:sp>
      <p:sp>
        <p:nvSpPr>
          <p:cNvPr id="57357" name="WordArt 13"/>
          <p:cNvSpPr>
            <a:spLocks noChangeArrowheads="1" noChangeShapeType="1"/>
          </p:cNvSpPr>
          <p:nvPr/>
        </p:nvSpPr>
        <p:spPr bwMode="auto">
          <a:xfrm>
            <a:off x="5241032" y="5560466"/>
            <a:ext cx="1208088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Мен</a:t>
            </a:r>
          </a:p>
        </p:txBody>
      </p:sp>
      <p:sp>
        <p:nvSpPr>
          <p:cNvPr id="57358" name="WordArt 14"/>
          <p:cNvSpPr>
            <a:spLocks noChangeArrowheads="1" noChangeShapeType="1"/>
          </p:cNvSpPr>
          <p:nvPr/>
        </p:nvSpPr>
        <p:spPr bwMode="auto">
          <a:xfrm>
            <a:off x="7935912" y="5358854"/>
            <a:ext cx="444500" cy="806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т</a:t>
            </a:r>
          </a:p>
        </p:txBody>
      </p:sp>
      <p:sp>
        <p:nvSpPr>
          <p:cNvPr id="57359" name="WordArt 15"/>
          <p:cNvSpPr>
            <a:spLocks noChangeArrowheads="1" noChangeShapeType="1" noTextEdit="1"/>
          </p:cNvSpPr>
          <p:nvPr/>
        </p:nvSpPr>
        <p:spPr bwMode="auto">
          <a:xfrm>
            <a:off x="1017593" y="5493792"/>
            <a:ext cx="1143000" cy="671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буз</a:t>
            </a:r>
          </a:p>
        </p:txBody>
      </p:sp>
      <p:sp>
        <p:nvSpPr>
          <p:cNvPr id="57360" name="WordArt 16"/>
          <p:cNvSpPr>
            <a:spLocks noChangeArrowheads="1" noChangeShapeType="1" noTextEdit="1"/>
          </p:cNvSpPr>
          <p:nvPr/>
        </p:nvSpPr>
        <p:spPr bwMode="auto">
          <a:xfrm>
            <a:off x="8380417" y="5560466"/>
            <a:ext cx="1525588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err="1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ыква</a:t>
            </a:r>
            <a:endParaRPr lang="ru-RU" sz="60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7361" name="WordArt 17"/>
          <p:cNvSpPr>
            <a:spLocks noChangeArrowheads="1" noChangeShapeType="1" noTextEdit="1"/>
          </p:cNvSpPr>
          <p:nvPr/>
        </p:nvSpPr>
        <p:spPr bwMode="auto">
          <a:xfrm>
            <a:off x="6547545" y="5627151"/>
            <a:ext cx="890587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ю</a:t>
            </a:r>
          </a:p>
        </p:txBody>
      </p:sp>
      <p:sp>
        <p:nvSpPr>
          <p:cNvPr id="57362" name="WordArt 18"/>
          <p:cNvSpPr>
            <a:spLocks noChangeArrowheads="1" noChangeShapeType="1" noTextEdit="1"/>
          </p:cNvSpPr>
          <p:nvPr/>
        </p:nvSpPr>
        <p:spPr bwMode="auto">
          <a:xfrm>
            <a:off x="4034532" y="5560466"/>
            <a:ext cx="1016000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бы</a:t>
            </a:r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6172200" y="1219200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>
            <a:off x="4343400" y="1219200"/>
            <a:ext cx="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>
            <a:off x="4343400" y="1143000"/>
            <a:ext cx="2438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 flipH="1">
            <a:off x="6248400" y="1295400"/>
            <a:ext cx="381000" cy="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93" name="WordArt 49"/>
          <p:cNvSpPr>
            <a:spLocks noChangeArrowheads="1" noChangeShapeType="1" noTextEdit="1"/>
          </p:cNvSpPr>
          <p:nvPr/>
        </p:nvSpPr>
        <p:spPr bwMode="auto">
          <a:xfrm>
            <a:off x="9231313" y="0"/>
            <a:ext cx="6746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43" name="WordArt 35"/>
          <p:cNvSpPr>
            <a:spLocks noChangeArrowheads="1" noChangeShapeType="1" noTextEdit="1"/>
          </p:cNvSpPr>
          <p:nvPr/>
        </p:nvSpPr>
        <p:spPr bwMode="auto">
          <a:xfrm>
            <a:off x="1568627" y="1017588"/>
            <a:ext cx="864096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,,,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4" name="WordArt 35"/>
          <p:cNvSpPr>
            <a:spLocks noChangeArrowheads="1" noChangeShapeType="1" noTextEdit="1"/>
          </p:cNvSpPr>
          <p:nvPr/>
        </p:nvSpPr>
        <p:spPr bwMode="auto">
          <a:xfrm>
            <a:off x="3872884" y="1196752"/>
            <a:ext cx="432049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,,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5" name="WordArt 35"/>
          <p:cNvSpPr>
            <a:spLocks noChangeArrowheads="1" noChangeShapeType="1" noTextEdit="1"/>
          </p:cNvSpPr>
          <p:nvPr/>
        </p:nvSpPr>
        <p:spPr bwMode="auto">
          <a:xfrm>
            <a:off x="6465168" y="332656"/>
            <a:ext cx="36004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,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6" name="WordArt 35"/>
          <p:cNvSpPr>
            <a:spLocks noChangeArrowheads="1" noChangeShapeType="1" noTextEdit="1"/>
          </p:cNvSpPr>
          <p:nvPr/>
        </p:nvSpPr>
        <p:spPr bwMode="auto">
          <a:xfrm>
            <a:off x="8625408" y="1017588"/>
            <a:ext cx="108012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,,,,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47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219200" cy="1143000"/>
          </a:xfrm>
          <a:prstGeom prst="actionButtonReturn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b="1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 animBg="1"/>
      <p:bldP spid="57356" grpId="0" animBg="1"/>
      <p:bldP spid="57357" grpId="0" animBg="1"/>
      <p:bldP spid="57358" grpId="0" animBg="1"/>
      <p:bldP spid="57359" grpId="0" animBg="1"/>
      <p:bldP spid="57359" grpId="1" animBg="1"/>
      <p:bldP spid="57360" grpId="0" animBg="1"/>
      <p:bldP spid="57360" grpId="1"/>
      <p:bldP spid="57361" grpId="0" animBg="1"/>
      <p:bldP spid="57361" grpId="1" animBg="1"/>
      <p:bldP spid="57362" grpId="0" animBg="1"/>
      <p:bldP spid="57362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WordArt 49"/>
          <p:cNvSpPr>
            <a:spLocks noChangeArrowheads="1" noChangeShapeType="1" noTextEdit="1"/>
          </p:cNvSpPr>
          <p:nvPr/>
        </p:nvSpPr>
        <p:spPr bwMode="auto">
          <a:xfrm>
            <a:off x="9231313" y="0"/>
            <a:ext cx="6746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5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219200" cy="1143000"/>
          </a:xfrm>
          <a:prstGeom prst="actionButtonReturn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b="1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8992" y="5697253"/>
            <a:ext cx="9144000" cy="116074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6000" dirty="0" smtClean="0">
                <a:ln w="57150"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ДИ      А </a:t>
            </a:r>
            <a:r>
              <a:rPr lang="ru-RU" sz="6000" dirty="0" smtClean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МЕТР</a:t>
            </a:r>
            <a:endParaRPr lang="ru-RU" sz="6000" dirty="0">
              <a:ln w="571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8624" y="1268761"/>
            <a:ext cx="244776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700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1</a:t>
            </a:r>
            <a:endParaRPr lang="ru-RU" sz="28700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8544" y="1376773"/>
            <a:ext cx="129614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700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8700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6896" y="1232757"/>
            <a:ext cx="244776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700" dirty="0" smtClean="0">
                <a:ln w="76200"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А</a:t>
            </a:r>
            <a:endParaRPr lang="ru-RU" sz="28700" dirty="0">
              <a:ln w="76200"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64668" y="5697253"/>
            <a:ext cx="864096" cy="11607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6000" dirty="0" smtClean="0">
                <a:ln w="57150"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О</a:t>
            </a:r>
            <a:endParaRPr lang="ru-RU" sz="6000" dirty="0">
              <a:ln w="571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76836" y="5697253"/>
            <a:ext cx="864096" cy="11607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6000" dirty="0" smtClean="0">
                <a:ln w="57150"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Н</a:t>
            </a:r>
            <a:endParaRPr lang="ru-RU" sz="6000" dirty="0">
              <a:ln w="571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7" name="Picture 2" descr="http://busbar.com.ua/wp-content/uploads/2010/12/busbar-measur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912686" y="2613330"/>
            <a:ext cx="4212468" cy="18113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  <p:bldP spid="25" grpId="1"/>
      <p:bldP spid="26" grpId="0"/>
      <p:bldP spid="26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4343400" y="1219200"/>
            <a:ext cx="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3276600" y="1828809"/>
            <a:ext cx="9906000" cy="5847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0359" name="WordArt 7"/>
          <p:cNvSpPr>
            <a:spLocks noChangeArrowheads="1" noChangeShapeType="1"/>
          </p:cNvSpPr>
          <p:nvPr/>
        </p:nvSpPr>
        <p:spPr bwMode="auto">
          <a:xfrm>
            <a:off x="849313" y="5255096"/>
            <a:ext cx="14668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ПРО</a:t>
            </a: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00361" name="WordArt 9"/>
          <p:cNvSpPr>
            <a:spLocks noChangeArrowheads="1" noChangeShapeType="1"/>
          </p:cNvSpPr>
          <p:nvPr/>
        </p:nvSpPr>
        <p:spPr bwMode="auto">
          <a:xfrm>
            <a:off x="7202488" y="5229200"/>
            <a:ext cx="99087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МА</a:t>
            </a: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00362" name="WordArt 10"/>
          <p:cNvSpPr>
            <a:spLocks noChangeArrowheads="1" noChangeShapeType="1" noTextEdit="1"/>
          </p:cNvSpPr>
          <p:nvPr/>
        </p:nvSpPr>
        <p:spPr bwMode="auto">
          <a:xfrm>
            <a:off x="8320092" y="5183395"/>
            <a:ext cx="419101" cy="9099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Й</a:t>
            </a:r>
            <a:endParaRPr lang="ru-RU" sz="60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00370" name="WordArt 18"/>
          <p:cNvSpPr>
            <a:spLocks noChangeArrowheads="1" noChangeShapeType="1"/>
          </p:cNvSpPr>
          <p:nvPr/>
        </p:nvSpPr>
        <p:spPr bwMode="auto">
          <a:xfrm>
            <a:off x="4340228" y="5255096"/>
            <a:ext cx="16065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ГРАМ</a:t>
            </a: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6086474" y="5237297"/>
            <a:ext cx="594718" cy="8560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6000" b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М</a:t>
            </a:r>
            <a:endParaRPr lang="ru-RU" sz="6000" b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00381" name="WordArt 29"/>
          <p:cNvSpPr>
            <a:spLocks noChangeArrowheads="1" noChangeShapeType="1" noTextEdit="1"/>
          </p:cNvSpPr>
          <p:nvPr/>
        </p:nvSpPr>
        <p:spPr bwMode="auto">
          <a:xfrm>
            <a:off x="9231313" y="0"/>
            <a:ext cx="6746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6</a:t>
            </a:r>
          </a:p>
        </p:txBody>
      </p:sp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7" y="1628800"/>
            <a:ext cx="9433048" cy="315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WordArt 35"/>
          <p:cNvSpPr>
            <a:spLocks noChangeArrowheads="1" noChangeShapeType="1" noTextEdit="1"/>
          </p:cNvSpPr>
          <p:nvPr/>
        </p:nvSpPr>
        <p:spPr bwMode="auto">
          <a:xfrm>
            <a:off x="6033120" y="1017588"/>
            <a:ext cx="28803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,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5" name="WordArt 35"/>
          <p:cNvSpPr>
            <a:spLocks noChangeArrowheads="1" noChangeShapeType="1" noTextEdit="1"/>
          </p:cNvSpPr>
          <p:nvPr/>
        </p:nvSpPr>
        <p:spPr bwMode="auto">
          <a:xfrm>
            <a:off x="9273480" y="1017588"/>
            <a:ext cx="28803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,</a:t>
            </a:r>
            <a:endParaRPr lang="ru-RU" sz="3600" kern="10" dirty="0"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6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219200" cy="1143000"/>
          </a:xfrm>
          <a:prstGeom prst="actionButtonReturn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b="1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  <p:bldP spid="100361" grpId="0" animBg="1"/>
      <p:bldP spid="100362" grpId="0" animBg="1"/>
      <p:bldP spid="100362" grpId="1" animBg="1"/>
      <p:bldP spid="100370" grpId="0" animBg="1"/>
      <p:bldP spid="100371" grpId="0" animBg="1"/>
      <p:bldP spid="100371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1" name="WordArt 13"/>
          <p:cNvSpPr>
            <a:spLocks noChangeArrowheads="1" noChangeShapeType="1" noTextEdit="1"/>
          </p:cNvSpPr>
          <p:nvPr/>
        </p:nvSpPr>
        <p:spPr bwMode="auto">
          <a:xfrm>
            <a:off x="9231313" y="0"/>
            <a:ext cx="6746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1219200" cy="1143000"/>
          </a:xfrm>
          <a:prstGeom prst="actionButtonReturn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b="1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6496" y="5301208"/>
            <a:ext cx="9144000" cy="116074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6000" dirty="0" smtClean="0">
                <a:ln w="57150"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3</a:t>
            </a:r>
            <a:r>
              <a:rPr lang="ru-RU" sz="6000" baseline="30000" dirty="0" smtClean="0">
                <a:ln w="57150"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3 </a:t>
            </a:r>
            <a:r>
              <a:rPr lang="ru-RU" sz="6000" dirty="0" smtClean="0">
                <a:ln w="57150"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= 27</a:t>
            </a:r>
            <a:endParaRPr lang="ru-RU" sz="6000" dirty="0">
              <a:ln w="571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1568624" y="1611382"/>
            <a:ext cx="3204356" cy="309634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89004" y="1880828"/>
            <a:ext cx="2987824" cy="26468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6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?</a:t>
            </a:r>
            <a:endParaRPr lang="ru-RU" sz="166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4688" y="2132856"/>
            <a:ext cx="19802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1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6" name="Object 0"/>
          <p:cNvGraphicFramePr>
            <a:graphicFrameLocks noChangeAspect="1"/>
          </p:cNvGraphicFramePr>
          <p:nvPr>
            <p:ph type="body" idx="1"/>
          </p:nvPr>
        </p:nvGraphicFramePr>
        <p:xfrm>
          <a:off x="416496" y="3284984"/>
          <a:ext cx="3581400" cy="3151188"/>
        </p:xfrm>
        <a:graphic>
          <a:graphicData uri="http://schemas.openxmlformats.org/presentationml/2006/ole">
            <p:oleObj spid="_x0000_s121856" name="Clip" r:id="rId3" imgW="861120" imgH="844560" progId="">
              <p:embed/>
            </p:oleObj>
          </a:graphicData>
        </a:graphic>
      </p:graphicFrame>
      <p:sp>
        <p:nvSpPr>
          <p:cNvPr id="59396" name="WordArt 4"/>
          <p:cNvSpPr>
            <a:spLocks noChangeArrowheads="1" noChangeShapeType="1"/>
          </p:cNvSpPr>
          <p:nvPr/>
        </p:nvSpPr>
        <p:spPr bwMode="auto">
          <a:xfrm>
            <a:off x="272480" y="1268413"/>
            <a:ext cx="9361040" cy="145415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>
                <a:ln w="603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107763" dir="18900000" algn="ctr" rotWithShape="0">
                    <a:srgbClr val="C0C0C0"/>
                  </a:outerShdw>
                </a:effectLst>
                <a:latin typeface="Impact"/>
              </a:rPr>
              <a:t>ЗАМОРОЧКИ</a:t>
            </a:r>
          </a:p>
        </p:txBody>
      </p:sp>
      <p:sp>
        <p:nvSpPr>
          <p:cNvPr id="5939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97416" y="1"/>
            <a:ext cx="1208584" cy="1124744"/>
          </a:xfrm>
          <a:prstGeom prst="actionButtonReturn">
            <a:avLst/>
          </a:prstGeom>
          <a:solidFill>
            <a:srgbClr val="FF0000"/>
          </a:solidFill>
          <a:ln w="508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398" name="WordArt 6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98161" y="2903617"/>
            <a:ext cx="787400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9399" name="WordArt 7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61659" y="3954546"/>
            <a:ext cx="785813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59400" name="WordArt 8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63232" y="4910221"/>
            <a:ext cx="787400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59401" name="WordArt 9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89304" y="2837437"/>
            <a:ext cx="785813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59402" name="WordArt 10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89309" y="3917562"/>
            <a:ext cx="787400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59403" name="WordArt 11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89304" y="4997682"/>
            <a:ext cx="785813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6</a:t>
            </a:r>
          </a:p>
        </p:txBody>
      </p:sp>
      <p:pic>
        <p:nvPicPr>
          <p:cNvPr id="121890" name="Picture 34" descr="Анимация - Эмоции Головы 3d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" y="11"/>
            <a:ext cx="1278115" cy="1124743"/>
          </a:xfrm>
          <a:prstGeom prst="rect">
            <a:avLst/>
          </a:prstGeom>
          <a:noFill/>
        </p:spPr>
      </p:pic>
      <p:sp>
        <p:nvSpPr>
          <p:cNvPr id="12" name="WordArt 8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63232" y="5990336"/>
            <a:ext cx="787400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7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WordArt 11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89304" y="6077797"/>
            <a:ext cx="785813" cy="663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>
              <a:buNone/>
            </a:pP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8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9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9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9398" grpId="0"/>
      <p:bldP spid="59399" grpId="0"/>
      <p:bldP spid="59400" grpId="0"/>
      <p:bldP spid="59401" grpId="0"/>
      <p:bldP spid="59402" grpId="0"/>
      <p:bldP spid="59403" grpId="0"/>
      <p:bldP spid="12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WordArt 4"/>
          <p:cNvSpPr>
            <a:spLocks noChangeArrowheads="1" noChangeShapeType="1"/>
          </p:cNvSpPr>
          <p:nvPr/>
        </p:nvSpPr>
        <p:spPr bwMode="auto">
          <a:xfrm>
            <a:off x="2000250" y="404813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>
                <a:ln w="60325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0C0C0"/>
                  </a:outerShdw>
                </a:effectLst>
                <a:latin typeface="Impact"/>
              </a:rPr>
              <a:t>ЗАМОРОЧКА  1</a:t>
            </a:r>
          </a:p>
        </p:txBody>
      </p:sp>
      <p:sp>
        <p:nvSpPr>
          <p:cNvPr id="6144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" y="0"/>
            <a:ext cx="1424608" cy="1341438"/>
          </a:xfrm>
          <a:prstGeom prst="actionButtonReturn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0" y="1700811"/>
            <a:ext cx="9906000" cy="397031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ru-RU" sz="3600" b="1" dirty="0" smtClean="0"/>
              <a:t>В   </a:t>
            </a:r>
            <a:r>
              <a:rPr lang="ru-RU" sz="3600" b="1" dirty="0"/>
              <a:t>Древнем   мире применялось   много приспособлений для счета-узлы на веревке, камешки в  желобке, зарубки на палке .</a:t>
            </a:r>
          </a:p>
          <a:p>
            <a:pPr algn="l">
              <a:spcBef>
                <a:spcPct val="50000"/>
              </a:spcBef>
              <a:buFontTx/>
              <a:buNone/>
            </a:pPr>
            <a:r>
              <a:rPr lang="ru-RU" sz="3600" b="1" dirty="0"/>
              <a:t> Одно  из приспособлений называлось </a:t>
            </a:r>
            <a:r>
              <a:rPr lang="ru-RU" sz="3600" b="1" dirty="0" smtClean="0"/>
              <a:t>«</a:t>
            </a:r>
            <a:r>
              <a:rPr lang="ru-RU" sz="3600" b="1" dirty="0" err="1" smtClean="0"/>
              <a:t>калькулюс</a:t>
            </a:r>
            <a:r>
              <a:rPr lang="ru-RU" sz="3600" b="1" dirty="0" smtClean="0"/>
              <a:t>» </a:t>
            </a:r>
            <a:r>
              <a:rPr lang="ru-RU" sz="3600" b="1" dirty="0"/>
              <a:t>. </a:t>
            </a:r>
          </a:p>
          <a:p>
            <a:pPr algn="l">
              <a:spcBef>
                <a:spcPct val="50000"/>
              </a:spcBef>
              <a:buFontTx/>
              <a:buNone/>
            </a:pPr>
            <a:r>
              <a:rPr lang="ru-RU" sz="3600" b="1" dirty="0"/>
              <a:t>Что называлось этим </a:t>
            </a:r>
            <a:r>
              <a:rPr lang="ru-RU" sz="3600" dirty="0"/>
              <a:t> </a:t>
            </a:r>
            <a:r>
              <a:rPr lang="ru-RU" sz="3600" b="1" dirty="0"/>
              <a:t>словом 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75" y="6115050"/>
            <a:ext cx="3781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/>
          </p:cNvSpPr>
          <p:nvPr/>
        </p:nvSpPr>
        <p:spPr bwMode="auto">
          <a:xfrm>
            <a:off x="1784350" y="549275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>
                <a:ln w="60325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0C0C0"/>
                  </a:outerShdw>
                </a:effectLst>
                <a:latin typeface="Impact"/>
              </a:rPr>
              <a:t>ЗАМОРОЧКА  2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88504" y="1628800"/>
            <a:ext cx="8928992" cy="212365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"/>
              </a:lnSpc>
              <a:spcBef>
                <a:spcPct val="50000"/>
              </a:spcBef>
              <a:buFontTx/>
              <a:buNone/>
            </a:pPr>
            <a:r>
              <a:rPr lang="ru-RU" sz="6000" b="1" dirty="0">
                <a:solidFill>
                  <a:srgbClr val="002060"/>
                </a:solidFill>
              </a:rPr>
              <a:t> </a:t>
            </a:r>
            <a:endParaRPr lang="en-US" sz="6000" b="1" dirty="0">
              <a:solidFill>
                <a:srgbClr val="002060"/>
              </a:solidFill>
            </a:endParaRPr>
          </a:p>
          <a:p>
            <a:pPr algn="just">
              <a:spcBef>
                <a:spcPct val="50000"/>
              </a:spcBef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Как измерить температуру муравья? 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274434" name="Picture 2" descr="http://www.10pix.ru/img1/3565/740127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29264" y="3140976"/>
            <a:ext cx="2190750" cy="1171575"/>
          </a:xfrm>
          <a:prstGeom prst="rect">
            <a:avLst/>
          </a:prstGeom>
          <a:noFill/>
        </p:spPr>
      </p:pic>
      <p:sp>
        <p:nvSpPr>
          <p:cNvPr id="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" y="0"/>
            <a:ext cx="1424608" cy="1341438"/>
          </a:xfrm>
          <a:prstGeom prst="actionButtonReturn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88" y="4581128"/>
            <a:ext cx="93059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/>
          </p:cNvSpPr>
          <p:nvPr/>
        </p:nvSpPr>
        <p:spPr bwMode="auto">
          <a:xfrm>
            <a:off x="1784350" y="549275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>
                <a:ln w="60325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0C0C0"/>
                  </a:outerShdw>
                </a:effectLst>
                <a:latin typeface="Impact"/>
              </a:rPr>
              <a:t>ЗАМОРОЧКА  </a:t>
            </a:r>
            <a:r>
              <a:rPr lang="ru-RU" sz="3600" b="1" kern="10" dirty="0" smtClean="0">
                <a:ln w="60325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0C0C0"/>
                  </a:outerShdw>
                </a:effectLst>
                <a:latin typeface="Impact"/>
              </a:rPr>
              <a:t>3</a:t>
            </a:r>
            <a:endParaRPr lang="ru-RU" sz="3600" b="1" kern="10" dirty="0">
              <a:ln w="60325">
                <a:solidFill>
                  <a:srgbClr val="FF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189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1341438"/>
            <a:ext cx="9906000" cy="370255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20000"/>
              </a:lnSpc>
              <a:spcBef>
                <a:spcPct val="50000"/>
              </a:spcBef>
              <a:buFontTx/>
              <a:buNone/>
            </a:pPr>
            <a:r>
              <a:rPr lang="ru-RU" sz="6000" b="1" dirty="0">
                <a:solidFill>
                  <a:srgbClr val="002060"/>
                </a:solidFill>
              </a:rPr>
              <a:t> </a:t>
            </a:r>
            <a:endParaRPr lang="en-US" sz="6000" b="1" dirty="0">
              <a:solidFill>
                <a:srgbClr val="002060"/>
              </a:solidFill>
            </a:endParaRPr>
          </a:p>
          <a:p>
            <a:pPr algn="l">
              <a:spcBef>
                <a:spcPct val="50000"/>
              </a:spcBef>
              <a:buFontTx/>
              <a:buNone/>
            </a:pP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Все знают, что </a:t>
            </a:r>
            <a:r>
              <a:rPr lang="en-US" sz="4800" b="1" dirty="0" smtClean="0">
                <a:solidFill>
                  <a:srgbClr val="0000FF"/>
                </a:solidFill>
              </a:rPr>
              <a:t>2</a:t>
            </a:r>
            <a:r>
              <a:rPr lang="en-US" sz="48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это четыре, </a:t>
            </a:r>
            <a:r>
              <a:rPr lang="en-US" sz="4800" b="1" dirty="0" smtClean="0">
                <a:solidFill>
                  <a:srgbClr val="0000FF"/>
                </a:solidFill>
              </a:rPr>
              <a:t>3</a:t>
            </a:r>
            <a:r>
              <a:rPr lang="en-US" sz="4800" b="1" baseline="30000" dirty="0" smtClean="0">
                <a:solidFill>
                  <a:srgbClr val="0000FF"/>
                </a:solidFill>
              </a:rPr>
              <a:t>2</a:t>
            </a:r>
            <a:r>
              <a:rPr lang="ru-RU" sz="4800" b="1" dirty="0" smtClean="0">
                <a:solidFill>
                  <a:srgbClr val="002060"/>
                </a:solidFill>
              </a:rPr>
              <a:t> - девять. 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pPr algn="l">
              <a:spcBef>
                <a:spcPct val="50000"/>
              </a:spcBef>
              <a:buFontTx/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А чему равен </a:t>
            </a:r>
            <a:r>
              <a:rPr lang="ru-RU" sz="4800" b="1" dirty="0" smtClean="0">
                <a:solidFill>
                  <a:srgbClr val="0000FF"/>
                </a:solidFill>
              </a:rPr>
              <a:t>угол в квадрате</a:t>
            </a:r>
            <a:r>
              <a:rPr lang="ru-RU" sz="4800" b="1" dirty="0" smtClean="0">
                <a:solidFill>
                  <a:srgbClr val="002060"/>
                </a:solidFill>
              </a:rPr>
              <a:t>?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  <a:p>
            <a:pPr marL="457200" indent="-457200" algn="l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63493" name="WordArt 5"/>
          <p:cNvSpPr>
            <a:spLocks noChangeArrowheads="1" noChangeShapeType="1" noTextEdit="1"/>
          </p:cNvSpPr>
          <p:nvPr/>
        </p:nvSpPr>
        <p:spPr bwMode="auto">
          <a:xfrm>
            <a:off x="5961117" y="5733256"/>
            <a:ext cx="324028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90</a:t>
            </a:r>
            <a:r>
              <a:rPr lang="en-US" sz="3600" kern="10" baseline="3000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0</a:t>
            </a:r>
            <a:endParaRPr lang="ru-RU" sz="3600" kern="10" baseline="3000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953000" y="-3046988"/>
            <a:ext cx="10554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					</a:t>
            </a:r>
            <a:r>
              <a:rPr lang="ru-RU" i="1" dirty="0" smtClean="0"/>
              <a:t>Ответ: 90°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064573" y="4768180"/>
            <a:ext cx="2232248" cy="1944216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2384430" y="4725144"/>
            <a:ext cx="930275" cy="1028700"/>
          </a:xfrm>
          <a:custGeom>
            <a:avLst/>
            <a:gdLst>
              <a:gd name="connsiteX0" fmla="*/ 34925 w 930275"/>
              <a:gd name="connsiteY0" fmla="*/ 0 h 1028700"/>
              <a:gd name="connsiteX1" fmla="*/ 53975 w 930275"/>
              <a:gd name="connsiteY1" fmla="*/ 514350 h 1028700"/>
              <a:gd name="connsiteX2" fmla="*/ 358775 w 930275"/>
              <a:gd name="connsiteY2" fmla="*/ 933450 h 1028700"/>
              <a:gd name="connsiteX3" fmla="*/ 930275 w 930275"/>
              <a:gd name="connsiteY3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0275" h="1028700">
                <a:moveTo>
                  <a:pt x="34925" y="0"/>
                </a:moveTo>
                <a:cubicBezTo>
                  <a:pt x="17462" y="179387"/>
                  <a:pt x="0" y="358775"/>
                  <a:pt x="53975" y="514350"/>
                </a:cubicBezTo>
                <a:cubicBezTo>
                  <a:pt x="107950" y="669925"/>
                  <a:pt x="212725" y="847725"/>
                  <a:pt x="358775" y="933450"/>
                </a:cubicBezTo>
                <a:cubicBezTo>
                  <a:pt x="504825" y="1019175"/>
                  <a:pt x="717550" y="1023937"/>
                  <a:pt x="930275" y="102870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" y="0"/>
            <a:ext cx="1424608" cy="1341438"/>
          </a:xfrm>
          <a:prstGeom prst="actionButtonReturn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/>
          </p:cNvSpPr>
          <p:nvPr/>
        </p:nvSpPr>
        <p:spPr bwMode="auto">
          <a:xfrm>
            <a:off x="1784350" y="549275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>
                <a:ln w="60325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0C0C0"/>
                  </a:outerShdw>
                </a:effectLst>
                <a:latin typeface="Impact"/>
              </a:rPr>
              <a:t>ЗАМОРОЧКА  </a:t>
            </a:r>
            <a:r>
              <a:rPr lang="ru-RU" sz="3600" b="1" kern="10" dirty="0" smtClean="0">
                <a:ln w="60325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0C0C0"/>
                  </a:outerShdw>
                </a:effectLst>
                <a:latin typeface="Impact"/>
              </a:rPr>
              <a:t>4</a:t>
            </a:r>
            <a:endParaRPr lang="ru-RU" sz="3600" b="1" kern="10" dirty="0">
              <a:ln w="60325">
                <a:solidFill>
                  <a:srgbClr val="FF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189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88504" y="1628800"/>
            <a:ext cx="8928992" cy="249299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Tx/>
              <a:buNone/>
            </a:pPr>
            <a:r>
              <a:rPr lang="ru-RU" sz="6000" b="1" dirty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Почему крышки уличных люков делают круглыми, а не квадратными?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4512" y="4437112"/>
            <a:ext cx="88569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Если квадратную крышку поставить на ребро, то  она может соскользнуть в люк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2" name="Picture 2" descr="http://www.ua.all.biz/img/ua/catalog/more/3479_lyuk_malogabaritnyj_kvadratnyj_lma15_33h33_razmer330h330h40_mm_klass_a1515t.jpeg"/>
          <p:cNvPicPr>
            <a:picLocks noChangeAspect="1" noChangeArrowheads="1"/>
          </p:cNvPicPr>
          <p:nvPr/>
        </p:nvPicPr>
        <p:blipFill>
          <a:blip r:embed="rId2" cstate="print"/>
          <a:srcRect l="6410" t="16622" r="3846" b="13501"/>
          <a:stretch>
            <a:fillRect/>
          </a:stretch>
        </p:blipFill>
        <p:spPr bwMode="auto">
          <a:xfrm>
            <a:off x="4520952" y="3501008"/>
            <a:ext cx="5040560" cy="3024336"/>
          </a:xfrm>
          <a:prstGeom prst="rect">
            <a:avLst/>
          </a:prstGeom>
          <a:noFill/>
        </p:spPr>
      </p:pic>
      <p:pic>
        <p:nvPicPr>
          <p:cNvPr id="11" name="Picture 2" descr="http://www.ua.all.biz/img/ua/catalog/more/3479_lyuk_malogabaritnyj_kvadratnyj_lma15_33h33_razmer330h330h40_mm_klass_a1515t.jpeg"/>
          <p:cNvPicPr>
            <a:picLocks noChangeAspect="1" noChangeArrowheads="1"/>
          </p:cNvPicPr>
          <p:nvPr/>
        </p:nvPicPr>
        <p:blipFill>
          <a:blip r:embed="rId2" cstate="print"/>
          <a:srcRect l="53846" t="23925" r="5128" b="19508"/>
          <a:stretch>
            <a:fillRect/>
          </a:stretch>
        </p:blipFill>
        <p:spPr bwMode="auto">
          <a:xfrm rot="2854725">
            <a:off x="5553742" y="3089061"/>
            <a:ext cx="2304256" cy="2448272"/>
          </a:xfrm>
          <a:prstGeom prst="rect">
            <a:avLst/>
          </a:prstGeom>
          <a:noFill/>
        </p:spPr>
      </p:pic>
      <p:sp>
        <p:nvSpPr>
          <p:cNvPr id="10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" y="0"/>
            <a:ext cx="1424608" cy="1341438"/>
          </a:xfrm>
          <a:prstGeom prst="actionButtonReturn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/>
          </p:cNvSpPr>
          <p:nvPr/>
        </p:nvSpPr>
        <p:spPr bwMode="auto">
          <a:xfrm>
            <a:off x="1784350" y="549275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>
                <a:ln w="60325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0C0C0"/>
                  </a:outerShdw>
                </a:effectLst>
                <a:latin typeface="Impact"/>
              </a:rPr>
              <a:t>ЗАМОРОЧКА  </a:t>
            </a:r>
            <a:r>
              <a:rPr lang="ru-RU" sz="3600" b="1" kern="10" dirty="0" smtClean="0">
                <a:ln w="60325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0C0C0"/>
                  </a:outerShdw>
                </a:effectLst>
                <a:latin typeface="Impact"/>
              </a:rPr>
              <a:t>5</a:t>
            </a:r>
            <a:endParaRPr lang="ru-RU" sz="3600" b="1" kern="10" dirty="0">
              <a:ln w="60325">
                <a:solidFill>
                  <a:srgbClr val="FF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189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1341438"/>
            <a:ext cx="9906000" cy="25945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20000"/>
              </a:lnSpc>
              <a:spcBef>
                <a:spcPct val="50000"/>
              </a:spcBef>
              <a:buFontTx/>
              <a:buNone/>
            </a:pPr>
            <a:r>
              <a:rPr lang="ru-RU" sz="6000" b="1" dirty="0">
                <a:solidFill>
                  <a:srgbClr val="002060"/>
                </a:solidFill>
              </a:rPr>
              <a:t> </a:t>
            </a:r>
            <a:endParaRPr lang="en-US" sz="6000" b="1" dirty="0">
              <a:solidFill>
                <a:srgbClr val="002060"/>
              </a:solidFill>
            </a:endParaRPr>
          </a:p>
          <a:p>
            <a:pPr algn="l">
              <a:spcBef>
                <a:spcPct val="50000"/>
              </a:spcBef>
              <a:buFontTx/>
              <a:buNone/>
            </a:pP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</a:rPr>
              <a:t>Как не произведя никакой записи увеличить число </a:t>
            </a:r>
            <a:r>
              <a:rPr lang="ru-RU" sz="4800" b="1" dirty="0" smtClean="0">
                <a:solidFill>
                  <a:srgbClr val="0000FF"/>
                </a:solidFill>
              </a:rPr>
              <a:t>86</a:t>
            </a:r>
            <a:r>
              <a:rPr lang="ru-RU" sz="4800" b="1" dirty="0" smtClean="0">
                <a:solidFill>
                  <a:srgbClr val="002060"/>
                </a:solidFill>
              </a:rPr>
              <a:t> на </a:t>
            </a:r>
            <a:r>
              <a:rPr lang="ru-RU" sz="4800" b="1" dirty="0" smtClean="0">
                <a:solidFill>
                  <a:srgbClr val="0000FF"/>
                </a:solidFill>
              </a:rPr>
              <a:t>12</a:t>
            </a:r>
            <a:r>
              <a:rPr lang="ru-RU" sz="4800" b="1" dirty="0" smtClean="0">
                <a:solidFill>
                  <a:srgbClr val="002060"/>
                </a:solidFill>
              </a:rPr>
              <a:t>?</a:t>
            </a:r>
            <a:endParaRPr lang="ru-RU" sz="2400" dirty="0">
              <a:solidFill>
                <a:srgbClr val="002060"/>
              </a:solidFill>
            </a:endParaRPr>
          </a:p>
          <a:p>
            <a:pPr marL="457200" indent="-457200" algn="l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953000" y="-3046988"/>
            <a:ext cx="10554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					</a:t>
            </a:r>
            <a:r>
              <a:rPr lang="ru-RU" i="1" dirty="0" smtClean="0"/>
              <a:t>Ответ: 90°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4512" y="4437122"/>
            <a:ext cx="8856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Перевернуть число 86 – получится 98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" y="0"/>
            <a:ext cx="1424608" cy="1341438"/>
          </a:xfrm>
          <a:prstGeom prst="actionButtonReturn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341438"/>
            <a:ext cx="9217024" cy="3384376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круга их нет</a:t>
            </a:r>
          </a:p>
          <a:p>
            <a:pPr>
              <a:buClr>
                <a:srgbClr val="C00000"/>
              </a:buClr>
            </a:pP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Проходит из угла в угол </a:t>
            </a:r>
          </a:p>
          <a:p>
            <a:pPr>
              <a:lnSpc>
                <a:spcPct val="80000"/>
              </a:lnSpc>
              <a:buClr>
                <a:srgbClr val="C00000"/>
              </a:buClr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ромбе они пересекаются под  прямым углом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 rot="5400000">
            <a:off x="-29915" y="29914"/>
            <a:ext cx="1268413" cy="120858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buNone/>
            </a:pPr>
            <a:r>
              <a:rPr lang="en-US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lang="ru-RU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Ромб 5"/>
          <p:cNvSpPr/>
          <p:nvPr/>
        </p:nvSpPr>
        <p:spPr bwMode="auto">
          <a:xfrm>
            <a:off x="920553" y="5013176"/>
            <a:ext cx="2376264" cy="1844824"/>
          </a:xfrm>
          <a:prstGeom prst="diamond">
            <a:avLst/>
          </a:prstGeom>
          <a:ln w="762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>
            <a:stCxn id="6" idx="1"/>
            <a:endCxn id="6" idx="3"/>
          </p:cNvCxnSpPr>
          <p:nvPr/>
        </p:nvCxnSpPr>
        <p:spPr bwMode="auto">
          <a:xfrm>
            <a:off x="920553" y="5935588"/>
            <a:ext cx="2376264" cy="0"/>
          </a:xfrm>
          <a:prstGeom prst="line">
            <a:avLst/>
          </a:prstGeom>
          <a:solidFill>
            <a:schemeClr val="tx2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</p:cxnSp>
      <p:cxnSp>
        <p:nvCxnSpPr>
          <p:cNvPr id="16" name="Прямая соединительная линия 15"/>
          <p:cNvCxnSpPr>
            <a:endCxn id="6" idx="0"/>
          </p:cNvCxnSpPr>
          <p:nvPr/>
        </p:nvCxnSpPr>
        <p:spPr bwMode="auto">
          <a:xfrm flipH="1" flipV="1">
            <a:off x="2108684" y="5013176"/>
            <a:ext cx="36004" cy="1844824"/>
          </a:xfrm>
          <a:prstGeom prst="line">
            <a:avLst/>
          </a:prstGeom>
          <a:solidFill>
            <a:schemeClr val="tx2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</p:cxnSp>
      <p:sp>
        <p:nvSpPr>
          <p:cNvPr id="18" name="Прямоугольник 17"/>
          <p:cNvSpPr/>
          <p:nvPr/>
        </p:nvSpPr>
        <p:spPr bwMode="auto">
          <a:xfrm>
            <a:off x="1712640" y="5517232"/>
            <a:ext cx="360040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5686425"/>
            <a:ext cx="5048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/>
          <p:cNvSpPr>
            <a:spLocks noChangeArrowheads="1" noChangeShapeType="1"/>
          </p:cNvSpPr>
          <p:nvPr/>
        </p:nvSpPr>
        <p:spPr bwMode="auto">
          <a:xfrm>
            <a:off x="1784350" y="549275"/>
            <a:ext cx="762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>
                <a:ln w="60325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0C0C0"/>
                  </a:outerShdw>
                </a:effectLst>
                <a:latin typeface="Impact"/>
              </a:rPr>
              <a:t>ЗАМОРОЧКА  </a:t>
            </a:r>
            <a:r>
              <a:rPr lang="ru-RU" sz="3600" b="1" kern="10" dirty="0" smtClean="0">
                <a:ln w="60325">
                  <a:solidFill>
                    <a:srgbClr val="FF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18900000" algn="ctr" rotWithShape="0">
                    <a:srgbClr val="C0C0C0"/>
                  </a:outerShdw>
                </a:effectLst>
                <a:latin typeface="Impact"/>
              </a:rPr>
              <a:t>6</a:t>
            </a:r>
            <a:endParaRPr lang="ru-RU" sz="3600" b="1" kern="10" dirty="0">
              <a:ln w="60325">
                <a:solidFill>
                  <a:srgbClr val="FF0066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107763" dir="189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1341438"/>
            <a:ext cx="9906000" cy="372409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20000"/>
              </a:lnSpc>
              <a:spcBef>
                <a:spcPct val="50000"/>
              </a:spcBef>
              <a:buFontTx/>
              <a:buNone/>
            </a:pPr>
            <a:r>
              <a:rPr lang="ru-RU" sz="6000" b="1" dirty="0">
                <a:solidFill>
                  <a:srgbClr val="002060"/>
                </a:solidFill>
              </a:rPr>
              <a:t> </a:t>
            </a:r>
            <a:endParaRPr lang="en-US" sz="6000" b="1" dirty="0">
              <a:solidFill>
                <a:srgbClr val="002060"/>
              </a:solidFill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Бактерии размножаются делением. </a:t>
            </a:r>
          </a:p>
          <a:p>
            <a:pPr algn="l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За 1 секунду из одной бактерии образуются две. </a:t>
            </a:r>
          </a:p>
          <a:p>
            <a:pPr algn="l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Одна бактерия вместе со своим потомством заполняет пробирку за 1 час. За какое время эту же пробирку заполнят две бактерии?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" y="5373216"/>
            <a:ext cx="8856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0000FF"/>
                </a:solidFill>
                <a:latin typeface="Arial Black" pitchFamily="34" charset="0"/>
              </a:rPr>
              <a:t>59 минут, 59 секунд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Arial Black" pitchFamily="34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668521" y="2204875"/>
          <a:ext cx="8568954" cy="465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560"/>
                <a:gridCol w="535560"/>
                <a:gridCol w="535560"/>
                <a:gridCol w="535560"/>
                <a:gridCol w="535560"/>
                <a:gridCol w="535560"/>
                <a:gridCol w="535560"/>
                <a:gridCol w="535560"/>
                <a:gridCol w="535560"/>
                <a:gridCol w="535560"/>
                <a:gridCol w="535560"/>
                <a:gridCol w="535560"/>
                <a:gridCol w="535560"/>
                <a:gridCol w="535560"/>
                <a:gridCol w="535557"/>
                <a:gridCol w="535557"/>
              </a:tblGrid>
              <a:tr h="5460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sym typeface="Webdings"/>
                        </a:rPr>
                        <a:t>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6254">
                <a:tc gridSpan="1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 СЕКУНДА</a:t>
                      </a:r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1   Ч А С</a:t>
                      </a:r>
                      <a:endParaRPr lang="ru-RU" sz="28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547062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9463">
                <a:tc gridSpan="1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 СЕКУНДА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6069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39463">
                <a:tc gridSpan="1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 СЕКУНДА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6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ebdings"/>
                        </a:rPr>
                        <a:t>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Webding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7062">
                <a:tc gridSpan="15"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. . .  . . .  . . .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. </a:t>
                      </a:r>
                      <a:r>
                        <a:rPr lang="ru-RU" sz="4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. . . . . . . </a:t>
                      </a:r>
                      <a:endParaRPr lang="ru-RU" sz="4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endParaRPr lang="ru-RU" sz="4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7062">
                <a:tc gridSpan="15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ПРОБИРКА</a:t>
                      </a:r>
                      <a:endParaRPr lang="ru-RU" sz="28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" y="0"/>
            <a:ext cx="1424608" cy="1341438"/>
          </a:xfrm>
          <a:prstGeom prst="actionButtonReturn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96754"/>
          <a:ext cx="9906000" cy="566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0"/>
              </a:tblGrid>
              <a:tr h="943541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solidFill>
                            <a:srgbClr val="C00000"/>
                          </a:solidFill>
                        </a:rPr>
                        <a:t>1) </a:t>
                      </a:r>
                      <a:r>
                        <a:rPr lang="ru-RU" sz="4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всё WINDOWS, что висит</a:t>
                      </a:r>
                      <a:endParaRPr lang="ru-RU" sz="4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4354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Не всё золото, что блестит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43541">
                <a:tc>
                  <a:txBody>
                    <a:bodyPr/>
                    <a:lstStyle/>
                    <a:p>
                      <a:r>
                        <a:rPr lang="ru-RU" sz="4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2) </a:t>
                      </a:r>
                      <a:r>
                        <a:rPr lang="ru-RU" sz="4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Семь бед – один «</a:t>
                      </a:r>
                      <a:r>
                        <a:rPr lang="en-US" sz="4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Reset»</a:t>
                      </a:r>
                      <a:endParaRPr lang="ru-RU" sz="4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43541">
                <a:tc>
                  <a:txBody>
                    <a:bodyPr/>
                    <a:lstStyle/>
                    <a:p>
                      <a:pPr algn="r"/>
                      <a:r>
                        <a:rPr lang="ru-RU" sz="4000" b="1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Семь бед </a:t>
                      </a:r>
                      <a:r>
                        <a:rPr lang="ru-RU" sz="4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4000" b="1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один ответ</a:t>
                      </a:r>
                      <a:endParaRPr lang="ru-RU" sz="4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43541">
                <a:tc>
                  <a:txBody>
                    <a:bodyPr/>
                    <a:lstStyle/>
                    <a:p>
                      <a:pPr algn="l"/>
                      <a:r>
                        <a:rPr lang="ru-RU" sz="4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ru-RU" sz="4000" b="1" i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Бит байт бережёт</a:t>
                      </a:r>
                      <a:endParaRPr lang="ru-RU" sz="4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43541">
                <a:tc>
                  <a:txBody>
                    <a:bodyPr/>
                    <a:lstStyle/>
                    <a:p>
                      <a:pPr algn="r"/>
                      <a:r>
                        <a:rPr lang="ru-RU" sz="4000" b="1" i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Копейка рубль бережёт</a:t>
                      </a:r>
                      <a:endParaRPr lang="ru-RU" sz="4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0471" y="2"/>
            <a:ext cx="94265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ОПОЗНАЙ ПОСЛОВИЦУ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0" y="2204864"/>
            <a:ext cx="9906000" cy="465313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4400" b="1" spc="440" dirty="0" smtClean="0">
                <a:solidFill>
                  <a:srgbClr val="FF0000"/>
                </a:solidFill>
              </a:rPr>
              <a:t>???????</a:t>
            </a:r>
            <a:endParaRPr kumimoji="0" lang="ru-RU" sz="4400" b="1" i="0" u="none" strike="noStrike" cap="none" spc="440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0" y="4077072"/>
            <a:ext cx="9906000" cy="252028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4400" b="1" spc="440" dirty="0" smtClean="0">
                <a:solidFill>
                  <a:srgbClr val="FF0000"/>
                </a:solidFill>
              </a:rPr>
              <a:t>???????</a:t>
            </a:r>
            <a:endParaRPr kumimoji="0" lang="ru-RU" sz="4400" b="1" i="0" u="none" strike="noStrike" cap="none" spc="440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0" y="5949280"/>
            <a:ext cx="9906000" cy="86409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4400" b="1" spc="440" dirty="0" smtClean="0">
                <a:solidFill>
                  <a:srgbClr val="FF0000"/>
                </a:solidFill>
              </a:rPr>
              <a:t>???????</a:t>
            </a:r>
            <a:endParaRPr kumimoji="0" lang="ru-RU" sz="4400" b="1" i="0" u="none" strike="noStrike" cap="none" spc="440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24746"/>
          <a:ext cx="9906000" cy="5733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0"/>
              </a:tblGrid>
              <a:tr h="1443356">
                <a:tc>
                  <a:txBody>
                    <a:bodyPr/>
                    <a:lstStyle/>
                    <a:p>
                      <a:r>
                        <a:rPr lang="ru-RU" sz="4000" b="1" i="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 4) </a:t>
                      </a:r>
                      <a:r>
                        <a:rPr lang="ru-RU" sz="4000" b="1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Хороший процессор – холодный процессор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579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Хороший враг - мёртвый враг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7980">
                <a:tc>
                  <a:txBody>
                    <a:bodyPr/>
                    <a:lstStyle/>
                    <a:p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5) </a:t>
                      </a:r>
                      <a:r>
                        <a:rPr lang="ru-RU" sz="4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Всякий кабель своё гнездо любит</a:t>
                      </a:r>
                      <a:endParaRPr lang="ru-RU" sz="4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579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Всякая птица своё гнездо любит</a:t>
                      </a:r>
                      <a:endParaRPr lang="ru-RU" sz="40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57980">
                <a:tc>
                  <a:txBody>
                    <a:bodyPr/>
                    <a:lstStyle/>
                    <a:p>
                      <a:pPr algn="l"/>
                      <a:r>
                        <a:rPr lang="ru-RU" sz="4000" b="1" dirty="0" smtClean="0">
                          <a:solidFill>
                            <a:srgbClr val="C00000"/>
                          </a:solidFill>
                        </a:rPr>
                        <a:t>6) </a:t>
                      </a:r>
                      <a:r>
                        <a:rPr lang="ru-RU" sz="40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Компьютер памятью не испортишь</a:t>
                      </a:r>
                      <a:endParaRPr lang="ru-RU" sz="4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79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Кашу маслом не испортишь</a:t>
                      </a:r>
                      <a:endParaRPr lang="ru-RU" sz="40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99060" marR="9906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" y="2"/>
            <a:ext cx="9905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ОПОЗНАЙ ПОСЛОВИЦУ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-303584" y="2348880"/>
            <a:ext cx="10513168" cy="450912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4400" b="1" spc="440" dirty="0" smtClean="0">
                <a:solidFill>
                  <a:srgbClr val="FF0000"/>
                </a:solidFill>
              </a:rPr>
              <a:t>???????</a:t>
            </a:r>
            <a:endParaRPr kumimoji="0" lang="ru-RU" sz="4400" b="1" i="0" u="none" strike="noStrike" cap="none" spc="440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0" y="4293096"/>
            <a:ext cx="9906000" cy="256490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4400" b="1" spc="440" dirty="0" smtClean="0">
                <a:solidFill>
                  <a:srgbClr val="FF0000"/>
                </a:solidFill>
              </a:rPr>
              <a:t>???????</a:t>
            </a:r>
            <a:endParaRPr kumimoji="0" lang="ru-RU" sz="4400" b="1" i="0" u="none" strike="noStrike" cap="none" spc="440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0" y="5993904"/>
            <a:ext cx="9906000" cy="86409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4400" b="1" spc="440" dirty="0" smtClean="0">
                <a:solidFill>
                  <a:srgbClr val="FF0000"/>
                </a:solidFill>
              </a:rPr>
              <a:t>???????</a:t>
            </a:r>
            <a:endParaRPr kumimoji="0" lang="ru-RU" sz="4400" b="1" i="0" u="none" strike="noStrike" cap="none" spc="440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utoShape 3">
            <a:hlinkClick r:id="rId4" action="ppaction://hlinksldjump" highlightClick="1">
              <a:snd r:embed="rId5" name="drumroll.wav"/>
            </a:hlinkClick>
          </p:cNvPr>
          <p:cNvSpPr>
            <a:spLocks noChangeArrowheads="1"/>
          </p:cNvSpPr>
          <p:nvPr/>
        </p:nvSpPr>
        <p:spPr bwMode="auto">
          <a:xfrm>
            <a:off x="9273480" y="0"/>
            <a:ext cx="632520" cy="692696"/>
          </a:xfrm>
          <a:prstGeom prst="actionButtonReturn">
            <a:avLst/>
          </a:prstGeom>
          <a:solidFill>
            <a:srgbClr val="FF0000"/>
          </a:solidFill>
          <a:ln w="508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1340768"/>
            <a:ext cx="99060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НОЛЬ</a:t>
            </a:r>
            <a:r>
              <a:rPr lang="ru-RU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ИЛИ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ЕДИНИЦА </a:t>
            </a:r>
            <a:r>
              <a:rPr lang="ru-RU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ИНФОРМАТИКЕ</a:t>
            </a:r>
            <a:endParaRPr lang="ru-RU" sz="4400" dirty="0"/>
          </a:p>
        </p:txBody>
      </p:sp>
      <p:sp>
        <p:nvSpPr>
          <p:cNvPr id="70662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96616" y="10"/>
            <a:ext cx="8409384" cy="1268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 smtClean="0">
                <a:ln w="50800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БЛИЦ-ОПРОС</a:t>
            </a:r>
            <a:endParaRPr lang="ru-RU" sz="3600" b="1" kern="10" dirty="0">
              <a:ln w="50800">
                <a:noFill/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5130007"/>
            <a:ext cx="9906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ЗНАК АЛФАВИТА ?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0" y="3789238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2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2539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2924944"/>
            <a:ext cx="5095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39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0525" y="6021288"/>
            <a:ext cx="5705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1268760"/>
            <a:ext cx="9906000" cy="15204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ГРУППА КОМПЬЮТЕРОВ И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СВЯЗАННЫХ С НИМИ УСТРОЙСТВ, СОЕДИНЕННАЯ СРЕДСТВАМИ СВЯЗИ?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0662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96616" y="10"/>
            <a:ext cx="8409384" cy="1268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 smtClean="0">
                <a:ln w="50800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БЛИЦ-ОПРОС</a:t>
            </a:r>
            <a:endParaRPr lang="ru-RU" sz="3600" b="1" kern="10" dirty="0">
              <a:ln w="50800">
                <a:noFill/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3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4769967"/>
            <a:ext cx="9906000" cy="12741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КАК НАЗЫВАЕТСЯ ЧЕЛОВЕК - ФАНАТ КОМПЬЮТЕРНЫХ ИГР 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0" y="3501206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4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2924944"/>
            <a:ext cx="4857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0525" y="5867400"/>
            <a:ext cx="5705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1340768"/>
            <a:ext cx="9906000" cy="12741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СТРАНА, ИМЕЮЩАЯ СУФФИКС 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ru</a:t>
            </a:r>
            <a:endParaRPr lang="en-US" sz="48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0662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96616" y="10"/>
            <a:ext cx="8409384" cy="1268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 smtClean="0">
                <a:ln w="50800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БЛИЦ-ОПРОС</a:t>
            </a:r>
            <a:endParaRPr lang="ru-RU" sz="3600" b="1" kern="10" dirty="0">
              <a:ln w="50800">
                <a:noFill/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5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4265911"/>
            <a:ext cx="9906000" cy="16989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ОСНОВНОЙ ИНСТРУМЕНТ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СОВРЕМЕННЫХ ИНФОРМАЦИОННЫХ ТЕХНОЛОГИЙ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0" y="2997150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6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525" y="2492896"/>
            <a:ext cx="5705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0525" y="5867400"/>
            <a:ext cx="5705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1268760"/>
            <a:ext cx="99060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МАНИПУЛЯТОР С КНОПОЧНЫМ УПРАВЛЕНИЕМ СЛУЖАЩИЙ ДЛЯ ВВОДА ИНФОРМАЦИИ</a:t>
            </a:r>
          </a:p>
        </p:txBody>
      </p:sp>
      <p:sp>
        <p:nvSpPr>
          <p:cNvPr id="70662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96616" y="10"/>
            <a:ext cx="8409384" cy="1268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 smtClean="0">
                <a:ln w="50800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БЛИЦ-ОПРОС</a:t>
            </a:r>
            <a:endParaRPr lang="ru-RU" sz="3600" b="1" kern="10" dirty="0">
              <a:ln w="50800">
                <a:noFill/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7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4697959"/>
            <a:ext cx="9906000" cy="12741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ВЗЛОМЩИК КОМПЬЮТЕРНЫХ ПРОГРАММ 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0" y="3357190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8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2852936"/>
            <a:ext cx="54483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5966792"/>
            <a:ext cx="5448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1340768"/>
            <a:ext cx="99060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ПОПУЛЯРНЫЙ СРЕДИ УЧАЩИХСЯ  ВИД КОМПЬЮТЕРНЫХ ПРОГРАММ </a:t>
            </a:r>
          </a:p>
        </p:txBody>
      </p:sp>
      <p:sp>
        <p:nvSpPr>
          <p:cNvPr id="70662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96616" y="10"/>
            <a:ext cx="8409384" cy="1268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 smtClean="0">
                <a:ln w="50800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БЛИЦ-ОПРОС</a:t>
            </a:r>
            <a:endParaRPr lang="ru-RU" sz="3600" b="1" kern="10" dirty="0">
              <a:ln w="50800">
                <a:noFill/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9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4697959"/>
            <a:ext cx="9906000" cy="12741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 ЧЕМ ИЗМЕРЯЕТСЯ РАЗМЕР ЭКРАНА МОНИТОРА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0" y="3429198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10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960" y="2420888"/>
            <a:ext cx="5448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8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5867400"/>
            <a:ext cx="5448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1340768"/>
            <a:ext cx="9906000" cy="13419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НАЗВАНИЕ КАКОЙ ИЗВЕСТНОЙ АНГЛИЙСКОЙ ФИРМЫ МОЖЕТ БЫТЬ ПЕРЕВЕДЕНО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С АНГЛИЙСКОГО ЯЗЫКА КАК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«МЕЛКОМЯГКАЯ»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</a:t>
            </a:r>
          </a:p>
        </p:txBody>
      </p:sp>
      <p:sp>
        <p:nvSpPr>
          <p:cNvPr id="70662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96616" y="10"/>
            <a:ext cx="8409384" cy="1268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 smtClean="0">
                <a:ln w="50800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БЛИЦ-ОПРОС</a:t>
            </a:r>
            <a:endParaRPr lang="ru-RU" sz="3600" b="1" kern="10" dirty="0">
              <a:ln w="50800">
                <a:noFill/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11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4121697"/>
            <a:ext cx="9906000" cy="19143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НАЗВАНИЕ КАКОГО УСТРОЙСТВА В КОМПЬЮТЕРЕ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ДОСЛОВНО ПЕРЕВОДИТСЯ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КАК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«РАДОСТНАЯ ПАЛКА»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0" y="2852936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12</a:t>
            </a:r>
            <a:endParaRPr lang="ru-RU" sz="40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700" y="2708920"/>
            <a:ext cx="5448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9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7700" y="5867400"/>
            <a:ext cx="5448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1268760"/>
            <a:ext cx="9906000" cy="13480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ПОЧЕМУ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НА КОМПЬЮТЕРНОМ ЖАРГОНЕ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ПРОЦЕССОР НАЗЫВАЕТСЯ КАМНЕМ ?</a:t>
            </a:r>
          </a:p>
        </p:txBody>
      </p:sp>
      <p:sp>
        <p:nvSpPr>
          <p:cNvPr id="70662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96616" y="10"/>
            <a:ext cx="8409384" cy="1268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 smtClean="0">
                <a:ln w="50800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БЛИЦ-ОПРОС</a:t>
            </a:r>
            <a:endParaRPr lang="ru-RU" sz="3600" b="1" kern="10" dirty="0">
              <a:ln w="50800">
                <a:noFill/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13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402177"/>
            <a:ext cx="9906000" cy="14219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ЧТО ОБЩЕГО МЕЖДУ ПАПИРУСОМ, БЕРЕСТЯНОЙ БУМАГОЙ, КНИГОЙ И ДИСКЕТОЙ ?</a:t>
            </a: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0" y="3133416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14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12" y="2492896"/>
            <a:ext cx="95154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472" y="5638800"/>
            <a:ext cx="10096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 ней звенят  бубенчики </a:t>
            </a:r>
          </a:p>
          <a:p>
            <a:pPr>
              <a:buClr>
                <a:srgbClr val="C00000"/>
              </a:buClr>
            </a:pP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стрелкового лука </a:t>
            </a:r>
          </a:p>
          <a:p>
            <a:pPr>
              <a:buClr>
                <a:srgbClr val="C00000"/>
              </a:buClr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Кусок окружности 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 rot="5400000">
            <a:off x="-29915" y="29914"/>
            <a:ext cx="1268413" cy="120858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buNone/>
            </a:pPr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lang="ru-RU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Дуга 5"/>
          <p:cNvSpPr/>
          <p:nvPr/>
        </p:nvSpPr>
        <p:spPr bwMode="auto">
          <a:xfrm>
            <a:off x="560514" y="5085184"/>
            <a:ext cx="1656184" cy="1584176"/>
          </a:xfrm>
          <a:prstGeom prst="arc">
            <a:avLst>
              <a:gd name="adj1" fmla="val 16200000"/>
              <a:gd name="adj2" fmla="val 5200903"/>
            </a:avLst>
          </a:prstGeom>
          <a:noFill/>
          <a:ln w="149225" cap="rnd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0275" y="5753100"/>
            <a:ext cx="38957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1268760"/>
            <a:ext cx="9906000" cy="14219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ЧАСТЬ ЭКРАНА, ЗАНИМАЕМАЯ ПРИЛОЖЕНИЕМ ИЛИ ДОКУМЕНТОМ WINDOWS?</a:t>
            </a:r>
          </a:p>
        </p:txBody>
      </p:sp>
      <p:sp>
        <p:nvSpPr>
          <p:cNvPr id="70662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96616" y="10"/>
            <a:ext cx="8409384" cy="1268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 smtClean="0">
                <a:ln w="50800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БЛИЦ-ОПРОС</a:t>
            </a:r>
            <a:endParaRPr lang="ru-RU" sz="3600" b="1" kern="10" dirty="0">
              <a:ln w="50800">
                <a:noFill/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15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330169"/>
            <a:ext cx="9906000" cy="15204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НАЗОВИТЕ УСТРОЙСТВО, ПОЗВОЛЯЮЩЕЕ ВИДЕТЬ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СКВОЗЬ СТЕНЫ</a:t>
            </a:r>
            <a:endParaRPr lang="ru-RU" sz="4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0" y="3061408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16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248" y="2492896"/>
            <a:ext cx="29432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248" y="5445224"/>
            <a:ext cx="29432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1268760"/>
            <a:ext cx="9906000" cy="12557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КОМБИНАЦИЯ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ИЗ ВОСЬМИ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</a:t>
            </a: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И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? </a:t>
            </a:r>
            <a:endParaRPr lang="ru-RU" sz="4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0662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96616" y="10"/>
            <a:ext cx="8409384" cy="1268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 smtClean="0">
                <a:ln w="50800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БЛИЦ-ОПРОС</a:t>
            </a:r>
            <a:endParaRPr lang="ru-RU" sz="3600" b="1" kern="10" dirty="0">
              <a:ln w="50800">
                <a:noFill/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17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4154304"/>
            <a:ext cx="9906000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КОГДА ПОЯВИЛСЯ МАНИПУЛЯТОР ТИПА "МЫШЬ",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ТО ДЛЯ НЕГО В РУССКОМ ЯЗЫКЕ НЕКОТОРОЕ ВРЕМЯ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ИСПОЛЬЗОВАЛОСЬ НАЗВАНИЕ ПО ИМЕНИ ПЕРСОНАЖА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ИЗВЕСТНОЙ РУССКОЙ СКАЗКИ.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НАЗВАТЬ ИМЯ ЭТОГО ПЕРСОНАЖА. ? </a:t>
            </a:r>
            <a:endParaRPr lang="ru-RU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0" y="2880667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18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5" y="2348880"/>
            <a:ext cx="36671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9104" y="5805264"/>
            <a:ext cx="4324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0" y="1341438"/>
            <a:ext cx="9906000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lnSpc>
                <a:spcPct val="80000"/>
              </a:lnSpc>
              <a:spcBef>
                <a:spcPct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charset="0"/>
              </a:rPr>
              <a:t>Определить информационный объем слова </a:t>
            </a:r>
            <a:r>
              <a:rPr lang="ru-RU" sz="4400" b="1" dirty="0" smtClean="0">
                <a:solidFill>
                  <a:srgbClr val="C00000"/>
                </a:solidFill>
                <a:latin typeface="Arial" charset="0"/>
              </a:rPr>
              <a:t>МОХ</a:t>
            </a:r>
            <a:r>
              <a:rPr lang="ru-RU" sz="4400" b="1" dirty="0" smtClean="0">
                <a:solidFill>
                  <a:srgbClr val="002060"/>
                </a:solidFill>
                <a:latin typeface="Arial" charset="0"/>
              </a:rPr>
              <a:t> в 8-битной кодировке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1928664" y="6165304"/>
            <a:ext cx="5529064" cy="692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3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 8 = 24 бита = 3 байт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2483773" y="2708921"/>
            <a:ext cx="5400600" cy="160101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0" i="0" u="none" strike="noStrike" kern="0" cap="none" spc="600" normalizeH="0" baseline="0" noProof="0" smtClean="0">
                <a:ln w="76200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  О  Х</a:t>
            </a:r>
            <a:endParaRPr kumimoji="0" lang="ru-RU" sz="11500" b="0" i="0" u="none" strike="noStrike" kern="0" cap="none" spc="600" normalizeH="0" baseline="0" noProof="0" dirty="0" smtClean="0">
              <a:ln w="76200">
                <a:solidFill>
                  <a:srgbClr val="C0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2267744" y="4797152"/>
            <a:ext cx="187220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500" b="0" i="0" u="none" strike="noStrike" kern="1200" cap="none" spc="600" normalizeH="0" baseline="0" noProof="0" dirty="0" smtClean="0">
                <a:ln w="76200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500" b="0" i="0" u="none" strike="noStrike" kern="1200" cap="none" spc="600" normalizeH="0" baseline="0" noProof="0" dirty="0" smtClean="0">
                <a:ln w="76200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бит</a:t>
            </a: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4067944" y="4797152"/>
            <a:ext cx="187220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500" b="0" i="0" u="none" strike="noStrike" kern="1200" cap="none" spc="600" normalizeH="0" baseline="0" noProof="0" dirty="0" smtClean="0">
                <a:ln w="76200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500" b="0" i="0" u="none" strike="noStrike" kern="1200" cap="none" spc="600" normalizeH="0" baseline="0" noProof="0" dirty="0" smtClean="0">
                <a:ln w="76200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бит</a:t>
            </a: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5796136" y="4869160"/>
            <a:ext cx="187220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500" b="0" i="0" u="none" strike="noStrike" kern="1200" cap="none" spc="600" normalizeH="0" baseline="0" noProof="0" dirty="0" smtClean="0">
                <a:ln w="76200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1500" b="0" i="0" u="none" strike="noStrike" kern="1200" cap="none" spc="600" normalizeH="0" baseline="0" noProof="0" dirty="0" smtClean="0">
                <a:ln w="76200"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бит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2735796" y="3465009"/>
            <a:ext cx="720080" cy="1656184"/>
          </a:xfrm>
          <a:prstGeom prst="rightBrac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4535996" y="3537017"/>
            <a:ext cx="720080" cy="1656184"/>
          </a:xfrm>
          <a:prstGeom prst="rightBrac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6408204" y="3537017"/>
            <a:ext cx="720080" cy="1656184"/>
          </a:xfrm>
          <a:prstGeom prst="rightBrac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96616" y="10"/>
            <a:ext cx="8409384" cy="1268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 smtClean="0">
                <a:ln w="50800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БЛИЦ-ОПРОС</a:t>
            </a:r>
            <a:endParaRPr lang="ru-RU" sz="3600" b="1" kern="10" dirty="0">
              <a:ln w="50800">
                <a:noFill/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19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0" y="1340768"/>
            <a:ext cx="9906000" cy="12241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К какому виду графику относятся изображения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34" name="Picture 2" descr="http://club-edu.tambov.ru/methodic/cg/general/img/tu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669" y="2375502"/>
            <a:ext cx="5976664" cy="4482498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 bwMode="auto">
          <a:xfrm>
            <a:off x="432048" y="6165304"/>
            <a:ext cx="2792760" cy="692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Растровая</a:t>
            </a: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296816" y="6165304"/>
            <a:ext cx="3368824" cy="692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Фрактальная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6753200" y="6165304"/>
            <a:ext cx="2952328" cy="692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Векторная</a:t>
            </a:r>
          </a:p>
        </p:txBody>
      </p:sp>
      <p:sp>
        <p:nvSpPr>
          <p:cNvPr id="9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96616" y="10"/>
            <a:ext cx="8409384" cy="1268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 smtClean="0">
                <a:ln w="50800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БЛИЦ-ОПРОС</a:t>
            </a:r>
            <a:endParaRPr lang="ru-RU" sz="3600" b="1" kern="10" dirty="0">
              <a:ln w="50800">
                <a:noFill/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20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pixelbrush.ru/uploads/posts/2008-05/thumbs/1210097237_spiderman-vector-corel-dr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6124" y="1916832"/>
            <a:ext cx="3399875" cy="4941168"/>
          </a:xfrm>
          <a:prstGeom prst="rect">
            <a:avLst/>
          </a:prstGeom>
          <a:noFill/>
        </p:spPr>
      </p:pic>
      <p:grpSp>
        <p:nvGrpSpPr>
          <p:cNvPr id="34" name="Группа 33"/>
          <p:cNvGrpSpPr/>
          <p:nvPr/>
        </p:nvGrpSpPr>
        <p:grpSpPr>
          <a:xfrm>
            <a:off x="0" y="1916832"/>
            <a:ext cx="5457056" cy="4149080"/>
            <a:chOff x="0" y="1052736"/>
            <a:chExt cx="5796136" cy="5013176"/>
          </a:xfrm>
        </p:grpSpPr>
        <p:sp>
          <p:nvSpPr>
            <p:cNvPr id="13" name="Облако 12"/>
            <p:cNvSpPr/>
            <p:nvPr/>
          </p:nvSpPr>
          <p:spPr>
            <a:xfrm flipH="1" flipV="1">
              <a:off x="2987824" y="2420888"/>
              <a:ext cx="792088" cy="432048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3"/>
            <p:cNvGrpSpPr/>
            <p:nvPr/>
          </p:nvGrpSpPr>
          <p:grpSpPr>
            <a:xfrm>
              <a:off x="2987824" y="2060848"/>
              <a:ext cx="2448272" cy="2664296"/>
              <a:chOff x="2987824" y="2852936"/>
              <a:chExt cx="2448272" cy="2664296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347864" y="3789040"/>
                <a:ext cx="1728192" cy="1728192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Равнобедренный треугольник 15"/>
              <p:cNvSpPr/>
              <p:nvPr/>
            </p:nvSpPr>
            <p:spPr>
              <a:xfrm>
                <a:off x="2987824" y="2852936"/>
                <a:ext cx="2448272" cy="936104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4355976" y="4365104"/>
                <a:ext cx="576064" cy="1008112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635896" y="4005064"/>
                <a:ext cx="504056" cy="7920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0" y="4725144"/>
              <a:ext cx="5796136" cy="134076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0"/>
                    <a:shade val="30000"/>
                    <a:satMod val="115000"/>
                  </a:schemeClr>
                </a:gs>
                <a:gs pos="50000">
                  <a:schemeClr val="accent3">
                    <a:lumMod val="50000"/>
                    <a:shade val="67500"/>
                    <a:satMod val="115000"/>
                  </a:schemeClr>
                </a:gs>
                <a:gs pos="100000">
                  <a:schemeClr val="accent3">
                    <a:lumMod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55576" y="3861048"/>
              <a:ext cx="432048" cy="864096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shade val="30000"/>
                    <a:satMod val="115000"/>
                  </a:schemeClr>
                </a:gs>
                <a:gs pos="50000">
                  <a:schemeClr val="accent6">
                    <a:lumMod val="50000"/>
                    <a:shade val="67500"/>
                    <a:satMod val="115000"/>
                  </a:schemeClr>
                </a:gs>
                <a:gs pos="100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>
              <a:off x="539552" y="2132856"/>
              <a:ext cx="936104" cy="1800200"/>
            </a:xfrm>
            <a:prstGeom prst="triangl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3"/>
            <p:cNvGrpSpPr/>
            <p:nvPr/>
          </p:nvGrpSpPr>
          <p:grpSpPr>
            <a:xfrm>
              <a:off x="4211960" y="3068960"/>
              <a:ext cx="576064" cy="1656184"/>
              <a:chOff x="4211960" y="3861048"/>
              <a:chExt cx="576064" cy="1656184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4355976" y="4653136"/>
                <a:ext cx="216024" cy="86409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авнобедренный треугольник 25"/>
              <p:cNvSpPr/>
              <p:nvPr/>
            </p:nvSpPr>
            <p:spPr>
              <a:xfrm>
                <a:off x="4211960" y="3861048"/>
                <a:ext cx="576064" cy="1152128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26"/>
            <p:cNvGrpSpPr/>
            <p:nvPr/>
          </p:nvGrpSpPr>
          <p:grpSpPr>
            <a:xfrm>
              <a:off x="1331640" y="3573016"/>
              <a:ext cx="2592288" cy="1152128"/>
              <a:chOff x="1547664" y="4365104"/>
              <a:chExt cx="2592288" cy="1152128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2195736" y="4365104"/>
                <a:ext cx="1944216" cy="86409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1547664" y="4797152"/>
                <a:ext cx="648072" cy="432048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2339752" y="4581128"/>
                <a:ext cx="432048" cy="3600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2987824" y="5085184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2195736" y="5085184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3563888" y="5085184"/>
                <a:ext cx="432048" cy="43204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33"/>
            <p:cNvGrpSpPr/>
            <p:nvPr/>
          </p:nvGrpSpPr>
          <p:grpSpPr>
            <a:xfrm>
              <a:off x="1835696" y="2348880"/>
              <a:ext cx="1152128" cy="2376264"/>
              <a:chOff x="4211960" y="3861048"/>
              <a:chExt cx="576064" cy="1656184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4355976" y="4653136"/>
                <a:ext cx="216024" cy="86409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6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>
                <a:off x="4211960" y="3861048"/>
                <a:ext cx="576064" cy="1152128"/>
              </a:xfrm>
              <a:prstGeom prst="triangl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Солнце 36"/>
            <p:cNvSpPr/>
            <p:nvPr/>
          </p:nvSpPr>
          <p:spPr>
            <a:xfrm>
              <a:off x="0" y="1052736"/>
              <a:ext cx="1547664" cy="1008112"/>
            </a:xfrm>
            <a:prstGeom prst="sun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8" name="Облако 37"/>
            <p:cNvSpPr/>
            <p:nvPr/>
          </p:nvSpPr>
          <p:spPr>
            <a:xfrm>
              <a:off x="1259632" y="1700808"/>
              <a:ext cx="1368152" cy="864096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Заголовок 2"/>
          <p:cNvSpPr txBox="1">
            <a:spLocks/>
          </p:cNvSpPr>
          <p:nvPr/>
        </p:nvSpPr>
        <p:spPr>
          <a:xfrm>
            <a:off x="0" y="1341438"/>
            <a:ext cx="9906000" cy="12241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К какому виду графику относятся изображения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" y="5013176"/>
            <a:ext cx="5544616" cy="18448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Растровая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Векторная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Фрактальная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96616" y="10"/>
            <a:ext cx="8409384" cy="1268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 smtClean="0">
                <a:ln w="50800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БЛИЦ-ОПРОС</a:t>
            </a:r>
            <a:endParaRPr lang="ru-RU" sz="3600" b="1" kern="10" dirty="0">
              <a:ln w="50800">
                <a:noFill/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40" name="WordArt 8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21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0" y="5085184"/>
            <a:ext cx="264874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" y="6209928"/>
            <a:ext cx="3296816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 txBox="1">
            <a:spLocks/>
          </p:cNvSpPr>
          <p:nvPr/>
        </p:nvSpPr>
        <p:spPr>
          <a:xfrm>
            <a:off x="0" y="1341438"/>
            <a:ext cx="9906000" cy="12241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К какому виду графику относятся изображения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9" name="Picture 4" descr="http://nadin.miem.edu.ru/images/pl_004_1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69" y="2385392"/>
            <a:ext cx="3707904" cy="3707904"/>
          </a:xfrm>
          <a:prstGeom prst="rect">
            <a:avLst/>
          </a:prstGeom>
          <a:noFill/>
        </p:spPr>
      </p:pic>
      <p:pic>
        <p:nvPicPr>
          <p:cNvPr id="10" name="Picture 8" descr="http://s.pikabu.ru/images/previews_comm/2013-01_6/13593510322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776764" y="3186048"/>
            <a:ext cx="3600400" cy="2143125"/>
          </a:xfrm>
          <a:prstGeom prst="rect">
            <a:avLst/>
          </a:prstGeom>
          <a:noFill/>
        </p:spPr>
      </p:pic>
      <p:pic>
        <p:nvPicPr>
          <p:cNvPr id="11" name="Picture 6" descr="http://bio.1september.ru/2002/28/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9698" y="2385402"/>
            <a:ext cx="2641477" cy="366103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 bwMode="auto">
          <a:xfrm>
            <a:off x="432048" y="6165304"/>
            <a:ext cx="2792760" cy="692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Растровая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296816" y="6165304"/>
            <a:ext cx="3368824" cy="692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Фрактальная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753200" y="6165304"/>
            <a:ext cx="2952328" cy="692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</a:rPr>
              <a:t>Векторная</a:t>
            </a:r>
          </a:p>
        </p:txBody>
      </p:sp>
      <p:sp>
        <p:nvSpPr>
          <p:cNvPr id="12" name="WordArt 6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96616" y="10"/>
            <a:ext cx="8409384" cy="1268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 smtClean="0">
                <a:ln w="50800">
                  <a:noFill/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БЛИЦ-ОПРОС</a:t>
            </a:r>
            <a:endParaRPr lang="ru-RU" sz="3600" b="1" kern="10" dirty="0">
              <a:ln w="50800">
                <a:noFill/>
                <a:round/>
                <a:headEnd/>
                <a:tailEnd/>
              </a:ln>
              <a:solidFill>
                <a:schemeClr val="accent4">
                  <a:lumMod val="75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16" name="WordArt 8"/>
          <p:cNvSpPr>
            <a:spLocks noChangeArrowheads="1" noChangeShapeType="1" noTextEdit="1"/>
          </p:cNvSpPr>
          <p:nvPr/>
        </p:nvSpPr>
        <p:spPr bwMode="auto">
          <a:xfrm>
            <a:off x="0" y="-1"/>
            <a:ext cx="1496616" cy="126841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22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9429" y="0"/>
            <a:ext cx="1136576" cy="1340768"/>
          </a:xfrm>
          <a:prstGeom prst="actionButtonReturn">
            <a:avLst/>
          </a:prstGeom>
          <a:solidFill>
            <a:srgbClr val="FF0000"/>
          </a:solidFill>
          <a:ln w="508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50" name="WordArt 10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8697416" cy="908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kern="10" dirty="0">
                <a:ln w="571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>
                  <a:outerShdw dist="107763" dir="18900000" algn="ctr" rotWithShape="0">
                    <a:srgbClr val="C0C0C0"/>
                  </a:outerShdw>
                </a:effectLst>
                <a:latin typeface="Impact"/>
              </a:rPr>
              <a:t>ИТОГИ</a:t>
            </a:r>
          </a:p>
        </p:txBody>
      </p:sp>
      <p:sp>
        <p:nvSpPr>
          <p:cNvPr id="87051" name="WordArt 11"/>
          <p:cNvSpPr>
            <a:spLocks noChangeArrowheads="1" noChangeShapeType="1" noTextEdit="1"/>
          </p:cNvSpPr>
          <p:nvPr/>
        </p:nvSpPr>
        <p:spPr bwMode="auto">
          <a:xfrm>
            <a:off x="0" y="1124744"/>
            <a:ext cx="6897216" cy="64807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>
              <a:buNone/>
            </a:pPr>
            <a:r>
              <a:rPr lang="ru-RU" sz="6600" b="1" kern="10" dirty="0">
                <a:ln w="73025">
                  <a:solidFill>
                    <a:srgbClr val="FF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990000"/>
                  </a:outerShdw>
                </a:effectLst>
                <a:latin typeface="Impact"/>
              </a:rPr>
              <a:t>ВИКТОРИНЫ</a:t>
            </a:r>
          </a:p>
        </p:txBody>
      </p:sp>
      <p:sp>
        <p:nvSpPr>
          <p:cNvPr id="87054" name="WordArt 14"/>
          <p:cNvSpPr>
            <a:spLocks noChangeArrowheads="1" noChangeShapeType="1" noTextEdit="1"/>
          </p:cNvSpPr>
          <p:nvPr/>
        </p:nvSpPr>
        <p:spPr bwMode="auto">
          <a:xfrm>
            <a:off x="2720752" y="2060848"/>
            <a:ext cx="3657600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/>
                  </a:outerShdw>
                </a:effectLst>
                <a:latin typeface="Impact"/>
              </a:rPr>
              <a:t>1 МЕСТО</a:t>
            </a:r>
          </a:p>
        </p:txBody>
      </p:sp>
      <p:sp>
        <p:nvSpPr>
          <p:cNvPr id="87055" name="WordArt 15"/>
          <p:cNvSpPr>
            <a:spLocks noChangeArrowheads="1" noChangeShapeType="1" noTextEdit="1"/>
          </p:cNvSpPr>
          <p:nvPr/>
        </p:nvSpPr>
        <p:spPr bwMode="auto">
          <a:xfrm>
            <a:off x="2792190" y="3212356"/>
            <a:ext cx="3657600" cy="681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buNone/>
            </a:pPr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/>
                  </a:outerShdw>
                </a:effectLst>
                <a:latin typeface="Impact"/>
              </a:rPr>
              <a:t>2 МЕСТО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437112"/>
            <a:ext cx="91321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536575" marR="0" lvl="0" indent="-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J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Миллион вам надежд на лучшее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536575" marR="0" lvl="0" indent="-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J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Times New Roman" pitchFamily="18" charset="0"/>
              </a:rPr>
              <a:t>Счастья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]- ∞; + ∞[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536575" marR="0" lvl="0" indent="-536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J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imes New Roman" pitchFamily="18" charset="0"/>
                <a:cs typeface="Times New Roman" pitchFamily="18" charset="0"/>
              </a:rPr>
              <a:t>Экзамены, которые вам приготовит жизнь, сдавать на одни пятерки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933056"/>
            <a:ext cx="5976664" cy="72078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kumimoji="0" lang="ru-RU" sz="7200" b="1" i="0" u="none" strike="noStrike" cap="none" spc="0" normalizeH="0" baseline="0" dirty="0" smtClean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МОЛОДЦЫ!</a:t>
            </a:r>
            <a:endParaRPr lang="ru-RU" sz="7200" b="1" cap="none" spc="0" dirty="0">
              <a:ln w="11430"/>
              <a:solidFill>
                <a:srgbClr val="FF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4" grpId="0" animBg="1"/>
      <p:bldP spid="870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3384376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них разбивают решение </a:t>
            </a:r>
            <a:endParaRPr lang="ru-RU" sz="5400" b="1" dirty="0" smtClean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buClr>
                <a:srgbClr val="C00000"/>
              </a:buClr>
            </a:pPr>
            <a:r>
              <a:rPr lang="ru-RU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Есть в спектакле</a:t>
            </a:r>
            <a:r>
              <a:rPr lang="ru-RU" sz="54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endParaRPr lang="ru-RU" sz="5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>
              <a:spcBef>
                <a:spcPct val="50000"/>
              </a:spcBef>
              <a:buClr>
                <a:srgbClr val="C00000"/>
              </a:buClr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Бывают арифметические</a:t>
            </a:r>
            <a:endParaRPr lang="en-US" sz="72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 rot="5400000">
            <a:off x="-29915" y="29914"/>
            <a:ext cx="1268413" cy="120858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buNone/>
            </a:pPr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lang="ru-RU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88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5589240"/>
            <a:ext cx="4619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488" y="1700808"/>
            <a:ext cx="9217024" cy="4392488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Она нужна, чтобы не говорить глупостей</a:t>
            </a:r>
          </a:p>
          <a:p>
            <a:pPr eaLnBrk="0" hangingPunct="0">
              <a:spcBef>
                <a:spcPts val="1200"/>
              </a:spcBef>
              <a:buClr>
                <a:srgbClr val="C00000"/>
              </a:buClr>
            </a:pP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Когда одно вытекает из </a:t>
            </a: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другого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Бывает математическая, бывает женская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 rot="5400000">
            <a:off x="-29915" y="29914"/>
            <a:ext cx="1268413" cy="1208584"/>
          </a:xfrm>
          <a:prstGeom prst="rect">
            <a:avLst/>
          </a:prstGeom>
          <a:scene3d>
            <a:camera prst="orthographicFront"/>
            <a:lightRig rig="threePt" dir="t"/>
          </a:scene3d>
          <a:sp3d extrusionH="139700">
            <a:extrusionClr>
              <a:schemeClr val="accent2">
                <a:lumMod val="60000"/>
                <a:lumOff val="40000"/>
              </a:schemeClr>
            </a:extrusionClr>
          </a:sp3d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buNone/>
            </a:pPr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lang="ru-RU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5753100"/>
            <a:ext cx="4619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F0000"/>
      </a:hlink>
      <a:folHlink>
        <a:srgbClr val="750A3D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0C0C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C0C0C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1333</Words>
  <Application>Microsoft Office PowerPoint</Application>
  <PresentationFormat>Лист A4 (210x297 мм)</PresentationFormat>
  <Paragraphs>436</Paragraphs>
  <Slides>76</Slides>
  <Notes>5</Notes>
  <HiddenSlides>0</HiddenSlides>
  <MMClips>0</MMClips>
  <ScaleCrop>false</ScaleCrop>
  <HeadingPairs>
    <vt:vector size="8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76</vt:i4>
      </vt:variant>
      <vt:variant>
        <vt:lpstr>Произвольные показы</vt:lpstr>
      </vt:variant>
      <vt:variant>
        <vt:i4>1</vt:i4>
      </vt:variant>
    </vt:vector>
  </HeadingPairs>
  <TitlesOfParts>
    <vt:vector size="81" baseType="lpstr">
      <vt:lpstr>Оформление по умолчанию</vt:lpstr>
      <vt:lpstr>2_Тема Office</vt:lpstr>
      <vt:lpstr>Формула</vt:lpstr>
      <vt:lpstr>Clip</vt:lpstr>
      <vt:lpstr>ВНЕКЛАССНОЕ МЕРОПРИЯТИЕ</vt:lpstr>
      <vt:lpstr> 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 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Произвольный показ 1</vt:lpstr>
    </vt:vector>
  </TitlesOfParts>
  <Company>ГБОУ НПО ПЛ № 41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subject>Информатика и математика</dc:subject>
  <dc:creator>Кудрявцева Елена Юрьевна</dc:creator>
  <cp:lastModifiedBy>Admin</cp:lastModifiedBy>
  <cp:revision>337</cp:revision>
  <dcterms:created xsi:type="dcterms:W3CDTF">2003-02-08T08:23:17Z</dcterms:created>
  <dcterms:modified xsi:type="dcterms:W3CDTF">2013-11-10T07:18:36Z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