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0" r:id="rId2"/>
    <p:sldId id="263" r:id="rId3"/>
    <p:sldId id="262" r:id="rId4"/>
    <p:sldId id="260" r:id="rId5"/>
    <p:sldId id="257" r:id="rId6"/>
    <p:sldId id="259" r:id="rId7"/>
    <p:sldId id="261" r:id="rId8"/>
    <p:sldId id="256" r:id="rId9"/>
    <p:sldId id="265" r:id="rId10"/>
    <p:sldId id="273" r:id="rId11"/>
    <p:sldId id="268" r:id="rId12"/>
    <p:sldId id="272" r:id="rId13"/>
    <p:sldId id="266" r:id="rId14"/>
    <p:sldId id="271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0E9A"/>
    <a:srgbClr val="3333CC"/>
    <a:srgbClr val="2C0678"/>
    <a:srgbClr val="0074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7;&#1080;&#1084;&#1084;&#1077;&#1090;&#1088;&#1080;&#1103;%20&#1074;%20&#1072;&#1085;&#1075;&#1083;&#1080;&#1081;&#1089;&#1082;&#1086;&#1081;%20&#1089;&#1080;&#1084;&#1074;&#1086;&#1083;&#1080;&#1082;&#1077;\&#1075;&#1080;&#1084;&#1085;&#1099;\Highlands%20-%20Castles%20in%20the%20Air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8.png"/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7;&#1080;&#1084;&#1084;&#1077;&#1090;&#1088;&#1080;&#1103;%20&#1074;%20&#1072;&#1085;&#1075;&#1083;&#1080;&#1081;&#1089;&#1082;&#1086;&#1081;%20&#1089;&#1080;&#1084;&#1074;&#1086;&#1083;&#1080;&#1082;&#1077;\&#1075;&#1080;&#1084;&#1085;&#1099;\Highlands%20-%20Tale%20Of%20Shyn.mp3" TargetMode="External"/><Relationship Id="rId6" Type="http://schemas.openxmlformats.org/officeDocument/2006/relationships/image" Target="../media/image12.gif"/><Relationship Id="rId11" Type="http://schemas.openxmlformats.org/officeDocument/2006/relationships/image" Target="../media/image22.gif"/><Relationship Id="rId5" Type="http://schemas.openxmlformats.org/officeDocument/2006/relationships/image" Target="../media/image9.jpeg"/><Relationship Id="rId10" Type="http://schemas.openxmlformats.org/officeDocument/2006/relationships/image" Target="../media/image16.png"/><Relationship Id="rId4" Type="http://schemas.openxmlformats.org/officeDocument/2006/relationships/image" Target="../media/image37.jpeg"/><Relationship Id="rId9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57;&#1080;&#1084;&#1084;&#1077;&#1090;&#1088;&#1080;&#1103;%20&#1074;%20&#1072;&#1085;&#1075;&#1083;&#1080;&#1081;&#1089;&#1082;&#1086;&#1081;%20&#1089;&#1080;&#1084;&#1074;&#1086;&#1083;&#1080;&#1082;&#1077;\&#1075;&#1080;&#1084;&#1085;&#1099;\Highlands%20-%20Back%20to%20Bonnie%20Scotland.mp3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57;&#1080;&#1084;&#1084;&#1077;&#1090;&#1088;&#1080;&#1103;%20&#1074;%20&#1072;&#1085;&#1075;&#1083;&#1080;&#1081;&#1089;&#1082;&#1086;&#1081;%20&#1089;&#1080;&#1084;&#1074;&#1086;&#1083;&#1080;&#1082;&#1077;\&#1075;&#1080;&#1084;&#1085;&#1099;\Complete%20National%20Anthems%20Of%20The%20Wolrd%20-%20England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5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57;&#1080;&#1084;&#1084;&#1077;&#1090;&#1088;&#1080;&#1103;%20&#1074;%20&#1072;&#1085;&#1075;&#1083;&#1080;&#1081;&#1089;&#1082;&#1086;&#1081;%20&#1089;&#1080;&#1084;&#1074;&#1086;&#1083;&#1080;&#1082;&#1077;\&#1075;&#1080;&#1084;&#1085;&#1099;\Complete%20National%20Anthems%20Of%20The%20Wolrd%20-%20Scotland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57;&#1080;&#1084;&#1084;&#1077;&#1090;&#1088;&#1080;&#1103;%20&#1074;%20&#1072;&#1085;&#1075;&#1083;&#1080;&#1081;&#1089;&#1082;&#1086;&#1081;%20&#1089;&#1080;&#1084;&#1074;&#1086;&#1083;&#1080;&#1082;&#1077;\&#1075;&#1080;&#1084;&#1085;&#1099;\Complete%20National%20Anthems%20Of%20The%20Wolrd%20-%20Wales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57;&#1080;&#1084;&#1084;&#1077;&#1090;&#1088;&#1080;&#1103;%20&#1074;%20&#1072;&#1085;&#1075;&#1083;&#1080;&#1081;&#1089;&#1082;&#1086;&#1081;%20&#1089;&#1080;&#1084;&#1074;&#1086;&#1083;&#1080;&#1082;&#1077;\&#1075;&#1080;&#1084;&#1085;&#1099;\IrelandAnthem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7;&#1080;&#1084;&#1084;&#1077;&#1090;&#1088;&#1080;&#1103;%20&#1074;%20&#1072;&#1085;&#1075;&#1083;&#1080;&#1081;&#1089;&#1082;&#1086;&#1081;%20&#1089;&#1080;&#1084;&#1074;&#1086;&#1083;&#1080;&#1082;&#1077;\&#1075;&#1080;&#1084;&#1085;&#1099;\&#1053;&#1072;&#1094;&#1080;&#1086;&#1085;&#1072;&#1083;&#1100;&#1085;&#1099;&#1077;_&#1043;&#1080;&#1084;&#1085;&#1099;_-_&#1042;&#1077;&#1083;&#1080;&#1082;&#1086;&#1073;&#1088;&#1080;&#1090;&#1072;&#1085;&#1080;&#1103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hyperlink" Target="6%20&#1084;&#1072;&#1103;.ppt" TargetMode="External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hyperlink" Target="&#1055;&#1088;&#1080;&#1083;&#8470;1/&#1042;&#1086;&#1088;&#1086;&#1085;&#1080;&#1085;%20&#1057;&#1077;&#1088;&#1075;&#1077;&#1081;.pptx" TargetMode="External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929198"/>
            <a:ext cx="8786874" cy="192880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Бинарный урок подготовили: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Исаева С.В. – учитель математики</a:t>
            </a:r>
            <a:br>
              <a:rPr lang="ru-RU" sz="2400" dirty="0" smtClean="0"/>
            </a:br>
            <a:r>
              <a:rPr lang="ru-RU" sz="2400" dirty="0" err="1" smtClean="0"/>
              <a:t>Шох</a:t>
            </a:r>
            <a:r>
              <a:rPr lang="ru-RU" sz="2400" dirty="0" smtClean="0"/>
              <a:t> М.В. – учитель английского языка</a:t>
            </a:r>
            <a:br>
              <a:rPr lang="ru-RU" sz="2400" dirty="0" smtClean="0"/>
            </a:br>
            <a:r>
              <a:rPr lang="ru-RU" sz="2400" dirty="0" smtClean="0"/>
              <a:t>МОУ «СОШ №2 г.Калининска»</a:t>
            </a:r>
            <a:br>
              <a:rPr lang="ru-RU" sz="2400" dirty="0" smtClean="0"/>
            </a:br>
            <a:r>
              <a:rPr lang="ru-RU" sz="2400" dirty="0" smtClean="0"/>
              <a:t>2011 год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72560" cy="3857652"/>
          </a:xfrm>
        </p:spPr>
        <p:txBody>
          <a:bodyPr>
            <a:noAutofit/>
          </a:bodyPr>
          <a:lstStyle/>
          <a:p>
            <a:pPr algn="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Симметрия </a:t>
            </a:r>
          </a:p>
          <a:p>
            <a:pPr algn="r"/>
            <a:r>
              <a:rPr lang="ru-RU" sz="4800" dirty="0" smtClean="0">
                <a:solidFill>
                  <a:srgbClr val="970E9A"/>
                </a:solidFill>
              </a:rPr>
              <a:t>в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800" dirty="0" smtClean="0">
                <a:solidFill>
                  <a:srgbClr val="970E9A"/>
                </a:solidFill>
              </a:rPr>
              <a:t>английской символике.</a:t>
            </a:r>
            <a:endParaRPr lang="ru-RU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u="sng" dirty="0" smtClean="0">
                <a:solidFill>
                  <a:srgbClr val="C00000"/>
                </a:solidFill>
              </a:rPr>
              <a:t>Цель</a:t>
            </a:r>
            <a:r>
              <a:rPr lang="ru-RU" sz="2800" dirty="0" smtClean="0">
                <a:solidFill>
                  <a:srgbClr val="C00000"/>
                </a:solidFill>
              </a:rPr>
              <a:t>: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Развитие способностей обучающихся в интегрированной среде.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Развитие образного мышления, фантазии, воображения, творческого подхода к выполняемой работе.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3" name="Picture 9" descr="C:\Documents and Settings\user\Рабочий стол\Великобритания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357694"/>
            <a:ext cx="1487706" cy="205213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26" name="Picture 2" descr="C:\Documents and Settings\user\Рабочий стол\Великобритания\11.jpg"/>
          <p:cNvPicPr>
            <a:picLocks noChangeAspect="1" noChangeArrowheads="1"/>
          </p:cNvPicPr>
          <p:nvPr/>
        </p:nvPicPr>
        <p:blipFill>
          <a:blip r:embed="rId4"/>
          <a:srcRect b="9898"/>
          <a:stretch>
            <a:fillRect/>
          </a:stretch>
        </p:blipFill>
        <p:spPr bwMode="auto">
          <a:xfrm>
            <a:off x="785786" y="285728"/>
            <a:ext cx="2714643" cy="19448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8" name="Highlands - Castles in the 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24" y="43576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58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/>
          <a:lstStyle/>
          <a:p>
            <a:pPr algn="ctr"/>
            <a:r>
              <a:rPr lang="en-US" dirty="0" smtClean="0"/>
              <a:t>New Words to be used: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339166" cy="4724400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solidFill>
                  <a:srgbClr val="007434"/>
                </a:solidFill>
              </a:rPr>
              <a:t>Symmetry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7030A0"/>
                </a:solidFill>
              </a:rPr>
              <a:t>Central symmetry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Axis symmetry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Symmetric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Asymmetric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user\Рабочий стол\Великобритания\Герб Шотландии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1928802"/>
            <a:ext cx="1218206" cy="128588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198" name="Picture 6" descr="C:\Documents and Settings\user\Рабочий стол\Великобритания\герб Северной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857364"/>
            <a:ext cx="1214446" cy="1244807"/>
          </a:xfrm>
          <a:prstGeom prst="rect">
            <a:avLst/>
          </a:prstGeom>
          <a:noFill/>
        </p:spPr>
      </p:pic>
      <p:pic>
        <p:nvPicPr>
          <p:cNvPr id="8199" name="Picture 7" descr="C:\Documents and Settings\user\Рабочий стол\Великобритания\герб Англии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3429000"/>
            <a:ext cx="1214446" cy="12421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74" name="Picture 2" descr="C:\Documents and Settings\user\Рабочий стол\Великобритания\Не нужно\Флаги и гербы\Уэльс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857760"/>
            <a:ext cx="2857520" cy="1714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195" name="Picture 3" descr="C:\Documents and Settings\user\Рабочий стол\Великобритания\Герб Уэльса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3357562"/>
            <a:ext cx="1201110" cy="124596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75" name="Picture 3" descr="C:\Documents and Settings\user\Рабочий стол\Великобритания\Не нужно\Флаги и гербы\Северная Ирланд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142852"/>
            <a:ext cx="2786082" cy="1547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76" name="Picture 4" descr="C:\Documents and Settings\user\Рабочий стол\Великобритания\Не нужно\Флаги и гербы\Англия, флаг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5000636"/>
            <a:ext cx="2786062" cy="16716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77" name="Picture 5" descr="C:\Documents and Settings\user\Рабочий стол\Великобритания\Не нужно\Флаги и гербы\Шотландский флаг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72132" y="142852"/>
            <a:ext cx="2738456" cy="157163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78" name="Picture 6" descr="C:\Documents and Settings\user\Рабочий стол\Великобритания\Не нужно\Флаги и гербы\Королевство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32374" y="2071678"/>
            <a:ext cx="4052057" cy="257176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79" name="Picture 7" descr="C:\Documents and Settings\user\Рабочий стол\Великобритания\Не нужно\Флаги и гербы\герб Великобритании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744" y="4988120"/>
            <a:ext cx="1714512" cy="160389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Highlands - Tale Of Shy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285720" y="450057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428604"/>
            <a:ext cx="4714908" cy="589599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100" b="1" dirty="0" err="1" smtClean="0">
                <a:solidFill>
                  <a:srgbClr val="007434"/>
                </a:solidFill>
              </a:rPr>
              <a:t>Questions</a:t>
            </a:r>
            <a:r>
              <a:rPr lang="en-US" sz="5100" b="1" dirty="0" smtClean="0">
                <a:solidFill>
                  <a:srgbClr val="007434"/>
                </a:solidFill>
              </a:rPr>
              <a:t>:</a:t>
            </a:r>
          </a:p>
          <a:p>
            <a:pPr algn="ctr">
              <a:buNone/>
            </a:pPr>
            <a:endParaRPr lang="ru-RU" sz="5100" dirty="0" smtClean="0"/>
          </a:p>
          <a:p>
            <a:pPr marL="514350" indent="-514350"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Where is the UK situated?</a:t>
            </a:r>
          </a:p>
          <a:p>
            <a:pPr marL="514350" indent="-514350"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What countries is the UK made of?</a:t>
            </a:r>
          </a:p>
          <a:p>
            <a:pPr marL="514350" indent="-514350"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How many countries G.B. consist of? 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What is the 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offici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language in Britain? 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What’s the capital of Britain?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What’s the capital of Scotland? 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What’s the capital of Wales? 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What’s the capital of Northern Ireland?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What is the symbol of England? 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What is the symbol of Scotland? 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What is the symbol of Wales?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What is the symbol of Northern Ireland? 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Who is the Head of the state in G.B?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Wingdings 2"/>
              <a:buAutoNum type="arabicPeriod"/>
            </a:pPr>
            <a:endParaRPr lang="en-US" dirty="0" smtClean="0"/>
          </a:p>
          <a:p>
            <a:pPr marL="514350" indent="-514350">
              <a:buFont typeface="Wingdings 2"/>
              <a:buAutoNum type="arabicPeriod"/>
            </a:pPr>
            <a:endParaRPr lang="en-US" dirty="0" smtClean="0"/>
          </a:p>
          <a:p>
            <a:pPr marL="514350" indent="-514350">
              <a:buFont typeface="Wingdings 2"/>
              <a:buAutoNum type="arabicPeriod"/>
            </a:pPr>
            <a:endParaRPr lang="en-US" dirty="0" smtClean="0"/>
          </a:p>
          <a:p>
            <a:pPr marL="514350" indent="-514350">
              <a:buFont typeface="Wingdings 2"/>
              <a:buAutoNum type="arabicPeriod"/>
            </a:pPr>
            <a:endParaRPr lang="en-US" dirty="0" smtClean="0"/>
          </a:p>
          <a:p>
            <a:pPr marL="514350" indent="-514350">
              <a:buFont typeface="Wingdings 2"/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428604"/>
            <a:ext cx="4214842" cy="589599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100" b="1" dirty="0" err="1" smtClean="0">
                <a:solidFill>
                  <a:srgbClr val="C00000"/>
                </a:solidFill>
              </a:rPr>
              <a:t>Answers</a:t>
            </a:r>
            <a:r>
              <a:rPr lang="en-US" sz="5100" b="1" dirty="0" smtClean="0">
                <a:solidFill>
                  <a:srgbClr val="C00000"/>
                </a:solidFill>
              </a:rPr>
              <a:t>:</a:t>
            </a:r>
          </a:p>
          <a:p>
            <a:pPr algn="ctr">
              <a:buNone/>
            </a:pPr>
            <a:endParaRPr lang="ru-RU" sz="5100" dirty="0" smtClean="0"/>
          </a:p>
          <a:p>
            <a:pPr marL="514350" indent="-514350">
              <a:buAutoNum type="arabicPeriod"/>
            </a:pP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British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Isles</a:t>
            </a:r>
            <a:endParaRPr lang="en-US" sz="3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England, Scotland, Wales and Northern Ireland.</a:t>
            </a:r>
          </a:p>
          <a:p>
            <a:pPr marL="514350" indent="-514350"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England, Scotland, Wales</a:t>
            </a:r>
          </a:p>
          <a:p>
            <a:pPr marL="514350" indent="-514350"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English</a:t>
            </a:r>
          </a:p>
          <a:p>
            <a:pPr marL="514350" indent="-514350"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London</a:t>
            </a:r>
          </a:p>
          <a:p>
            <a:pPr marL="514350" indent="-514350"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Edinburg</a:t>
            </a:r>
          </a:p>
          <a:p>
            <a:pPr marL="514350" indent="-514350"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Cardiff</a:t>
            </a:r>
          </a:p>
          <a:p>
            <a:pPr marL="514350" indent="-514350">
              <a:buAutoNum type="arabicPeriod"/>
            </a:pP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Belfast</a:t>
            </a:r>
            <a:endParaRPr lang="en-US" sz="3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The red rose</a:t>
            </a:r>
          </a:p>
          <a:p>
            <a:pPr marL="514350" indent="-514350"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The thistle</a:t>
            </a:r>
          </a:p>
          <a:p>
            <a:pPr marL="514350" indent="-514350"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The daffodil</a:t>
            </a:r>
          </a:p>
          <a:p>
            <a:pPr marL="514350" indent="-514350"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The shamrock</a:t>
            </a:r>
          </a:p>
          <a:p>
            <a:pPr marL="514350" indent="-514350"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The Queen</a:t>
            </a:r>
          </a:p>
          <a:p>
            <a:pPr marL="514350" indent="-51435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user\Рабочий стол\Великобритания\Не нужно\Флаги и гербы\Лепрекон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42852"/>
            <a:ext cx="642942" cy="8572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7" name="Picture 3" descr="C:\Documents and Settings\user\Рабочий стол\Великобритания\трубы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714380" cy="736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8" name="Highlands - Back to Bonnie Scotla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10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Documents and Settings\user\Рабочий стол\Великобритания\Не нужно\АНИМА и картинки\Собор Святого Павла.jpg"/>
          <p:cNvPicPr>
            <a:picLocks noChangeAspect="1" noChangeArrowheads="1"/>
          </p:cNvPicPr>
          <p:nvPr/>
        </p:nvPicPr>
        <p:blipFill>
          <a:blip r:embed="rId2"/>
          <a:srcRect l="1744" t="10658" r="9885"/>
          <a:stretch>
            <a:fillRect/>
          </a:stretch>
        </p:blipFill>
        <p:spPr bwMode="auto">
          <a:xfrm>
            <a:off x="4859977" y="3786190"/>
            <a:ext cx="4284023" cy="3071810"/>
          </a:xfrm>
          <a:prstGeom prst="rect">
            <a:avLst/>
          </a:prstGeom>
          <a:noFill/>
        </p:spPr>
      </p:pic>
      <p:pic>
        <p:nvPicPr>
          <p:cNvPr id="2057" name="Picture 9" descr="C:\Documents and Settings\user\Рабочий стол\Великобритания\Букингемский Дворе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86190" cy="3786190"/>
          </a:xfrm>
          <a:prstGeom prst="rect">
            <a:avLst/>
          </a:prstGeom>
          <a:noFill/>
        </p:spPr>
      </p:pic>
      <p:pic>
        <p:nvPicPr>
          <p:cNvPr id="2064" name="Picture 16" descr="C:\Documents and Settings\user\Рабочий стол\Великобритания\галерея Тейта.jpg"/>
          <p:cNvPicPr>
            <a:picLocks noChangeAspect="1" noChangeArrowheads="1"/>
          </p:cNvPicPr>
          <p:nvPr/>
        </p:nvPicPr>
        <p:blipFill>
          <a:blip r:embed="rId4"/>
          <a:srcRect l="6803" r="12094" b="20787"/>
          <a:stretch>
            <a:fillRect/>
          </a:stretch>
        </p:blipFill>
        <p:spPr bwMode="auto">
          <a:xfrm>
            <a:off x="0" y="3788013"/>
            <a:ext cx="3929058" cy="3069988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Великобритания\ар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071942"/>
            <a:ext cx="2993068" cy="2786058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Великобритания\собор.jpg"/>
          <p:cNvPicPr>
            <a:picLocks noChangeAspect="1" noChangeArrowheads="1"/>
          </p:cNvPicPr>
          <p:nvPr/>
        </p:nvPicPr>
        <p:blipFill>
          <a:blip r:embed="rId6"/>
          <a:srcRect r="825"/>
          <a:stretch>
            <a:fillRect/>
          </a:stretch>
        </p:blipFill>
        <p:spPr bwMode="auto">
          <a:xfrm>
            <a:off x="5643570" y="-1"/>
            <a:ext cx="3500430" cy="3855973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Великобритания\кремль.jpg"/>
          <p:cNvPicPr>
            <a:picLocks noChangeAspect="1" noChangeArrowheads="1"/>
          </p:cNvPicPr>
          <p:nvPr/>
        </p:nvPicPr>
        <p:blipFill>
          <a:blip r:embed="rId7"/>
          <a:srcRect l="772" t="7731" r="772" b="2062"/>
          <a:stretch>
            <a:fillRect/>
          </a:stretch>
        </p:blipFill>
        <p:spPr bwMode="auto">
          <a:xfrm>
            <a:off x="2786050" y="1"/>
            <a:ext cx="2965574" cy="40719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428604"/>
            <a:ext cx="4572032" cy="58959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Английский язык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социокультурную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компетентность обучающихся: познакомить с  географией и символами Соединенного Королевства.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уважение к культуре и народу страны изучаемого языка.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343400" cy="58959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marL="609600" indent="-609600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 Повторить осевую и центральную симметрии.</a:t>
            </a:r>
          </a:p>
          <a:p>
            <a:pPr marL="609600" indent="-609600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  Познакомиться с зеркальной симметрией.</a:t>
            </a:r>
          </a:p>
          <a:p>
            <a:pPr marL="609600" indent="-609600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  Закрепить знания  по видам симметрии.</a:t>
            </a:r>
            <a:endParaRPr lang="ru-RU" sz="2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\Рабочий стол\Великобритания\флаг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642942" cy="332556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Великобритания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214290"/>
            <a:ext cx="785818" cy="715421"/>
          </a:xfrm>
          <a:prstGeom prst="rect">
            <a:avLst/>
          </a:prstGeom>
          <a:noFill/>
        </p:spPr>
      </p:pic>
      <p:pic>
        <p:nvPicPr>
          <p:cNvPr id="2" name="Picture 2" descr="C:\Documents and Settings\user\Рабочий стол\Великобритания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643446"/>
            <a:ext cx="1228724" cy="178051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1142984"/>
            <a:ext cx="9144000" cy="335758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970E9A"/>
                </a:solidFill>
              </a:rPr>
              <a:t>Thank you very much </a:t>
            </a:r>
            <a:br>
              <a:rPr lang="en-US" sz="4400" dirty="0" smtClean="0">
                <a:solidFill>
                  <a:srgbClr val="970E9A"/>
                </a:solidFill>
              </a:rPr>
            </a:br>
            <a:r>
              <a:rPr lang="en-US" sz="4400" dirty="0" smtClean="0">
                <a:solidFill>
                  <a:srgbClr val="970E9A"/>
                </a:solidFill>
              </a:rPr>
              <a:t>for your attention!</a:t>
            </a:r>
            <a:endParaRPr lang="ru-RU" sz="4400" dirty="0">
              <a:solidFill>
                <a:srgbClr val="970E9A"/>
              </a:solidFill>
            </a:endParaRPr>
          </a:p>
        </p:txBody>
      </p:sp>
      <p:pic>
        <p:nvPicPr>
          <p:cNvPr id="9" name="Picture 4" descr="C:\Documents and Settings\user\Рабочий стол\Великобритания\Волынщик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714884"/>
            <a:ext cx="1281115" cy="1373567"/>
          </a:xfrm>
          <a:prstGeom prst="rect">
            <a:avLst/>
          </a:prstGeom>
          <a:noFill/>
          <a:ln>
            <a:solidFill>
              <a:srgbClr val="970E9A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user\Рабочий стол\Великобритания\Герб Уэльс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643446"/>
            <a:ext cx="1500198" cy="165463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196" name="Picture 4" descr="C:\Documents and Settings\user\Рабочий стол\Великобритания\Герб Шотландии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28604"/>
            <a:ext cx="1432245" cy="158708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198" name="Picture 6" descr="C:\Documents and Settings\user\Рабочий стол\Великобритания\герб Северной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28604"/>
            <a:ext cx="1476372" cy="1513281"/>
          </a:xfrm>
          <a:prstGeom prst="rect">
            <a:avLst/>
          </a:prstGeom>
          <a:noFill/>
        </p:spPr>
      </p:pic>
      <p:pic>
        <p:nvPicPr>
          <p:cNvPr id="8199" name="Picture 7" descr="C:\Documents and Settings\user\Рабочий стол\Великобритания\герб Англии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500570"/>
            <a:ext cx="1578077" cy="17344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3" descr="C:\Documents and Settings\user\Рабочий стол\Великобритания\file_20100120165556\Символы Великобритании\index.files\image2950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928670"/>
            <a:ext cx="4047130" cy="5010152"/>
          </a:xfrm>
          <a:prstGeom prst="rect">
            <a:avLst/>
          </a:prstGeom>
          <a:noFill/>
          <a:ln>
            <a:solidFill>
              <a:srgbClr val="2C0678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Великобритания\Flags_of_the_Union_Jack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8840" b="8840"/>
          <a:stretch>
            <a:fillRect/>
          </a:stretch>
        </p:blipFill>
        <p:spPr bwMode="auto">
          <a:xfrm>
            <a:off x="785786" y="1000108"/>
            <a:ext cx="7672258" cy="53578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7030A0"/>
                </a:solidFill>
              </a:rPr>
              <a:t> FLAGS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786578" y="2000240"/>
            <a:ext cx="1285884" cy="4286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Eras Bold ITC" pitchFamily="34" charset="0"/>
              </a:rPr>
              <a:t>Wales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4" descr="C:\Documents and Settings\user\Рабочий стол\Великобритания\Уэльс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000108"/>
            <a:ext cx="1785950" cy="10001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28" name="Picture 4" descr="C:\Documents and Settings\user\Рабочий стол\Великобритания\Не нужно\Флаги и гербы\Северная Ирланд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143248"/>
            <a:ext cx="2158566" cy="121444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0010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ENGLAND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Documents and Settings\user\Рабочий стол\Великобритания\Англия, флаг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000100" y="1714488"/>
            <a:ext cx="7215238" cy="432914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42844" y="6072206"/>
            <a:ext cx="8848756" cy="68102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The capital of England is </a:t>
            </a:r>
            <a:r>
              <a:rPr lang="en-US" sz="4000" b="1" dirty="0" smtClean="0">
                <a:solidFill>
                  <a:srgbClr val="C00000"/>
                </a:solidFill>
              </a:rPr>
              <a:t>London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4" name="Picture 4" descr="C:\Documents and Settings\user\Рабочий стол\Великобритания\герб Англии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214290"/>
            <a:ext cx="1234941" cy="135732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75" name="Picture 3" descr="C:\Documents and Settings\user\Рабочий стол\Великобритания\file_20100120165556\Символы Великобритании\index.files\image42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42852"/>
            <a:ext cx="1782806" cy="1214446"/>
          </a:xfrm>
          <a:prstGeom prst="rect">
            <a:avLst/>
          </a:prstGeom>
          <a:noFill/>
        </p:spPr>
      </p:pic>
      <p:pic>
        <p:nvPicPr>
          <p:cNvPr id="8" name="Complete National Anthems Of The Wolrd - Engla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2859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42984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SCOTLAND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user\Рабочий стол\Великобритания\Шотландский флаг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928662" y="1643050"/>
            <a:ext cx="7339034" cy="44034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42844" y="6000768"/>
            <a:ext cx="8858312" cy="7143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3333CC"/>
                </a:solidFill>
              </a:rPr>
              <a:t>The capital of Scotland is </a:t>
            </a:r>
            <a:r>
              <a:rPr lang="en-US" sz="4000" b="1" dirty="0" smtClean="0">
                <a:solidFill>
                  <a:srgbClr val="3333CC"/>
                </a:solidFill>
              </a:rPr>
              <a:t>Edinburgh</a:t>
            </a:r>
            <a:r>
              <a:rPr lang="en-US" sz="4000" dirty="0" smtClean="0">
                <a:solidFill>
                  <a:srgbClr val="3333CC"/>
                </a:solidFill>
              </a:rPr>
              <a:t>.</a:t>
            </a:r>
            <a:endParaRPr lang="ru-RU" sz="4000" dirty="0">
              <a:solidFill>
                <a:srgbClr val="3333CC"/>
              </a:solidFill>
            </a:endParaRPr>
          </a:p>
        </p:txBody>
      </p:sp>
      <p:pic>
        <p:nvPicPr>
          <p:cNvPr id="2051" name="Picture 3" descr="C:\Documents and Settings\user\Рабочий стол\Великобритания\Герб Шотландии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214290"/>
            <a:ext cx="1200151" cy="13298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52" name="Picture 4" descr="C:\Documents and Settings\user\Рабочий стол\Великобритания\Чертополох, Шотландия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1676242" cy="1285884"/>
          </a:xfrm>
          <a:prstGeom prst="rect">
            <a:avLst/>
          </a:prstGeom>
          <a:noFill/>
        </p:spPr>
      </p:pic>
      <p:pic>
        <p:nvPicPr>
          <p:cNvPr id="9" name="Complete National Anthems Of The Wolrd - Scotla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4291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928694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7434"/>
                </a:solidFill>
              </a:rPr>
              <a:t>WALES</a:t>
            </a:r>
            <a:endParaRPr lang="ru-RU" sz="5400" dirty="0">
              <a:solidFill>
                <a:srgbClr val="007434"/>
              </a:solidFill>
            </a:endParaRPr>
          </a:p>
        </p:txBody>
      </p:sp>
      <p:pic>
        <p:nvPicPr>
          <p:cNvPr id="4098" name="Picture 2" descr="C:\Documents and Settings\user\Рабочий стол\Великобритания\Уэльс2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928662" y="1643050"/>
            <a:ext cx="7124720" cy="42748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14282" y="5929330"/>
            <a:ext cx="8777318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7434"/>
                </a:solidFill>
              </a:rPr>
              <a:t>The capital of Wales is </a:t>
            </a:r>
            <a:r>
              <a:rPr lang="en-US" sz="3900" b="1" dirty="0" smtClean="0">
                <a:solidFill>
                  <a:srgbClr val="007434"/>
                </a:solidFill>
              </a:rPr>
              <a:t>Cardiff</a:t>
            </a:r>
            <a:r>
              <a:rPr lang="en-US" b="1" dirty="0" smtClean="0">
                <a:solidFill>
                  <a:srgbClr val="007434"/>
                </a:solidFill>
              </a:rPr>
              <a:t>.</a:t>
            </a:r>
            <a:endParaRPr lang="ru-RU" b="1" dirty="0">
              <a:solidFill>
                <a:srgbClr val="007434"/>
              </a:solidFill>
            </a:endParaRPr>
          </a:p>
        </p:txBody>
      </p:sp>
      <p:pic>
        <p:nvPicPr>
          <p:cNvPr id="4099" name="Picture 3" descr="C:\Documents and Settings\user\Рабочий стол\Великобритания\Герб Уэльс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142852"/>
            <a:ext cx="1295400" cy="1428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101" name="Picture 5" descr="C:\Documents and Settings\user\Рабочий стол\Великобритания\жёлтый нарцисс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1409189" cy="1285884"/>
          </a:xfrm>
          <a:prstGeom prst="rect">
            <a:avLst/>
          </a:prstGeom>
          <a:noFill/>
        </p:spPr>
      </p:pic>
      <p:pic>
        <p:nvPicPr>
          <p:cNvPr id="9" name="Complete National Anthems Of The Wolrd - Wal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35729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9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85725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970E9A"/>
                </a:solidFill>
              </a:rPr>
              <a:t>NORTHERN IRELAND</a:t>
            </a:r>
            <a:endParaRPr lang="ru-RU" sz="5400" dirty="0">
              <a:solidFill>
                <a:srgbClr val="970E9A"/>
              </a:solidFill>
            </a:endParaRPr>
          </a:p>
        </p:txBody>
      </p:sp>
      <p:pic>
        <p:nvPicPr>
          <p:cNvPr id="6147" name="Picture 3" descr="C:\Documents and Settings\user\Рабочий стол\Великобритания\герб Северной Ирланди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786710" y="285728"/>
            <a:ext cx="1221971" cy="1143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42844" y="5715016"/>
            <a:ext cx="8848756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970E9A"/>
                </a:solidFill>
              </a:rPr>
              <a:t>The capital of Northern Ireland is </a:t>
            </a:r>
            <a:r>
              <a:rPr lang="en-US" sz="4000" b="1" dirty="0" smtClean="0">
                <a:solidFill>
                  <a:srgbClr val="970E9A"/>
                </a:solidFill>
              </a:rPr>
              <a:t>Belfast.</a:t>
            </a:r>
            <a:endParaRPr lang="ru-RU" sz="4000" b="1" dirty="0">
              <a:solidFill>
                <a:srgbClr val="970E9A"/>
              </a:solidFill>
            </a:endParaRPr>
          </a:p>
        </p:txBody>
      </p:sp>
      <p:pic>
        <p:nvPicPr>
          <p:cNvPr id="6148" name="Picture 4" descr="C:\Documents and Settings\user\Рабочий стол\Великобритания\Северная Ирланд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714488"/>
            <a:ext cx="7572428" cy="39290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149" name="Picture 5" descr="C:\Documents and Settings\user\Рабочий стол\Великобритания\трилистник1.gif"/>
          <p:cNvPicPr>
            <a:picLocks noChangeAspect="1" noChangeArrowheads="1"/>
          </p:cNvPicPr>
          <p:nvPr/>
        </p:nvPicPr>
        <p:blipFill>
          <a:blip r:embed="rId5"/>
          <a:srcRect l="7559" t="3780" r="8819" b="34016"/>
          <a:stretch>
            <a:fillRect/>
          </a:stretch>
        </p:blipFill>
        <p:spPr bwMode="auto">
          <a:xfrm>
            <a:off x="285720" y="285728"/>
            <a:ext cx="1143008" cy="11336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9" name="IrelandAnthe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1434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1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15436" cy="285752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UNITED KINGDOM OF </a:t>
            </a:r>
            <a:br>
              <a:rPr lang="en-US" dirty="0" smtClean="0"/>
            </a:br>
            <a:r>
              <a:rPr lang="en-US" dirty="0" smtClean="0"/>
              <a:t>GREAT BRITAIN </a:t>
            </a:r>
            <a:r>
              <a:rPr lang="en-US" sz="2200" dirty="0" smtClean="0"/>
              <a:t>AND </a:t>
            </a:r>
            <a:br>
              <a:rPr lang="en-US" sz="2200" dirty="0" smtClean="0"/>
            </a:br>
            <a:r>
              <a:rPr lang="en-US" dirty="0" smtClean="0"/>
              <a:t>NORTHERN IRELAND</a:t>
            </a:r>
            <a:endParaRPr lang="ru-RU" dirty="0"/>
          </a:p>
        </p:txBody>
      </p:sp>
      <p:pic>
        <p:nvPicPr>
          <p:cNvPr id="1026" name="Picture 2" descr="C:\Documents and Settings\user\Рабочий стол\Великобритания\Королевство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2976" y="2071678"/>
            <a:ext cx="7072362" cy="448870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" name="Picture 2" descr="C:\Documents and Settings\user\Рабочий стол\Великобритания\Не нужно\Знаменитые люди\королева1.jpg"/>
          <p:cNvPicPr>
            <a:picLocks noChangeAspect="1" noChangeArrowheads="1"/>
          </p:cNvPicPr>
          <p:nvPr/>
        </p:nvPicPr>
        <p:blipFill>
          <a:blip r:embed="rId4"/>
          <a:srcRect t="9071" r="7411" b="3024"/>
          <a:stretch>
            <a:fillRect/>
          </a:stretch>
        </p:blipFill>
        <p:spPr bwMode="auto">
          <a:xfrm>
            <a:off x="285720" y="285728"/>
            <a:ext cx="1071570" cy="1424847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050" name="Picture 2" descr="C:\Documents and Settings\user\Рабочий стол\Великобритания\Не нужно\Флаги и гербы\герб Великобритани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357166"/>
            <a:ext cx="1435088" cy="13425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Национальные_Гимны_-_Великобрит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4291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5429288" cy="142873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FAMOUS PEOPLE</a:t>
            </a:r>
            <a:endParaRPr lang="ru-RU" sz="5400" dirty="0"/>
          </a:p>
        </p:txBody>
      </p:sp>
      <p:pic>
        <p:nvPicPr>
          <p:cNvPr id="1027" name="Picture 3" descr="C:\Documents and Settings\user\Рабочий стол\Великобритания\London1\pictures\a57289be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357430"/>
            <a:ext cx="1210783" cy="1618989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Великобритания\Прил№2\Кэрролл\6.jp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2"/>
            <a:ext cx="2071701" cy="2330854"/>
          </a:xfrm>
          <a:prstGeom prst="rect">
            <a:avLst/>
          </a:prstGeom>
          <a:noFill/>
        </p:spPr>
      </p:pic>
      <p:pic>
        <p:nvPicPr>
          <p:cNvPr id="3" name="Picture 3" descr="C:\Documents and Settings\user\Рабочий стол\Великобритания\Флоренс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500570"/>
            <a:ext cx="1088135" cy="1365115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Великобритания\Oscar_Wilde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4413546"/>
            <a:ext cx="1358840" cy="1988848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Великобритания\HoratioNelson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4429132"/>
            <a:ext cx="1643074" cy="1979302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Великобритания\Александр Милн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1928802"/>
            <a:ext cx="1428760" cy="1831744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Великобритания\Даниель Дефо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142852"/>
            <a:ext cx="1250165" cy="1500198"/>
          </a:xfrm>
          <a:prstGeom prst="rect">
            <a:avLst/>
          </a:prstGeom>
          <a:noFill/>
        </p:spPr>
      </p:pic>
      <p:pic>
        <p:nvPicPr>
          <p:cNvPr id="2054" name="Picture 6" descr="C:\Documents and Settings\user\Рабочий стол\Великобритания\Чарльз Диккенс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46" y="1714488"/>
            <a:ext cx="1214446" cy="1548936"/>
          </a:xfrm>
          <a:prstGeom prst="rect">
            <a:avLst/>
          </a:prstGeom>
          <a:noFill/>
        </p:spPr>
      </p:pic>
      <p:pic>
        <p:nvPicPr>
          <p:cNvPr id="2055" name="Picture 7" descr="C:\Documents and Settings\user\Рабочий стол\Великобритания\Редьярд Киплинг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488" y="2571744"/>
            <a:ext cx="1357322" cy="1548368"/>
          </a:xfrm>
          <a:prstGeom prst="rect">
            <a:avLst/>
          </a:prstGeom>
          <a:noFill/>
        </p:spPr>
      </p:pic>
      <p:pic>
        <p:nvPicPr>
          <p:cNvPr id="2056" name="Picture 8" descr="C:\Documents and Settings\user\Рабочий стол\Великобритания\Не нужно\королева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68" y="214290"/>
            <a:ext cx="1642109" cy="1928826"/>
          </a:xfrm>
          <a:prstGeom prst="rect">
            <a:avLst/>
          </a:prstGeom>
          <a:noFill/>
        </p:spPr>
      </p:pic>
      <p:pic>
        <p:nvPicPr>
          <p:cNvPr id="2057" name="Picture 9" descr="C:\Documents and Settings\user\Рабочий стол\Великобритания\Не нужно\Черчилль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43306" y="1214422"/>
            <a:ext cx="1648323" cy="1236663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Великобритания\Не нужно\АНИМА\книга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72066" y="3500438"/>
            <a:ext cx="1409700" cy="590550"/>
          </a:xfrm>
          <a:prstGeom prst="rect">
            <a:avLst/>
          </a:prstGeom>
          <a:noFill/>
        </p:spPr>
      </p:pic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142844" y="6429396"/>
            <a:ext cx="3214710" cy="42860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hlinkClick r:id="rId15" action="ppaction://hlinkpres?slideindex=1&amp;slidetitle="/>
              </a:rPr>
              <a:t>Прил№1\Воронин Сергей.</a:t>
            </a:r>
            <a:r>
              <a:rPr lang="en-US" dirty="0" err="1" smtClean="0">
                <a:hlinkClick r:id="rId15" action="ppaction://hlinkpres?slideindex=1&amp;slidetitle="/>
              </a:rPr>
              <a:t>pptx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392</TotalTime>
  <Words>259</Words>
  <PresentationFormat>Экран (4:3)</PresentationFormat>
  <Paragraphs>72</Paragraphs>
  <Slides>15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Бинарный урок подготовили: Исаева С.В. – учитель математики Шох М.В. – учитель английского языка МОУ «СОШ №2 г.Калининска» 2011 год </vt:lpstr>
      <vt:lpstr>Слайд 2</vt:lpstr>
      <vt:lpstr> FLAGS</vt:lpstr>
      <vt:lpstr>ENGLAND</vt:lpstr>
      <vt:lpstr>SCOTLAND</vt:lpstr>
      <vt:lpstr>WALES</vt:lpstr>
      <vt:lpstr>NORTHERN IRELAND</vt:lpstr>
      <vt:lpstr>THE UNITED KINGDOM OF  GREAT BRITAIN AND  NORTHERN IRELAND</vt:lpstr>
      <vt:lpstr>FAMOUS PEOPLE</vt:lpstr>
      <vt:lpstr>New Words to be used:</vt:lpstr>
      <vt:lpstr>Слайд 11</vt:lpstr>
      <vt:lpstr>Слайд 12</vt:lpstr>
      <vt:lpstr>Слайд 13</vt:lpstr>
      <vt:lpstr>Слайд 14</vt:lpstr>
      <vt:lpstr>Thank you very much 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KINGDOM OF  GREAT BRITAIN AND  NORTHERN IRELAND</dc:title>
  <dc:subject>Страноведение</dc:subject>
  <dc:creator>Шох М.В.</dc:creator>
  <cp:keywords>Great Britain</cp:keywords>
  <cp:lastModifiedBy>Шох </cp:lastModifiedBy>
  <cp:revision>121</cp:revision>
  <dcterms:modified xsi:type="dcterms:W3CDTF">2011-05-06T02:46:32Z</dcterms:modified>
  <cp:category>English</cp:category>
</cp:coreProperties>
</file>