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3" r:id="rId2"/>
    <p:sldId id="304" r:id="rId3"/>
    <p:sldId id="283" r:id="rId4"/>
    <p:sldId id="279" r:id="rId5"/>
    <p:sldId id="272" r:id="rId6"/>
    <p:sldId id="298" r:id="rId7"/>
    <p:sldId id="317" r:id="rId8"/>
    <p:sldId id="319" r:id="rId9"/>
    <p:sldId id="314" r:id="rId10"/>
    <p:sldId id="291" r:id="rId11"/>
    <p:sldId id="322" r:id="rId12"/>
    <p:sldId id="296" r:id="rId13"/>
    <p:sldId id="285" r:id="rId14"/>
    <p:sldId id="316" r:id="rId15"/>
    <p:sldId id="307" r:id="rId16"/>
    <p:sldId id="320" r:id="rId17"/>
    <p:sldId id="309" r:id="rId18"/>
    <p:sldId id="310" r:id="rId19"/>
    <p:sldId id="311" r:id="rId20"/>
    <p:sldId id="306" r:id="rId21"/>
    <p:sldId id="312" r:id="rId22"/>
    <p:sldId id="32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000099"/>
    <a:srgbClr val="385D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784388-B6AA-4B19-B3E2-75E9700B8728}" type="doc">
      <dgm:prSet loTypeId="urn:microsoft.com/office/officeart/2005/8/layout/pList2" loCatId="list" qsTypeId="urn:microsoft.com/office/officeart/2005/8/quickstyle/simple1" qsCatId="simple" csTypeId="urn:microsoft.com/office/officeart/2005/8/colors/accent5_1" csCatId="accent5" phldr="1"/>
      <dgm:spPr/>
    </dgm:pt>
    <dgm:pt modelId="{E690620C-407B-4F31-B207-2A7306DEFD4B}">
      <dgm:prSet phldrT="[Текст]" custT="1"/>
      <dgm:spPr/>
      <dgm:t>
        <a:bodyPr/>
        <a:lstStyle/>
        <a:p>
          <a:r>
            <a:rPr lang="ru-RU" sz="1800" dirty="0" smtClean="0">
              <a:latin typeface="Calibri" pitchFamily="34" charset="0"/>
            </a:rPr>
            <a:t>Ф.Ф. Беллинсгаузен</a:t>
          </a:r>
          <a:endParaRPr lang="ru-RU" sz="1800" dirty="0">
            <a:latin typeface="Calibri" pitchFamily="34" charset="0"/>
          </a:endParaRPr>
        </a:p>
      </dgm:t>
    </dgm:pt>
    <dgm:pt modelId="{E8E1955C-8208-4C17-A143-C7888A065CFC}" type="parTrans" cxnId="{7C94AA30-F779-465C-A797-63D42314CBE4}">
      <dgm:prSet/>
      <dgm:spPr/>
      <dgm:t>
        <a:bodyPr/>
        <a:lstStyle/>
        <a:p>
          <a:endParaRPr lang="ru-RU"/>
        </a:p>
      </dgm:t>
    </dgm:pt>
    <dgm:pt modelId="{64563605-B5E7-461E-9626-FEF8EE5BDF25}" type="sibTrans" cxnId="{7C94AA30-F779-465C-A797-63D42314CBE4}">
      <dgm:prSet/>
      <dgm:spPr/>
      <dgm:t>
        <a:bodyPr/>
        <a:lstStyle/>
        <a:p>
          <a:endParaRPr lang="ru-RU"/>
        </a:p>
      </dgm:t>
    </dgm:pt>
    <dgm:pt modelId="{62195809-0A80-4AA0-84EB-E172826C3329}">
      <dgm:prSet phldrT="[Текст]" custT="1"/>
      <dgm:spPr/>
      <dgm:t>
        <a:bodyPr/>
        <a:lstStyle/>
        <a:p>
          <a:r>
            <a:rPr lang="ru-RU" sz="1800" dirty="0" smtClean="0">
              <a:latin typeface="Calibri" pitchFamily="34" charset="0"/>
            </a:rPr>
            <a:t>М.П. Лазарев  </a:t>
          </a:r>
          <a:endParaRPr lang="ru-RU" sz="1800" dirty="0">
            <a:latin typeface="Calibri" pitchFamily="34" charset="0"/>
          </a:endParaRPr>
        </a:p>
      </dgm:t>
    </dgm:pt>
    <dgm:pt modelId="{96B4C9F2-7E19-43A8-B1B3-096E1FC93359}" type="parTrans" cxnId="{7D16957F-BB4F-4262-9E3A-783B20E17D39}">
      <dgm:prSet/>
      <dgm:spPr/>
      <dgm:t>
        <a:bodyPr/>
        <a:lstStyle/>
        <a:p>
          <a:endParaRPr lang="ru-RU"/>
        </a:p>
      </dgm:t>
    </dgm:pt>
    <dgm:pt modelId="{F6AA2CC1-F9EB-4DE4-BB20-FA412B5C70E4}" type="sibTrans" cxnId="{7D16957F-BB4F-4262-9E3A-783B20E17D39}">
      <dgm:prSet/>
      <dgm:spPr/>
      <dgm:t>
        <a:bodyPr/>
        <a:lstStyle/>
        <a:p>
          <a:endParaRPr lang="ru-RU"/>
        </a:p>
      </dgm:t>
    </dgm:pt>
    <dgm:pt modelId="{DC468FC6-11C9-4A3C-B638-B514AB5222B2}" type="pres">
      <dgm:prSet presAssocID="{FC784388-B6AA-4B19-B3E2-75E9700B8728}" presName="Name0" presStyleCnt="0">
        <dgm:presLayoutVars>
          <dgm:dir/>
          <dgm:resizeHandles val="exact"/>
        </dgm:presLayoutVars>
      </dgm:prSet>
      <dgm:spPr/>
    </dgm:pt>
    <dgm:pt modelId="{DB694CA7-259C-44E4-8CC3-D77B0FB1B5B6}" type="pres">
      <dgm:prSet presAssocID="{FC784388-B6AA-4B19-B3E2-75E9700B8728}" presName="bkgdShp" presStyleLbl="alignAccFollowNode1" presStyleIdx="0" presStyleCnt="1"/>
      <dgm:spPr>
        <a:noFill/>
        <a:ln>
          <a:noFill/>
        </a:ln>
      </dgm:spPr>
    </dgm:pt>
    <dgm:pt modelId="{4C28289A-EEC9-4E59-9983-6D9E3E6B18A3}" type="pres">
      <dgm:prSet presAssocID="{FC784388-B6AA-4B19-B3E2-75E9700B8728}" presName="linComp" presStyleCnt="0"/>
      <dgm:spPr/>
    </dgm:pt>
    <dgm:pt modelId="{E59E1025-7BF5-46D6-90F2-1E1DE6B29FA9}" type="pres">
      <dgm:prSet presAssocID="{E690620C-407B-4F31-B207-2A7306DEFD4B}" presName="compNode" presStyleCnt="0"/>
      <dgm:spPr/>
    </dgm:pt>
    <dgm:pt modelId="{BF9ADB9D-2360-4A49-AF82-4C07B767F0AC}" type="pres">
      <dgm:prSet presAssocID="{E690620C-407B-4F31-B207-2A7306DEFD4B}" presName="node" presStyleLbl="node1" presStyleIdx="0" presStyleCnt="2" custScaleX="203648" custScaleY="23830" custLinFactNeighborX="-211" custLinFactNeighborY="-31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AD1B0-3C7E-482B-97BC-AE9F6A6A0DB4}" type="pres">
      <dgm:prSet presAssocID="{E690620C-407B-4F31-B207-2A7306DEFD4B}" presName="invisiNode" presStyleLbl="node1" presStyleIdx="0" presStyleCnt="2"/>
      <dgm:spPr/>
    </dgm:pt>
    <dgm:pt modelId="{97A6F3B0-E28E-4395-B7BA-472AD9C162FB}" type="pres">
      <dgm:prSet presAssocID="{E690620C-407B-4F31-B207-2A7306DEFD4B}" presName="imagNode" presStyleLbl="fgImgPlace1" presStyleIdx="0" presStyleCnt="2" custScaleX="205480" custScaleY="19700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3FD9034-8E63-4D55-92E8-BB6A71FDD341}" type="pres">
      <dgm:prSet presAssocID="{64563605-B5E7-461E-9626-FEF8EE5BDF2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523F169-5778-4336-8AB6-D4787A0A724A}" type="pres">
      <dgm:prSet presAssocID="{62195809-0A80-4AA0-84EB-E172826C3329}" presName="compNode" presStyleCnt="0"/>
      <dgm:spPr/>
    </dgm:pt>
    <dgm:pt modelId="{B07EEF22-C0D1-4621-A273-1D77CAC36D80}" type="pres">
      <dgm:prSet presAssocID="{62195809-0A80-4AA0-84EB-E172826C3329}" presName="node" presStyleLbl="node1" presStyleIdx="1" presStyleCnt="2" custScaleX="211507" custScaleY="23830" custLinFactNeighborX="-211" custLinFactNeighborY="-31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5A5C8D-AA84-4443-A430-60F4156A343C}" type="pres">
      <dgm:prSet presAssocID="{62195809-0A80-4AA0-84EB-E172826C3329}" presName="invisiNode" presStyleLbl="node1" presStyleIdx="1" presStyleCnt="2"/>
      <dgm:spPr/>
    </dgm:pt>
    <dgm:pt modelId="{733814A7-5557-4735-B396-5EF32B073C8D}" type="pres">
      <dgm:prSet presAssocID="{62195809-0A80-4AA0-84EB-E172826C3329}" presName="imagNode" presStyleLbl="fgImgPlace1" presStyleIdx="1" presStyleCnt="2" custScaleX="205480" custScaleY="19700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7D16957F-BB4F-4262-9E3A-783B20E17D39}" srcId="{FC784388-B6AA-4B19-B3E2-75E9700B8728}" destId="{62195809-0A80-4AA0-84EB-E172826C3329}" srcOrd="1" destOrd="0" parTransId="{96B4C9F2-7E19-43A8-B1B3-096E1FC93359}" sibTransId="{F6AA2CC1-F9EB-4DE4-BB20-FA412B5C70E4}"/>
    <dgm:cxn modelId="{3436E19D-6EDE-41D1-A80D-3A75E83CE51C}" type="presOf" srcId="{64563605-B5E7-461E-9626-FEF8EE5BDF25}" destId="{23FD9034-8E63-4D55-92E8-BB6A71FDD341}" srcOrd="0" destOrd="0" presId="urn:microsoft.com/office/officeart/2005/8/layout/pList2"/>
    <dgm:cxn modelId="{701F2925-7642-4266-97D4-0186309B11DC}" type="presOf" srcId="{E690620C-407B-4F31-B207-2A7306DEFD4B}" destId="{BF9ADB9D-2360-4A49-AF82-4C07B767F0AC}" srcOrd="0" destOrd="0" presId="urn:microsoft.com/office/officeart/2005/8/layout/pList2"/>
    <dgm:cxn modelId="{7BE0EC9B-2C3E-4DB4-8DB7-028BF42785E9}" type="presOf" srcId="{62195809-0A80-4AA0-84EB-E172826C3329}" destId="{B07EEF22-C0D1-4621-A273-1D77CAC36D80}" srcOrd="0" destOrd="0" presId="urn:microsoft.com/office/officeart/2005/8/layout/pList2"/>
    <dgm:cxn modelId="{7C94AA30-F779-465C-A797-63D42314CBE4}" srcId="{FC784388-B6AA-4B19-B3E2-75E9700B8728}" destId="{E690620C-407B-4F31-B207-2A7306DEFD4B}" srcOrd="0" destOrd="0" parTransId="{E8E1955C-8208-4C17-A143-C7888A065CFC}" sibTransId="{64563605-B5E7-461E-9626-FEF8EE5BDF25}"/>
    <dgm:cxn modelId="{F981CE61-E85A-4BEC-BA16-21723AECD9CA}" type="presOf" srcId="{FC784388-B6AA-4B19-B3E2-75E9700B8728}" destId="{DC468FC6-11C9-4A3C-B638-B514AB5222B2}" srcOrd="0" destOrd="0" presId="urn:microsoft.com/office/officeart/2005/8/layout/pList2"/>
    <dgm:cxn modelId="{D33EC736-45FD-4C3E-840D-3C28FD5F67B9}" type="presParOf" srcId="{DC468FC6-11C9-4A3C-B638-B514AB5222B2}" destId="{DB694CA7-259C-44E4-8CC3-D77B0FB1B5B6}" srcOrd="0" destOrd="0" presId="urn:microsoft.com/office/officeart/2005/8/layout/pList2"/>
    <dgm:cxn modelId="{F2A23475-9164-40B1-ACED-D41C9100D941}" type="presParOf" srcId="{DC468FC6-11C9-4A3C-B638-B514AB5222B2}" destId="{4C28289A-EEC9-4E59-9983-6D9E3E6B18A3}" srcOrd="1" destOrd="0" presId="urn:microsoft.com/office/officeart/2005/8/layout/pList2"/>
    <dgm:cxn modelId="{26E46C56-0D07-4AC9-81AA-EB5E6F190097}" type="presParOf" srcId="{4C28289A-EEC9-4E59-9983-6D9E3E6B18A3}" destId="{E59E1025-7BF5-46D6-90F2-1E1DE6B29FA9}" srcOrd="0" destOrd="0" presId="urn:microsoft.com/office/officeart/2005/8/layout/pList2"/>
    <dgm:cxn modelId="{C78C8107-F6CB-4DE4-B01B-E38BBF67417B}" type="presParOf" srcId="{E59E1025-7BF5-46D6-90F2-1E1DE6B29FA9}" destId="{BF9ADB9D-2360-4A49-AF82-4C07B767F0AC}" srcOrd="0" destOrd="0" presId="urn:microsoft.com/office/officeart/2005/8/layout/pList2"/>
    <dgm:cxn modelId="{3EC61087-E2CB-4FCC-A854-BB8835337882}" type="presParOf" srcId="{E59E1025-7BF5-46D6-90F2-1E1DE6B29FA9}" destId="{BB6AD1B0-3C7E-482B-97BC-AE9F6A6A0DB4}" srcOrd="1" destOrd="0" presId="urn:microsoft.com/office/officeart/2005/8/layout/pList2"/>
    <dgm:cxn modelId="{2C1455BF-AC3D-4795-836D-ECD409965A40}" type="presParOf" srcId="{E59E1025-7BF5-46D6-90F2-1E1DE6B29FA9}" destId="{97A6F3B0-E28E-4395-B7BA-472AD9C162FB}" srcOrd="2" destOrd="0" presId="urn:microsoft.com/office/officeart/2005/8/layout/pList2"/>
    <dgm:cxn modelId="{A0BB7704-41A1-4C75-92C4-6215785FA57A}" type="presParOf" srcId="{4C28289A-EEC9-4E59-9983-6D9E3E6B18A3}" destId="{23FD9034-8E63-4D55-92E8-BB6A71FDD341}" srcOrd="1" destOrd="0" presId="urn:microsoft.com/office/officeart/2005/8/layout/pList2"/>
    <dgm:cxn modelId="{43F08FF0-8289-4FD2-B8C8-258D53C7B7E4}" type="presParOf" srcId="{4C28289A-EEC9-4E59-9983-6D9E3E6B18A3}" destId="{F523F169-5778-4336-8AB6-D4787A0A724A}" srcOrd="2" destOrd="0" presId="urn:microsoft.com/office/officeart/2005/8/layout/pList2"/>
    <dgm:cxn modelId="{E1D02136-0406-4248-814E-063890A4A0F8}" type="presParOf" srcId="{F523F169-5778-4336-8AB6-D4787A0A724A}" destId="{B07EEF22-C0D1-4621-A273-1D77CAC36D80}" srcOrd="0" destOrd="0" presId="urn:microsoft.com/office/officeart/2005/8/layout/pList2"/>
    <dgm:cxn modelId="{58C36693-8BB6-4D66-90E8-307CC701D9C3}" type="presParOf" srcId="{F523F169-5778-4336-8AB6-D4787A0A724A}" destId="{3E5A5C8D-AA84-4443-A430-60F4156A343C}" srcOrd="1" destOrd="0" presId="urn:microsoft.com/office/officeart/2005/8/layout/pList2"/>
    <dgm:cxn modelId="{D1195A32-85AC-43DF-88E4-1258A4F3D75F}" type="presParOf" srcId="{F523F169-5778-4336-8AB6-D4787A0A724A}" destId="{733814A7-5557-4735-B396-5EF32B073C8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694CA7-259C-44E4-8CC3-D77B0FB1B5B6}">
      <dsp:nvSpPr>
        <dsp:cNvPr id="0" name=""/>
        <dsp:cNvSpPr/>
      </dsp:nvSpPr>
      <dsp:spPr>
        <a:xfrm>
          <a:off x="0" y="126047"/>
          <a:ext cx="5400600" cy="2073830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6F3B0-E28E-4395-B7BA-472AD9C162FB}">
      <dsp:nvSpPr>
        <dsp:cNvPr id="0" name=""/>
        <dsp:cNvSpPr/>
      </dsp:nvSpPr>
      <dsp:spPr>
        <a:xfrm>
          <a:off x="162758" y="378143"/>
          <a:ext cx="2442294" cy="29961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ADB9D-2360-4A49-AF82-4C07B767F0AC}">
      <dsp:nvSpPr>
        <dsp:cNvPr id="0" name=""/>
        <dsp:cNvSpPr/>
      </dsp:nvSpPr>
      <dsp:spPr>
        <a:xfrm rot="10800000">
          <a:off x="171137" y="3072801"/>
          <a:ext cx="2420519" cy="604014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itchFamily="34" charset="0"/>
            </a:rPr>
            <a:t>Ф.Ф. Беллинсгаузен</a:t>
          </a:r>
          <a:endParaRPr lang="ru-RU" sz="1800" kern="1200" dirty="0">
            <a:latin typeface="Calibri" pitchFamily="34" charset="0"/>
          </a:endParaRPr>
        </a:p>
      </dsp:txBody>
      <dsp:txXfrm rot="10800000">
        <a:off x="171137" y="3072801"/>
        <a:ext cx="2420519" cy="604014"/>
      </dsp:txXfrm>
    </dsp:sp>
    <dsp:sp modelId="{733814A7-5557-4735-B396-5EF32B073C8D}">
      <dsp:nvSpPr>
        <dsp:cNvPr id="0" name=""/>
        <dsp:cNvSpPr/>
      </dsp:nvSpPr>
      <dsp:spPr>
        <a:xfrm>
          <a:off x="2759729" y="378143"/>
          <a:ext cx="2442294" cy="29961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EEF22-C0D1-4621-A273-1D77CAC36D80}">
      <dsp:nvSpPr>
        <dsp:cNvPr id="0" name=""/>
        <dsp:cNvSpPr/>
      </dsp:nvSpPr>
      <dsp:spPr>
        <a:xfrm rot="10800000">
          <a:off x="2721403" y="3072801"/>
          <a:ext cx="2513930" cy="604014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itchFamily="34" charset="0"/>
            </a:rPr>
            <a:t>М.П. Лазарев  </a:t>
          </a:r>
          <a:endParaRPr lang="ru-RU" sz="1800" kern="1200" dirty="0">
            <a:latin typeface="Calibri" pitchFamily="34" charset="0"/>
          </a:endParaRPr>
        </a:p>
      </dsp:txBody>
      <dsp:txXfrm rot="10800000">
        <a:off x="2721403" y="3072801"/>
        <a:ext cx="2513930" cy="604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724EDA-B4CF-4AD5-BEC9-54C0DB351358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7CFBF3-2EB0-4CAF-A5EA-6BDA97BB6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2F446-F60C-4EDD-93B4-3BCAF0ED4F4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F7E33-1E58-400D-88DF-17239F6C05EA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41010-07DA-418E-9E20-CC371AE40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B7529-41D7-44B1-AE09-2B9845DBA378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28156-56DB-4FD6-96F3-1D43010A0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1DF2D-71ED-4F0E-BE05-B8D700F67027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4D6D-844B-479B-B8CA-12964390D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0C591-CE49-4113-898D-4560EB12F779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07473-8CD9-4683-9937-50566338A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2527A-B590-4E9F-997D-0D9344E9D2DE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84296-6005-44F6-97B9-F78484A89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F7AFA-00A9-49DF-969E-55F36016BAB2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40C08-EF90-4CF2-A07D-C73AC60B5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3D356-00EB-4BE8-9B6E-F965543FF01C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E4E3D-73B2-4132-A057-D17AAA78B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83CB0-C74C-464F-BE8A-4B563D48DD89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6CB6A-3B12-4315-8A02-8871592D0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431E0-6AA4-4341-BC51-B88749B029BB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33D2F-2A19-4781-BFF3-F526B5647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6E309-0FC2-4C29-8D57-49D01C0EB911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B80E5-2F49-43EB-8577-F7DC2ED5D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9ECAE-97F2-4AF2-8070-6CDFBBE8582D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F9AE8-CA6B-4E43-904B-451422F44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9E3626-F1E9-4609-B1BF-BEF3D7E0AFF5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0D0177-E7C4-43D4-AE34-7B5958B29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мар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773238"/>
            <a:ext cx="2857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лап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1412875"/>
            <a:ext cx="200342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250825" y="1484313"/>
            <a:ext cx="360363" cy="360362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6588125" y="1412875"/>
            <a:ext cx="360363" cy="360363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6227763" y="1412875"/>
            <a:ext cx="360362" cy="360363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5867400" y="1412875"/>
            <a:ext cx="360363" cy="360363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5076825" y="1412875"/>
            <a:ext cx="360363" cy="360363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2484438" y="1412875"/>
            <a:ext cx="360362" cy="360363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8101013" y="2852738"/>
            <a:ext cx="1042987" cy="647700"/>
          </a:xfrm>
          <a:prstGeom prst="roundRect">
            <a:avLst>
              <a:gd name="adj" fmla="val 48528"/>
            </a:avLst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0000"/>
                </a:solidFill>
              </a:rPr>
              <a:t>ДА</a:t>
            </a: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395288" y="4437063"/>
            <a:ext cx="2089150" cy="8651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0000FF"/>
                </a:solidFill>
              </a:rPr>
              <a:t>БАНТ</a:t>
            </a: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3059113" y="4437063"/>
            <a:ext cx="2089150" cy="8651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0000FF"/>
                </a:solidFill>
              </a:rPr>
              <a:t>МАРКА</a:t>
            </a: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5795963" y="4437063"/>
            <a:ext cx="2089150" cy="8651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0000FF"/>
                </a:solidFill>
              </a:rPr>
              <a:t>ЛАПТИ</a:t>
            </a:r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>
            <a:off x="684213" y="4437063"/>
            <a:ext cx="503237" cy="936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3203575" y="4437063"/>
            <a:ext cx="576263" cy="936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>
            <a:off x="4572000" y="4437063"/>
            <a:ext cx="576263" cy="8651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5940425" y="4437063"/>
            <a:ext cx="503238" cy="936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6732588" y="4437063"/>
            <a:ext cx="503237" cy="936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6372225" y="4437063"/>
            <a:ext cx="503238" cy="936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AutoShape 24"/>
          <p:cNvSpPr>
            <a:spLocks noChangeArrowheads="1"/>
          </p:cNvSpPr>
          <p:nvPr/>
        </p:nvSpPr>
        <p:spPr bwMode="auto">
          <a:xfrm>
            <a:off x="395288" y="5805488"/>
            <a:ext cx="2089150" cy="8651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0000"/>
                </a:solidFill>
              </a:rPr>
              <a:t>АНТ</a:t>
            </a:r>
          </a:p>
        </p:txBody>
      </p:sp>
      <p:sp>
        <p:nvSpPr>
          <p:cNvPr id="21" name="AutoShape 27"/>
          <p:cNvSpPr>
            <a:spLocks noChangeArrowheads="1"/>
          </p:cNvSpPr>
          <p:nvPr/>
        </p:nvSpPr>
        <p:spPr bwMode="auto">
          <a:xfrm>
            <a:off x="3059113" y="5805488"/>
            <a:ext cx="2089150" cy="8651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0000"/>
                </a:solidFill>
              </a:rPr>
              <a:t>АРК</a:t>
            </a:r>
          </a:p>
        </p:txBody>
      </p:sp>
      <p:sp>
        <p:nvSpPr>
          <p:cNvPr id="22" name="AutoShape 28"/>
          <p:cNvSpPr>
            <a:spLocks noChangeArrowheads="1"/>
          </p:cNvSpPr>
          <p:nvPr/>
        </p:nvSpPr>
        <p:spPr bwMode="auto">
          <a:xfrm>
            <a:off x="5795963" y="5805488"/>
            <a:ext cx="2089150" cy="8651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0000"/>
                </a:solidFill>
              </a:rPr>
              <a:t>ТИ</a:t>
            </a:r>
          </a:p>
        </p:txBody>
      </p:sp>
      <p:sp>
        <p:nvSpPr>
          <p:cNvPr id="23" name="AutoShape 29"/>
          <p:cNvSpPr>
            <a:spLocks noChangeArrowheads="1"/>
          </p:cNvSpPr>
          <p:nvPr/>
        </p:nvSpPr>
        <p:spPr bwMode="auto">
          <a:xfrm>
            <a:off x="8101013" y="5876925"/>
            <a:ext cx="1042987" cy="647700"/>
          </a:xfrm>
          <a:prstGeom prst="roundRect">
            <a:avLst>
              <a:gd name="adj" fmla="val 48528"/>
            </a:avLst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0000"/>
                </a:solidFill>
              </a:rPr>
              <a:t>ДА</a:t>
            </a: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1692275" y="188913"/>
            <a:ext cx="6119813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РЕБУС</a:t>
            </a:r>
          </a:p>
        </p:txBody>
      </p:sp>
      <p:pic>
        <p:nvPicPr>
          <p:cNvPr id="25" name="Picture 5" descr="мар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72816"/>
            <a:ext cx="2857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б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44824"/>
            <a:ext cx="1728193" cy="194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7" grpId="1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2"/>
          <p:cNvSpPr>
            <a:spLocks noChangeArrowheads="1"/>
          </p:cNvSpPr>
          <p:nvPr/>
        </p:nvSpPr>
        <p:spPr bwMode="auto">
          <a:xfrm>
            <a:off x="500063" y="4714875"/>
            <a:ext cx="54292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Берега  Антарктиды- в основном отвесные ледяные обрывы высотой в несколько десятков метров.</a:t>
            </a:r>
            <a:endParaRPr lang="ru-RU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1258888" y="549275"/>
            <a:ext cx="0" cy="58324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258888" y="4724400"/>
            <a:ext cx="6985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971550" y="5516563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971550" y="692150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971550" y="1412875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971550" y="2133600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971550" y="2924175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971550" y="3789363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2555875" y="1025525"/>
            <a:ext cx="0" cy="5832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3779838" y="1025525"/>
            <a:ext cx="0" cy="5832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5076825" y="1025525"/>
            <a:ext cx="0" cy="58324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6300788" y="981075"/>
            <a:ext cx="0" cy="5832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7667625" y="1025525"/>
            <a:ext cx="0" cy="5832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1979613" y="188913"/>
            <a:ext cx="2952750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CC"/>
                </a:solidFill>
              </a:rPr>
              <a:t>ЗАПАДНАЯ АНТАРКТИДА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5795963" y="333375"/>
            <a:ext cx="3097212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CC"/>
                </a:solidFill>
              </a:rPr>
              <a:t>ВОСТОЧНАЯ АНТАРКТИДА</a:t>
            </a: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755576" y="5373216"/>
            <a:ext cx="8640960" cy="148478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ЮЖНЫЙ ПОЛЮС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90</a:t>
            </a:r>
            <a:r>
              <a:rPr lang="ru-RU" b="1" baseline="30000" dirty="0" smtClean="0">
                <a:solidFill>
                  <a:srgbClr val="FF0000"/>
                </a:solidFill>
              </a:rPr>
              <a:t>0</a:t>
            </a:r>
          </a:p>
          <a:p>
            <a:pPr algn="ctr"/>
            <a:r>
              <a:rPr lang="ru-RU" b="1" baseline="30000" dirty="0" smtClean="0">
                <a:solidFill>
                  <a:srgbClr val="FF0000"/>
                </a:solidFill>
              </a:rPr>
              <a:t>Восточная часть более ровная, западная часть сильно расчленена.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Восточная </a:t>
            </a:r>
            <a:r>
              <a:rPr lang="ru-RU" b="1" dirty="0" err="1" smtClean="0">
                <a:solidFill>
                  <a:srgbClr val="FF0000"/>
                </a:solidFill>
              </a:rPr>
              <a:t>часть-древняя</a:t>
            </a:r>
            <a:r>
              <a:rPr lang="ru-RU" b="1" dirty="0" smtClean="0">
                <a:solidFill>
                  <a:srgbClr val="FF0000"/>
                </a:solidFill>
              </a:rPr>
              <a:t> платформа</a:t>
            </a:r>
          </a:p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Западная-область</a:t>
            </a:r>
            <a:r>
              <a:rPr lang="ru-RU" b="1" dirty="0" smtClean="0">
                <a:solidFill>
                  <a:srgbClr val="FF0000"/>
                </a:solidFill>
              </a:rPr>
              <a:t> новой складчатости.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Freeform 52"/>
          <p:cNvSpPr>
            <a:spLocks/>
          </p:cNvSpPr>
          <p:nvPr/>
        </p:nvSpPr>
        <p:spPr bwMode="auto">
          <a:xfrm>
            <a:off x="2236788" y="2882900"/>
            <a:ext cx="6784975" cy="2039938"/>
          </a:xfrm>
          <a:custGeom>
            <a:avLst/>
            <a:gdLst>
              <a:gd name="T0" fmla="*/ 582612 w 4274"/>
              <a:gd name="T1" fmla="*/ 2039938 h 1285"/>
              <a:gd name="T2" fmla="*/ 293687 w 4274"/>
              <a:gd name="T3" fmla="*/ 2039938 h 1285"/>
              <a:gd name="T4" fmla="*/ 95250 w 4274"/>
              <a:gd name="T5" fmla="*/ 1689101 h 1285"/>
              <a:gd name="T6" fmla="*/ 217487 w 4274"/>
              <a:gd name="T7" fmla="*/ 1582738 h 1285"/>
              <a:gd name="T8" fmla="*/ 307975 w 4274"/>
              <a:gd name="T9" fmla="*/ 1520825 h 1285"/>
              <a:gd name="T10" fmla="*/ 384175 w 4274"/>
              <a:gd name="T11" fmla="*/ 1444625 h 1285"/>
              <a:gd name="T12" fmla="*/ 490537 w 4274"/>
              <a:gd name="T13" fmla="*/ 1323975 h 1285"/>
              <a:gd name="T14" fmla="*/ 536575 w 4274"/>
              <a:gd name="T15" fmla="*/ 1292225 h 1285"/>
              <a:gd name="T16" fmla="*/ 612775 w 4274"/>
              <a:gd name="T17" fmla="*/ 1216025 h 1285"/>
              <a:gd name="T18" fmla="*/ 642937 w 4274"/>
              <a:gd name="T19" fmla="*/ 1095375 h 1285"/>
              <a:gd name="T20" fmla="*/ 704850 w 4274"/>
              <a:gd name="T21" fmla="*/ 1019175 h 1285"/>
              <a:gd name="T22" fmla="*/ 1009650 w 4274"/>
              <a:gd name="T23" fmla="*/ 820738 h 1285"/>
              <a:gd name="T24" fmla="*/ 1390650 w 4274"/>
              <a:gd name="T25" fmla="*/ 942975 h 1285"/>
              <a:gd name="T26" fmla="*/ 1466850 w 4274"/>
              <a:gd name="T27" fmla="*/ 1095375 h 1285"/>
              <a:gd name="T28" fmla="*/ 1633538 w 4274"/>
              <a:gd name="T29" fmla="*/ 1079500 h 1285"/>
              <a:gd name="T30" fmla="*/ 1725612 w 4274"/>
              <a:gd name="T31" fmla="*/ 1019175 h 1285"/>
              <a:gd name="T32" fmla="*/ 1801812 w 4274"/>
              <a:gd name="T33" fmla="*/ 820738 h 1285"/>
              <a:gd name="T34" fmla="*/ 2000250 w 4274"/>
              <a:gd name="T35" fmla="*/ 758825 h 1285"/>
              <a:gd name="T36" fmla="*/ 2365375 w 4274"/>
              <a:gd name="T37" fmla="*/ 652463 h 1285"/>
              <a:gd name="T38" fmla="*/ 2579687 w 4274"/>
              <a:gd name="T39" fmla="*/ 682625 h 1285"/>
              <a:gd name="T40" fmla="*/ 2609850 w 4274"/>
              <a:gd name="T41" fmla="*/ 728663 h 1285"/>
              <a:gd name="T42" fmla="*/ 2700337 w 4274"/>
              <a:gd name="T43" fmla="*/ 790575 h 1285"/>
              <a:gd name="T44" fmla="*/ 2852737 w 4274"/>
              <a:gd name="T45" fmla="*/ 682625 h 1285"/>
              <a:gd name="T46" fmla="*/ 2898774 w 4274"/>
              <a:gd name="T47" fmla="*/ 606425 h 1285"/>
              <a:gd name="T48" fmla="*/ 3005137 w 4274"/>
              <a:gd name="T49" fmla="*/ 363538 h 1285"/>
              <a:gd name="T50" fmla="*/ 3036887 w 4274"/>
              <a:gd name="T51" fmla="*/ 271463 h 1285"/>
              <a:gd name="T52" fmla="*/ 3143249 w 4274"/>
              <a:gd name="T53" fmla="*/ 211138 h 1285"/>
              <a:gd name="T54" fmla="*/ 3570287 w 4274"/>
              <a:gd name="T55" fmla="*/ 134938 h 1285"/>
              <a:gd name="T56" fmla="*/ 4316412 w 4274"/>
              <a:gd name="T57" fmla="*/ 42863 h 1285"/>
              <a:gd name="T58" fmla="*/ 4651374 w 4274"/>
              <a:gd name="T59" fmla="*/ 42863 h 1285"/>
              <a:gd name="T60" fmla="*/ 5367337 w 4274"/>
              <a:gd name="T61" fmla="*/ 73025 h 1285"/>
              <a:gd name="T62" fmla="*/ 5657849 w 4274"/>
              <a:gd name="T63" fmla="*/ 104775 h 1285"/>
              <a:gd name="T64" fmla="*/ 5703886 w 4274"/>
              <a:gd name="T65" fmla="*/ 149225 h 1285"/>
              <a:gd name="T66" fmla="*/ 5900736 w 4274"/>
              <a:gd name="T67" fmla="*/ 165100 h 1285"/>
              <a:gd name="T68" fmla="*/ 6008686 w 4274"/>
              <a:gd name="T69" fmla="*/ 195263 h 1285"/>
              <a:gd name="T70" fmla="*/ 6145211 w 4274"/>
              <a:gd name="T71" fmla="*/ 317500 h 1285"/>
              <a:gd name="T72" fmla="*/ 6313486 w 4274"/>
              <a:gd name="T73" fmla="*/ 469900 h 1285"/>
              <a:gd name="T74" fmla="*/ 6373811 w 4274"/>
              <a:gd name="T75" fmla="*/ 561975 h 1285"/>
              <a:gd name="T76" fmla="*/ 6450011 w 4274"/>
              <a:gd name="T77" fmla="*/ 911225 h 1285"/>
              <a:gd name="T78" fmla="*/ 6542088 w 4274"/>
              <a:gd name="T79" fmla="*/ 1247775 h 1285"/>
              <a:gd name="T80" fmla="*/ 6602413 w 4274"/>
              <a:gd name="T81" fmla="*/ 1460500 h 1285"/>
              <a:gd name="T82" fmla="*/ 6662738 w 4274"/>
              <a:gd name="T83" fmla="*/ 1506538 h 1285"/>
              <a:gd name="T84" fmla="*/ 6738938 w 4274"/>
              <a:gd name="T85" fmla="*/ 1795463 h 1285"/>
              <a:gd name="T86" fmla="*/ 6784975 w 4274"/>
              <a:gd name="T87" fmla="*/ 1841501 h 12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274"/>
              <a:gd name="T133" fmla="*/ 0 h 1285"/>
              <a:gd name="T134" fmla="*/ 4274 w 4274"/>
              <a:gd name="T135" fmla="*/ 1285 h 128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274" h="1285">
                <a:moveTo>
                  <a:pt x="367" y="1285"/>
                </a:moveTo>
                <a:cubicBezTo>
                  <a:pt x="281" y="1262"/>
                  <a:pt x="277" y="1273"/>
                  <a:pt x="185" y="1285"/>
                </a:cubicBezTo>
                <a:cubicBezTo>
                  <a:pt x="0" y="1270"/>
                  <a:pt x="41" y="1283"/>
                  <a:pt x="60" y="1064"/>
                </a:cubicBezTo>
                <a:cubicBezTo>
                  <a:pt x="65" y="1009"/>
                  <a:pt x="96" y="1022"/>
                  <a:pt x="137" y="997"/>
                </a:cubicBezTo>
                <a:cubicBezTo>
                  <a:pt x="157" y="985"/>
                  <a:pt x="194" y="958"/>
                  <a:pt x="194" y="958"/>
                </a:cubicBezTo>
                <a:cubicBezTo>
                  <a:pt x="244" y="885"/>
                  <a:pt x="179" y="973"/>
                  <a:pt x="242" y="910"/>
                </a:cubicBezTo>
                <a:cubicBezTo>
                  <a:pt x="266" y="886"/>
                  <a:pt x="285" y="858"/>
                  <a:pt x="309" y="834"/>
                </a:cubicBezTo>
                <a:cubicBezTo>
                  <a:pt x="317" y="826"/>
                  <a:pt x="329" y="822"/>
                  <a:pt x="338" y="814"/>
                </a:cubicBezTo>
                <a:cubicBezTo>
                  <a:pt x="355" y="799"/>
                  <a:pt x="386" y="766"/>
                  <a:pt x="386" y="766"/>
                </a:cubicBezTo>
                <a:cubicBezTo>
                  <a:pt x="395" y="741"/>
                  <a:pt x="395" y="714"/>
                  <a:pt x="405" y="690"/>
                </a:cubicBezTo>
                <a:cubicBezTo>
                  <a:pt x="413" y="671"/>
                  <a:pt x="432" y="659"/>
                  <a:pt x="444" y="642"/>
                </a:cubicBezTo>
                <a:cubicBezTo>
                  <a:pt x="467" y="568"/>
                  <a:pt x="576" y="556"/>
                  <a:pt x="636" y="517"/>
                </a:cubicBezTo>
                <a:cubicBezTo>
                  <a:pt x="743" y="525"/>
                  <a:pt x="803" y="521"/>
                  <a:pt x="876" y="594"/>
                </a:cubicBezTo>
                <a:cubicBezTo>
                  <a:pt x="887" y="640"/>
                  <a:pt x="890" y="656"/>
                  <a:pt x="924" y="690"/>
                </a:cubicBezTo>
                <a:cubicBezTo>
                  <a:pt x="959" y="687"/>
                  <a:pt x="995" y="690"/>
                  <a:pt x="1029" y="680"/>
                </a:cubicBezTo>
                <a:cubicBezTo>
                  <a:pt x="1051" y="673"/>
                  <a:pt x="1087" y="642"/>
                  <a:pt x="1087" y="642"/>
                </a:cubicBezTo>
                <a:cubicBezTo>
                  <a:pt x="1112" y="603"/>
                  <a:pt x="1116" y="545"/>
                  <a:pt x="1135" y="517"/>
                </a:cubicBezTo>
                <a:cubicBezTo>
                  <a:pt x="1157" y="485"/>
                  <a:pt x="1230" y="484"/>
                  <a:pt x="1260" y="478"/>
                </a:cubicBezTo>
                <a:cubicBezTo>
                  <a:pt x="1338" y="463"/>
                  <a:pt x="1413" y="431"/>
                  <a:pt x="1490" y="411"/>
                </a:cubicBezTo>
                <a:cubicBezTo>
                  <a:pt x="1534" y="420"/>
                  <a:pt x="1582" y="415"/>
                  <a:pt x="1625" y="430"/>
                </a:cubicBezTo>
                <a:cubicBezTo>
                  <a:pt x="1636" y="434"/>
                  <a:pt x="1637" y="450"/>
                  <a:pt x="1644" y="459"/>
                </a:cubicBezTo>
                <a:cubicBezTo>
                  <a:pt x="1671" y="492"/>
                  <a:pt x="1667" y="486"/>
                  <a:pt x="1701" y="498"/>
                </a:cubicBezTo>
                <a:cubicBezTo>
                  <a:pt x="1727" y="460"/>
                  <a:pt x="1756" y="455"/>
                  <a:pt x="1797" y="430"/>
                </a:cubicBezTo>
                <a:cubicBezTo>
                  <a:pt x="1825" y="352"/>
                  <a:pt x="1787" y="447"/>
                  <a:pt x="1826" y="382"/>
                </a:cubicBezTo>
                <a:cubicBezTo>
                  <a:pt x="1859" y="327"/>
                  <a:pt x="1830" y="272"/>
                  <a:pt x="1893" y="229"/>
                </a:cubicBezTo>
                <a:cubicBezTo>
                  <a:pt x="1900" y="210"/>
                  <a:pt x="1895" y="180"/>
                  <a:pt x="1913" y="171"/>
                </a:cubicBezTo>
                <a:cubicBezTo>
                  <a:pt x="1936" y="160"/>
                  <a:pt x="1956" y="142"/>
                  <a:pt x="1980" y="133"/>
                </a:cubicBezTo>
                <a:cubicBezTo>
                  <a:pt x="2066" y="101"/>
                  <a:pt x="2160" y="99"/>
                  <a:pt x="2249" y="85"/>
                </a:cubicBezTo>
                <a:cubicBezTo>
                  <a:pt x="2405" y="29"/>
                  <a:pt x="2549" y="33"/>
                  <a:pt x="2719" y="27"/>
                </a:cubicBezTo>
                <a:cubicBezTo>
                  <a:pt x="2807" y="0"/>
                  <a:pt x="2733" y="19"/>
                  <a:pt x="2930" y="27"/>
                </a:cubicBezTo>
                <a:cubicBezTo>
                  <a:pt x="3429" y="48"/>
                  <a:pt x="3016" y="27"/>
                  <a:pt x="3381" y="46"/>
                </a:cubicBezTo>
                <a:cubicBezTo>
                  <a:pt x="3442" y="55"/>
                  <a:pt x="3505" y="50"/>
                  <a:pt x="3564" y="66"/>
                </a:cubicBezTo>
                <a:cubicBezTo>
                  <a:pt x="3577" y="69"/>
                  <a:pt x="3580" y="91"/>
                  <a:pt x="3593" y="94"/>
                </a:cubicBezTo>
                <a:cubicBezTo>
                  <a:pt x="3633" y="104"/>
                  <a:pt x="3676" y="101"/>
                  <a:pt x="3717" y="104"/>
                </a:cubicBezTo>
                <a:cubicBezTo>
                  <a:pt x="3739" y="112"/>
                  <a:pt x="3764" y="113"/>
                  <a:pt x="3785" y="123"/>
                </a:cubicBezTo>
                <a:cubicBezTo>
                  <a:pt x="3823" y="142"/>
                  <a:pt x="3836" y="177"/>
                  <a:pt x="3871" y="200"/>
                </a:cubicBezTo>
                <a:cubicBezTo>
                  <a:pt x="3899" y="243"/>
                  <a:pt x="3946" y="256"/>
                  <a:pt x="3977" y="296"/>
                </a:cubicBezTo>
                <a:cubicBezTo>
                  <a:pt x="3991" y="314"/>
                  <a:pt x="4015" y="354"/>
                  <a:pt x="4015" y="354"/>
                </a:cubicBezTo>
                <a:cubicBezTo>
                  <a:pt x="4034" y="426"/>
                  <a:pt x="4051" y="501"/>
                  <a:pt x="4063" y="574"/>
                </a:cubicBezTo>
                <a:cubicBezTo>
                  <a:pt x="4074" y="643"/>
                  <a:pt x="4080" y="727"/>
                  <a:pt x="4121" y="786"/>
                </a:cubicBezTo>
                <a:cubicBezTo>
                  <a:pt x="4126" y="801"/>
                  <a:pt x="4152" y="911"/>
                  <a:pt x="4159" y="920"/>
                </a:cubicBezTo>
                <a:cubicBezTo>
                  <a:pt x="4168" y="933"/>
                  <a:pt x="4184" y="939"/>
                  <a:pt x="4197" y="949"/>
                </a:cubicBezTo>
                <a:cubicBezTo>
                  <a:pt x="4207" y="995"/>
                  <a:pt x="4218" y="1086"/>
                  <a:pt x="4245" y="1131"/>
                </a:cubicBezTo>
                <a:cubicBezTo>
                  <a:pt x="4252" y="1143"/>
                  <a:pt x="4265" y="1150"/>
                  <a:pt x="4274" y="1160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Freeform 54"/>
          <p:cNvSpPr>
            <a:spLocks/>
          </p:cNvSpPr>
          <p:nvPr/>
        </p:nvSpPr>
        <p:spPr bwMode="auto">
          <a:xfrm>
            <a:off x="2555875" y="4437063"/>
            <a:ext cx="6262688" cy="866775"/>
          </a:xfrm>
          <a:custGeom>
            <a:avLst/>
            <a:gdLst>
              <a:gd name="T0" fmla="*/ 0 w 3945"/>
              <a:gd name="T1" fmla="*/ 866775 h 546"/>
              <a:gd name="T2" fmla="*/ 14288 w 3945"/>
              <a:gd name="T3" fmla="*/ 820738 h 546"/>
              <a:gd name="T4" fmla="*/ 60325 w 3945"/>
              <a:gd name="T5" fmla="*/ 790575 h 546"/>
              <a:gd name="T6" fmla="*/ 90488 w 3945"/>
              <a:gd name="T7" fmla="*/ 744537 h 546"/>
              <a:gd name="T8" fmla="*/ 182563 w 3945"/>
              <a:gd name="T9" fmla="*/ 652462 h 546"/>
              <a:gd name="T10" fmla="*/ 228600 w 3945"/>
              <a:gd name="T11" fmla="*/ 608012 h 546"/>
              <a:gd name="T12" fmla="*/ 273050 w 3945"/>
              <a:gd name="T13" fmla="*/ 561975 h 546"/>
              <a:gd name="T14" fmla="*/ 319088 w 3945"/>
              <a:gd name="T15" fmla="*/ 333375 h 546"/>
              <a:gd name="T16" fmla="*/ 381000 w 3945"/>
              <a:gd name="T17" fmla="*/ 119062 h 546"/>
              <a:gd name="T18" fmla="*/ 441325 w 3945"/>
              <a:gd name="T19" fmla="*/ 12700 h 546"/>
              <a:gd name="T20" fmla="*/ 547688 w 3945"/>
              <a:gd name="T21" fmla="*/ 28575 h 546"/>
              <a:gd name="T22" fmla="*/ 563563 w 3945"/>
              <a:gd name="T23" fmla="*/ 165100 h 546"/>
              <a:gd name="T24" fmla="*/ 654050 w 3945"/>
              <a:gd name="T25" fmla="*/ 744537 h 546"/>
              <a:gd name="T26" fmla="*/ 1568450 w 3945"/>
              <a:gd name="T27" fmla="*/ 684212 h 546"/>
              <a:gd name="T28" fmla="*/ 1720850 w 3945"/>
              <a:gd name="T29" fmla="*/ 576262 h 546"/>
              <a:gd name="T30" fmla="*/ 1812925 w 3945"/>
              <a:gd name="T31" fmla="*/ 347662 h 546"/>
              <a:gd name="T32" fmla="*/ 2209800 w 3945"/>
              <a:gd name="T33" fmla="*/ 287337 h 546"/>
              <a:gd name="T34" fmla="*/ 2330450 w 3945"/>
              <a:gd name="T35" fmla="*/ 379412 h 546"/>
              <a:gd name="T36" fmla="*/ 2528888 w 3945"/>
              <a:gd name="T37" fmla="*/ 363537 h 546"/>
              <a:gd name="T38" fmla="*/ 2620963 w 3945"/>
              <a:gd name="T39" fmla="*/ 287337 h 546"/>
              <a:gd name="T40" fmla="*/ 2667000 w 3945"/>
              <a:gd name="T41" fmla="*/ 271462 h 546"/>
              <a:gd name="T42" fmla="*/ 2711450 w 3945"/>
              <a:gd name="T43" fmla="*/ 241300 h 546"/>
              <a:gd name="T44" fmla="*/ 2940050 w 3945"/>
              <a:gd name="T45" fmla="*/ 287337 h 546"/>
              <a:gd name="T46" fmla="*/ 3078163 w 3945"/>
              <a:gd name="T47" fmla="*/ 333375 h 546"/>
              <a:gd name="T48" fmla="*/ 3397251 w 3945"/>
              <a:gd name="T49" fmla="*/ 409575 h 546"/>
              <a:gd name="T50" fmla="*/ 3702051 w 3945"/>
              <a:gd name="T51" fmla="*/ 379412 h 546"/>
              <a:gd name="T52" fmla="*/ 3840163 w 3945"/>
              <a:gd name="T53" fmla="*/ 227012 h 546"/>
              <a:gd name="T54" fmla="*/ 3870326 w 3945"/>
              <a:gd name="T55" fmla="*/ 195262 h 546"/>
              <a:gd name="T56" fmla="*/ 3976688 w 3945"/>
              <a:gd name="T57" fmla="*/ 180975 h 546"/>
              <a:gd name="T58" fmla="*/ 4343401 w 3945"/>
              <a:gd name="T59" fmla="*/ 241300 h 546"/>
              <a:gd name="T60" fmla="*/ 4464051 w 3945"/>
              <a:gd name="T61" fmla="*/ 363537 h 546"/>
              <a:gd name="T62" fmla="*/ 4572001 w 3945"/>
              <a:gd name="T63" fmla="*/ 347662 h 546"/>
              <a:gd name="T64" fmla="*/ 4648201 w 3945"/>
              <a:gd name="T65" fmla="*/ 271462 h 546"/>
              <a:gd name="T66" fmla="*/ 4678363 w 3945"/>
              <a:gd name="T67" fmla="*/ 180975 h 546"/>
              <a:gd name="T68" fmla="*/ 4738688 w 3945"/>
              <a:gd name="T69" fmla="*/ 165100 h 546"/>
              <a:gd name="T70" fmla="*/ 4754563 w 3945"/>
              <a:gd name="T71" fmla="*/ 104775 h 546"/>
              <a:gd name="T72" fmla="*/ 4876801 w 3945"/>
              <a:gd name="T73" fmla="*/ 12700 h 546"/>
              <a:gd name="T74" fmla="*/ 4967288 w 3945"/>
              <a:gd name="T75" fmla="*/ 28575 h 546"/>
              <a:gd name="T76" fmla="*/ 5059363 w 3945"/>
              <a:gd name="T77" fmla="*/ 165100 h 546"/>
              <a:gd name="T78" fmla="*/ 5318126 w 3945"/>
              <a:gd name="T79" fmla="*/ 241300 h 546"/>
              <a:gd name="T80" fmla="*/ 5440363 w 3945"/>
              <a:gd name="T81" fmla="*/ 227012 h 546"/>
              <a:gd name="T82" fmla="*/ 5470526 w 3945"/>
              <a:gd name="T83" fmla="*/ 104775 h 546"/>
              <a:gd name="T84" fmla="*/ 5530851 w 3945"/>
              <a:gd name="T85" fmla="*/ 74612 h 546"/>
              <a:gd name="T86" fmla="*/ 5729288 w 3945"/>
              <a:gd name="T87" fmla="*/ 119062 h 546"/>
              <a:gd name="T88" fmla="*/ 5881688 w 3945"/>
              <a:gd name="T89" fmla="*/ 134937 h 546"/>
              <a:gd name="T90" fmla="*/ 5973763 w 3945"/>
              <a:gd name="T91" fmla="*/ 150812 h 546"/>
              <a:gd name="T92" fmla="*/ 6019801 w 3945"/>
              <a:gd name="T93" fmla="*/ 180975 h 546"/>
              <a:gd name="T94" fmla="*/ 6080126 w 3945"/>
              <a:gd name="T95" fmla="*/ 241300 h 546"/>
              <a:gd name="T96" fmla="*/ 6232526 w 3945"/>
              <a:gd name="T97" fmla="*/ 241300 h 546"/>
              <a:gd name="T98" fmla="*/ 6262688 w 3945"/>
              <a:gd name="T99" fmla="*/ 379412 h 546"/>
              <a:gd name="T100" fmla="*/ 6232526 w 3945"/>
              <a:gd name="T101" fmla="*/ 423863 h 54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945"/>
              <a:gd name="T154" fmla="*/ 0 h 546"/>
              <a:gd name="T155" fmla="*/ 3945 w 3945"/>
              <a:gd name="T156" fmla="*/ 546 h 54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945" h="546">
                <a:moveTo>
                  <a:pt x="0" y="546"/>
                </a:moveTo>
                <a:cubicBezTo>
                  <a:pt x="3" y="536"/>
                  <a:pt x="3" y="525"/>
                  <a:pt x="9" y="517"/>
                </a:cubicBezTo>
                <a:cubicBezTo>
                  <a:pt x="16" y="508"/>
                  <a:pt x="30" y="506"/>
                  <a:pt x="38" y="498"/>
                </a:cubicBezTo>
                <a:cubicBezTo>
                  <a:pt x="46" y="490"/>
                  <a:pt x="49" y="478"/>
                  <a:pt x="57" y="469"/>
                </a:cubicBezTo>
                <a:cubicBezTo>
                  <a:pt x="75" y="449"/>
                  <a:pt x="96" y="430"/>
                  <a:pt x="115" y="411"/>
                </a:cubicBezTo>
                <a:cubicBezTo>
                  <a:pt x="125" y="402"/>
                  <a:pt x="134" y="393"/>
                  <a:pt x="144" y="383"/>
                </a:cubicBezTo>
                <a:cubicBezTo>
                  <a:pt x="154" y="373"/>
                  <a:pt x="172" y="354"/>
                  <a:pt x="172" y="354"/>
                </a:cubicBezTo>
                <a:cubicBezTo>
                  <a:pt x="188" y="308"/>
                  <a:pt x="185" y="256"/>
                  <a:pt x="201" y="210"/>
                </a:cubicBezTo>
                <a:cubicBezTo>
                  <a:pt x="216" y="165"/>
                  <a:pt x="230" y="121"/>
                  <a:pt x="240" y="75"/>
                </a:cubicBezTo>
                <a:cubicBezTo>
                  <a:pt x="255" y="6"/>
                  <a:pt x="229" y="25"/>
                  <a:pt x="278" y="8"/>
                </a:cubicBezTo>
                <a:cubicBezTo>
                  <a:pt x="300" y="11"/>
                  <a:pt x="331" y="0"/>
                  <a:pt x="345" y="18"/>
                </a:cubicBezTo>
                <a:cubicBezTo>
                  <a:pt x="363" y="41"/>
                  <a:pt x="353" y="75"/>
                  <a:pt x="355" y="104"/>
                </a:cubicBezTo>
                <a:cubicBezTo>
                  <a:pt x="360" y="172"/>
                  <a:pt x="339" y="420"/>
                  <a:pt x="412" y="469"/>
                </a:cubicBezTo>
                <a:cubicBezTo>
                  <a:pt x="584" y="465"/>
                  <a:pt x="808" y="489"/>
                  <a:pt x="988" y="431"/>
                </a:cubicBezTo>
                <a:cubicBezTo>
                  <a:pt x="1059" y="383"/>
                  <a:pt x="1027" y="406"/>
                  <a:pt x="1084" y="363"/>
                </a:cubicBezTo>
                <a:cubicBezTo>
                  <a:pt x="1095" y="289"/>
                  <a:pt x="1083" y="264"/>
                  <a:pt x="1142" y="219"/>
                </a:cubicBezTo>
                <a:cubicBezTo>
                  <a:pt x="1178" y="117"/>
                  <a:pt x="1293" y="176"/>
                  <a:pt x="1392" y="181"/>
                </a:cubicBezTo>
                <a:cubicBezTo>
                  <a:pt x="1447" y="236"/>
                  <a:pt x="1419" y="221"/>
                  <a:pt x="1468" y="239"/>
                </a:cubicBezTo>
                <a:cubicBezTo>
                  <a:pt x="1510" y="236"/>
                  <a:pt x="1552" y="237"/>
                  <a:pt x="1593" y="229"/>
                </a:cubicBezTo>
                <a:cubicBezTo>
                  <a:pt x="1616" y="225"/>
                  <a:pt x="1635" y="192"/>
                  <a:pt x="1651" y="181"/>
                </a:cubicBezTo>
                <a:cubicBezTo>
                  <a:pt x="1659" y="175"/>
                  <a:pt x="1671" y="176"/>
                  <a:pt x="1680" y="171"/>
                </a:cubicBezTo>
                <a:cubicBezTo>
                  <a:pt x="1690" y="166"/>
                  <a:pt x="1699" y="158"/>
                  <a:pt x="1708" y="152"/>
                </a:cubicBezTo>
                <a:cubicBezTo>
                  <a:pt x="1761" y="203"/>
                  <a:pt x="1704" y="156"/>
                  <a:pt x="1852" y="181"/>
                </a:cubicBezTo>
                <a:cubicBezTo>
                  <a:pt x="1882" y="186"/>
                  <a:pt x="1909" y="204"/>
                  <a:pt x="1939" y="210"/>
                </a:cubicBezTo>
                <a:cubicBezTo>
                  <a:pt x="2014" y="225"/>
                  <a:pt x="2069" y="238"/>
                  <a:pt x="2140" y="258"/>
                </a:cubicBezTo>
                <a:cubicBezTo>
                  <a:pt x="2204" y="254"/>
                  <a:pt x="2283" y="280"/>
                  <a:pt x="2332" y="239"/>
                </a:cubicBezTo>
                <a:cubicBezTo>
                  <a:pt x="2365" y="211"/>
                  <a:pt x="2388" y="174"/>
                  <a:pt x="2419" y="143"/>
                </a:cubicBezTo>
                <a:cubicBezTo>
                  <a:pt x="2426" y="136"/>
                  <a:pt x="2429" y="124"/>
                  <a:pt x="2438" y="123"/>
                </a:cubicBezTo>
                <a:cubicBezTo>
                  <a:pt x="2460" y="120"/>
                  <a:pt x="2483" y="117"/>
                  <a:pt x="2505" y="114"/>
                </a:cubicBezTo>
                <a:cubicBezTo>
                  <a:pt x="2584" y="126"/>
                  <a:pt x="2655" y="144"/>
                  <a:pt x="2736" y="152"/>
                </a:cubicBezTo>
                <a:cubicBezTo>
                  <a:pt x="2758" y="185"/>
                  <a:pt x="2779" y="207"/>
                  <a:pt x="2812" y="229"/>
                </a:cubicBezTo>
                <a:cubicBezTo>
                  <a:pt x="2835" y="226"/>
                  <a:pt x="2860" y="229"/>
                  <a:pt x="2880" y="219"/>
                </a:cubicBezTo>
                <a:cubicBezTo>
                  <a:pt x="2900" y="209"/>
                  <a:pt x="2928" y="171"/>
                  <a:pt x="2928" y="171"/>
                </a:cubicBezTo>
                <a:cubicBezTo>
                  <a:pt x="2934" y="152"/>
                  <a:pt x="2934" y="129"/>
                  <a:pt x="2947" y="114"/>
                </a:cubicBezTo>
                <a:cubicBezTo>
                  <a:pt x="2955" y="104"/>
                  <a:pt x="2976" y="113"/>
                  <a:pt x="2985" y="104"/>
                </a:cubicBezTo>
                <a:cubicBezTo>
                  <a:pt x="2994" y="95"/>
                  <a:pt x="2990" y="78"/>
                  <a:pt x="2995" y="66"/>
                </a:cubicBezTo>
                <a:cubicBezTo>
                  <a:pt x="3010" y="31"/>
                  <a:pt x="3038" y="20"/>
                  <a:pt x="3072" y="8"/>
                </a:cubicBezTo>
                <a:cubicBezTo>
                  <a:pt x="3091" y="11"/>
                  <a:pt x="3113" y="7"/>
                  <a:pt x="3129" y="18"/>
                </a:cubicBezTo>
                <a:cubicBezTo>
                  <a:pt x="3133" y="20"/>
                  <a:pt x="3176" y="88"/>
                  <a:pt x="3187" y="104"/>
                </a:cubicBezTo>
                <a:cubicBezTo>
                  <a:pt x="3216" y="148"/>
                  <a:pt x="3309" y="148"/>
                  <a:pt x="3350" y="152"/>
                </a:cubicBezTo>
                <a:cubicBezTo>
                  <a:pt x="3376" y="149"/>
                  <a:pt x="3404" y="156"/>
                  <a:pt x="3427" y="143"/>
                </a:cubicBezTo>
                <a:cubicBezTo>
                  <a:pt x="3450" y="130"/>
                  <a:pt x="3429" y="86"/>
                  <a:pt x="3446" y="66"/>
                </a:cubicBezTo>
                <a:cubicBezTo>
                  <a:pt x="3455" y="55"/>
                  <a:pt x="3471" y="53"/>
                  <a:pt x="3484" y="47"/>
                </a:cubicBezTo>
                <a:cubicBezTo>
                  <a:pt x="3533" y="53"/>
                  <a:pt x="3564" y="61"/>
                  <a:pt x="3609" y="75"/>
                </a:cubicBezTo>
                <a:cubicBezTo>
                  <a:pt x="3665" y="114"/>
                  <a:pt x="3609" y="85"/>
                  <a:pt x="3705" y="85"/>
                </a:cubicBezTo>
                <a:cubicBezTo>
                  <a:pt x="3725" y="85"/>
                  <a:pt x="3744" y="92"/>
                  <a:pt x="3763" y="95"/>
                </a:cubicBezTo>
                <a:cubicBezTo>
                  <a:pt x="3773" y="101"/>
                  <a:pt x="3785" y="105"/>
                  <a:pt x="3792" y="114"/>
                </a:cubicBezTo>
                <a:cubicBezTo>
                  <a:pt x="3829" y="160"/>
                  <a:pt x="3767" y="132"/>
                  <a:pt x="3830" y="152"/>
                </a:cubicBezTo>
                <a:cubicBezTo>
                  <a:pt x="3845" y="149"/>
                  <a:pt x="3911" y="131"/>
                  <a:pt x="3926" y="152"/>
                </a:cubicBezTo>
                <a:cubicBezTo>
                  <a:pt x="3943" y="176"/>
                  <a:pt x="3945" y="239"/>
                  <a:pt x="3945" y="239"/>
                </a:cubicBezTo>
                <a:cubicBezTo>
                  <a:pt x="3939" y="248"/>
                  <a:pt x="3926" y="267"/>
                  <a:pt x="3926" y="267"/>
                </a:cubicBezTo>
              </a:path>
            </a:pathLst>
          </a:custGeom>
          <a:solidFill>
            <a:schemeClr val="bg2"/>
          </a:solidFill>
          <a:ln w="762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r>
              <a:rPr lang="ru-RU" dirty="0" smtClean="0"/>
              <a:t>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1643063" y="500063"/>
            <a:ext cx="7072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Сейчас в Антарктиде работают 42 постоянно действующих   станций.</a:t>
            </a:r>
          </a:p>
        </p:txBody>
      </p:sp>
      <p:pic>
        <p:nvPicPr>
          <p:cNvPr id="5" name="Рисунок 4" descr="820-21b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4357694"/>
            <a:ext cx="3256649" cy="250030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Рисунок1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29322" y="857232"/>
            <a:ext cx="3042121" cy="228601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800px-SPSM_05Амундмен Скотт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29058" y="3286124"/>
            <a:ext cx="1672215" cy="121444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 descr="24481680_vostok_RF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214942" y="3857628"/>
            <a:ext cx="3690930" cy="255412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3286125" y="1714500"/>
            <a:ext cx="428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том числе 5 - российских.</a:t>
            </a:r>
          </a:p>
        </p:txBody>
      </p:sp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285750" y="571500"/>
            <a:ext cx="2914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62°12'ю.ш. 58°56'з.д</a:t>
            </a:r>
          </a:p>
        </p:txBody>
      </p:sp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3214688" y="3857625"/>
            <a:ext cx="3111500" cy="461963"/>
          </a:xfrm>
          <a:prstGeom prst="rect">
            <a:avLst/>
          </a:prstGeom>
          <a:solidFill>
            <a:srgbClr val="FFFFFF">
              <a:alpha val="58823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78°27'ю.ш. 106°52'в.д</a:t>
            </a:r>
          </a:p>
        </p:txBody>
      </p:sp>
      <p:sp>
        <p:nvSpPr>
          <p:cNvPr id="15365" name="Прямоугольник 5"/>
          <p:cNvSpPr>
            <a:spLocks noChangeArrowheads="1"/>
          </p:cNvSpPr>
          <p:nvPr/>
        </p:nvSpPr>
        <p:spPr bwMode="auto">
          <a:xfrm>
            <a:off x="5214938" y="3357563"/>
            <a:ext cx="3189287" cy="461962"/>
          </a:xfrm>
          <a:prstGeom prst="rect">
            <a:avLst/>
          </a:prstGeom>
          <a:solidFill>
            <a:srgbClr val="FFFFFF">
              <a:alpha val="54901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66°33'ю.ш. 93°01'в.д., </a:t>
            </a:r>
          </a:p>
        </p:txBody>
      </p:sp>
      <p:sp>
        <p:nvSpPr>
          <p:cNvPr id="15366" name="Прямоугольник 6"/>
          <p:cNvSpPr>
            <a:spLocks noChangeArrowheads="1"/>
          </p:cNvSpPr>
          <p:nvPr/>
        </p:nvSpPr>
        <p:spPr bwMode="auto">
          <a:xfrm>
            <a:off x="4572000" y="2428875"/>
            <a:ext cx="3035300" cy="461963"/>
          </a:xfrm>
          <a:prstGeom prst="rect">
            <a:avLst/>
          </a:prstGeom>
          <a:solidFill>
            <a:srgbClr val="FFFFFF">
              <a:alpha val="54901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69°23'ю.ш. 76°23'в.д.</a:t>
            </a:r>
          </a:p>
        </p:txBody>
      </p:sp>
      <p:sp>
        <p:nvSpPr>
          <p:cNvPr id="15367" name="Прямоугольник 7"/>
          <p:cNvSpPr>
            <a:spLocks noChangeArrowheads="1"/>
          </p:cNvSpPr>
          <p:nvPr/>
        </p:nvSpPr>
        <p:spPr bwMode="auto">
          <a:xfrm>
            <a:off x="5786438" y="285750"/>
            <a:ext cx="3017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70°46'ю.ш. 11°50'в.д.</a:t>
            </a:r>
          </a:p>
        </p:txBody>
      </p:sp>
      <p:pic>
        <p:nvPicPr>
          <p:cNvPr id="15368" name="Рисунок 8" descr="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4429125"/>
            <a:ext cx="21320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Умножение 2">
            <a:hlinkClick r:id="" action="ppaction://hlinkshowjump?jump=endshow"/>
          </p:cNvPr>
          <p:cNvSpPr/>
          <p:nvPr/>
        </p:nvSpPr>
        <p:spPr>
          <a:xfrm>
            <a:off x="357183" y="6143625"/>
            <a:ext cx="714375" cy="714375"/>
          </a:xfrm>
          <a:prstGeom prst="mathMultipl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ятиугольник 3">
            <a:hlinkClick r:id="rId2" action="ppaction://hlinksldjump"/>
          </p:cNvPr>
          <p:cNvSpPr/>
          <p:nvPr/>
        </p:nvSpPr>
        <p:spPr>
          <a:xfrm rot="10800000">
            <a:off x="8388424" y="6237312"/>
            <a:ext cx="500062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 descr="D:\Антарктида\клим пояса (копия)1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t="1561" r="1001"/>
          <a:stretch>
            <a:fillRect/>
          </a:stretch>
        </p:blipFill>
        <p:spPr bwMode="auto">
          <a:xfrm>
            <a:off x="323528" y="1268760"/>
            <a:ext cx="5544616" cy="47567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876256" y="1556792"/>
            <a:ext cx="1008112" cy="360040"/>
          </a:xfrm>
          <a:prstGeom prst="rect">
            <a:avLst/>
          </a:prstGeom>
          <a:solidFill>
            <a:srgbClr val="C1A8D0"/>
          </a:solidFill>
          <a:ln w="63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76256" y="2636912"/>
            <a:ext cx="1008112" cy="360040"/>
          </a:xfrm>
          <a:prstGeom prst="rect">
            <a:avLst/>
          </a:prstGeom>
          <a:solidFill>
            <a:srgbClr val="C8EAE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76256" y="3861048"/>
            <a:ext cx="1008112" cy="360040"/>
          </a:xfrm>
          <a:prstGeom prst="rect">
            <a:avLst/>
          </a:prstGeom>
          <a:solidFill>
            <a:srgbClr val="E5EEC4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012160" y="206084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alibri" pitchFamily="34" charset="0"/>
              </a:rPr>
              <a:t>Антарктический пояс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0152" y="3068960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alibri" pitchFamily="34" charset="0"/>
              </a:rPr>
              <a:t>Субантарктический пояс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0152" y="429309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alibri" pitchFamily="34" charset="0"/>
              </a:rPr>
              <a:t>Умеренный  пояс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Климатические пояса Антарктиды  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77875"/>
          </a:xfrm>
        </p:spPr>
        <p:txBody>
          <a:bodyPr/>
          <a:lstStyle/>
          <a:p>
            <a:r>
              <a:rPr lang="ru-RU" b="1">
                <a:solidFill>
                  <a:srgbClr val="FF0066"/>
                </a:solidFill>
              </a:rPr>
              <a:t>Природные условия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6896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>
                <a:solidFill>
                  <a:srgbClr val="339966"/>
                </a:solidFill>
                <a:latin typeface="Arial Black" pitchFamily="34" charset="0"/>
              </a:rPr>
              <a:t>1.Низкие </a:t>
            </a:r>
            <a:r>
              <a:rPr lang="en-US" sz="2800">
                <a:solidFill>
                  <a:srgbClr val="339966"/>
                </a:solidFill>
                <a:latin typeface="Arial Black" pitchFamily="34" charset="0"/>
              </a:rPr>
              <a:t>t</a:t>
            </a:r>
            <a:r>
              <a:rPr lang="ru-RU" sz="2800">
                <a:solidFill>
                  <a:srgbClr val="336600"/>
                </a:solidFill>
                <a:latin typeface="Arial Black" pitchFamily="34" charset="0"/>
              </a:rPr>
              <a:t>: </a:t>
            </a:r>
            <a:r>
              <a:rPr lang="en-US" sz="2800">
                <a:solidFill>
                  <a:srgbClr val="336600"/>
                </a:solidFill>
                <a:latin typeface="Arial Black" pitchFamily="34" charset="0"/>
              </a:rPr>
              <a:t>t</a:t>
            </a:r>
            <a:r>
              <a:rPr lang="ru-RU" sz="2800">
                <a:solidFill>
                  <a:srgbClr val="336600"/>
                </a:solidFill>
                <a:latin typeface="Arial Black" pitchFamily="34" charset="0"/>
              </a:rPr>
              <a:t> ср. -32</a:t>
            </a:r>
            <a:r>
              <a:rPr lang="ru-RU" sz="2800" baseline="30000">
                <a:solidFill>
                  <a:srgbClr val="336600"/>
                </a:solidFill>
                <a:latin typeface="Arial Black" pitchFamily="34" charset="0"/>
              </a:rPr>
              <a:t>0</a:t>
            </a:r>
            <a:r>
              <a:rPr lang="ru-RU" sz="2800">
                <a:solidFill>
                  <a:srgbClr val="336600"/>
                </a:solidFill>
                <a:latin typeface="Arial Black" pitchFamily="34" charset="0"/>
              </a:rPr>
              <a:t> -48</a:t>
            </a:r>
            <a:r>
              <a:rPr lang="ru-RU" sz="2800" baseline="30000">
                <a:solidFill>
                  <a:srgbClr val="336600"/>
                </a:solidFill>
                <a:latin typeface="Arial Black" pitchFamily="34" charset="0"/>
              </a:rPr>
              <a:t>0</a:t>
            </a:r>
            <a:r>
              <a:rPr lang="ru-RU" sz="2800">
                <a:solidFill>
                  <a:srgbClr val="336600"/>
                </a:solidFill>
                <a:latin typeface="Arial Black" pitchFamily="34" charset="0"/>
              </a:rPr>
              <a:t> С.</a:t>
            </a:r>
          </a:p>
          <a:p>
            <a:pPr>
              <a:buFontTx/>
              <a:buNone/>
            </a:pPr>
            <a:r>
              <a:rPr lang="ru-RU" sz="2800">
                <a:solidFill>
                  <a:srgbClr val="339966"/>
                </a:solidFill>
                <a:latin typeface="Arial Black" pitchFamily="34" charset="0"/>
              </a:rPr>
              <a:t>2.Полюс холода</a:t>
            </a:r>
            <a:r>
              <a:rPr lang="ru-RU" sz="2800">
                <a:solidFill>
                  <a:srgbClr val="336600"/>
                </a:solidFill>
                <a:latin typeface="Arial Black" pitchFamily="34" charset="0"/>
              </a:rPr>
              <a:t>: Станция «Восток» - 89,2</a:t>
            </a:r>
            <a:r>
              <a:rPr lang="ru-RU" sz="2800" baseline="30000">
                <a:solidFill>
                  <a:srgbClr val="336600"/>
                </a:solidFill>
                <a:latin typeface="Arial Black" pitchFamily="34" charset="0"/>
              </a:rPr>
              <a:t>0</a:t>
            </a:r>
            <a:r>
              <a:rPr lang="ru-RU" sz="2800">
                <a:solidFill>
                  <a:srgbClr val="336600"/>
                </a:solidFill>
                <a:latin typeface="Arial Black" pitchFamily="34" charset="0"/>
              </a:rPr>
              <a:t>С </a:t>
            </a:r>
          </a:p>
          <a:p>
            <a:pPr>
              <a:buFontTx/>
              <a:buNone/>
            </a:pPr>
            <a:r>
              <a:rPr lang="ru-RU" sz="2800">
                <a:solidFill>
                  <a:srgbClr val="339966"/>
                </a:solidFill>
                <a:latin typeface="Arial Black" pitchFamily="34" charset="0"/>
              </a:rPr>
              <a:t>3.Сильный ветер</a:t>
            </a:r>
          </a:p>
          <a:p>
            <a:pPr>
              <a:buFontTx/>
              <a:buNone/>
            </a:pPr>
            <a:r>
              <a:rPr lang="ru-RU" sz="2800" b="1" u="sng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Факторы, формирующие климат материка</a:t>
            </a: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:</a:t>
            </a:r>
          </a:p>
          <a:p>
            <a:pPr>
              <a:buFontTx/>
              <a:buNone/>
            </a:pPr>
            <a:r>
              <a:rPr lang="ru-RU" sz="2800">
                <a:solidFill>
                  <a:srgbClr val="336600"/>
                </a:solidFill>
                <a:latin typeface="Arial Black" pitchFamily="34" charset="0"/>
              </a:rPr>
              <a:t>а)малый угол падения солнечных лучей, что зависит от географ. положения материка;</a:t>
            </a:r>
          </a:p>
          <a:p>
            <a:pPr>
              <a:buFontTx/>
              <a:buNone/>
            </a:pPr>
            <a:r>
              <a:rPr lang="ru-RU" sz="2800">
                <a:solidFill>
                  <a:srgbClr val="336600"/>
                </a:solidFill>
                <a:latin typeface="Arial Black" pitchFamily="34" charset="0"/>
              </a:rPr>
              <a:t>б) полярная ночь, в течение которой материк сильно охлаждается;</a:t>
            </a:r>
          </a:p>
          <a:p>
            <a:pPr>
              <a:buFontTx/>
              <a:buNone/>
            </a:pPr>
            <a:r>
              <a:rPr lang="ru-RU" sz="2800">
                <a:solidFill>
                  <a:srgbClr val="336600"/>
                </a:solidFill>
                <a:latin typeface="Arial Black" pitchFamily="34" charset="0"/>
              </a:rPr>
              <a:t>в) огромный ледяной покров; </a:t>
            </a:r>
          </a:p>
          <a:p>
            <a:pPr>
              <a:buFontTx/>
              <a:buNone/>
            </a:pPr>
            <a:r>
              <a:rPr lang="ru-RU" sz="2800">
                <a:solidFill>
                  <a:srgbClr val="336600"/>
                </a:solidFill>
                <a:latin typeface="Arial Black" pitchFamily="34" charset="0"/>
              </a:rPr>
              <a:t>г) большая высота ледникового покрова;</a:t>
            </a:r>
          </a:p>
          <a:p>
            <a:pPr>
              <a:buFontTx/>
              <a:buNone/>
            </a:pPr>
            <a:r>
              <a:rPr lang="ru-RU" sz="2800">
                <a:solidFill>
                  <a:srgbClr val="336600"/>
                </a:solidFill>
                <a:latin typeface="Arial Black" pitchFamily="34" charset="0"/>
              </a:rPr>
              <a:t>д)способность снега отражать солн. лучи</a:t>
            </a:r>
          </a:p>
          <a:p>
            <a:endParaRPr lang="ru-RU" sz="2800">
              <a:solidFill>
                <a:srgbClr val="3366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АНТАРКТИДА – ЗЕМЛЯ ВЕТРОВ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971550" y="1844675"/>
            <a:ext cx="7704138" cy="720725"/>
          </a:xfrm>
          <a:prstGeom prst="roundRect">
            <a:avLst>
              <a:gd name="adj" fmla="val 4694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ПРИЧИНЫ ОБРАЗОВАНИЯ ВЕТРОВ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68313" y="4149725"/>
            <a:ext cx="230505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C00000"/>
                </a:solidFill>
              </a:rPr>
              <a:t>низкое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763713" y="5229225"/>
            <a:ext cx="230505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СИЛЬНЫЕ </a:t>
            </a:r>
          </a:p>
          <a:p>
            <a:pPr algn="ctr"/>
            <a:r>
              <a:rPr lang="ru-RU" sz="3200" b="1"/>
              <a:t>ВЕТРЫ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419475" y="4149725"/>
            <a:ext cx="230505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C00000"/>
                </a:solidFill>
              </a:rPr>
              <a:t>высокое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203575" y="3141663"/>
            <a:ext cx="273685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АНТАРКТИДА</a:t>
            </a: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1619250" y="37893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4643438" y="37893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1547813" y="4724400"/>
            <a:ext cx="12954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3059113" y="4724400"/>
            <a:ext cx="151288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4" name="Picture 17" descr="Photo 11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2708275"/>
            <a:ext cx="305911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0" dur="200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6" grpId="1" animBg="1"/>
      <p:bldP spid="7" grpId="0" animBg="1"/>
      <p:bldP spid="7" grpId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b="1">
                <a:solidFill>
                  <a:srgbClr val="CC0000"/>
                </a:solidFill>
              </a:rPr>
              <a:t>Растения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8877300" cy="54737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4000" b="1">
                <a:solidFill>
                  <a:srgbClr val="336600"/>
                </a:solidFill>
              </a:rPr>
              <a:t>Мхи, лишайники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000" b="1">
                <a:solidFill>
                  <a:srgbClr val="336600"/>
                </a:solidFill>
              </a:rPr>
              <a:t>(наиболее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000" b="1">
                <a:solidFill>
                  <a:srgbClr val="336600"/>
                </a:solidFill>
              </a:rPr>
              <a:t> высокоорганизованные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000" b="1">
                <a:solidFill>
                  <a:srgbClr val="336600"/>
                </a:solidFill>
              </a:rPr>
              <a:t>из низших растений)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000" b="1">
                <a:solidFill>
                  <a:srgbClr val="336600"/>
                </a:solidFill>
              </a:rPr>
              <a:t>Водоросли –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000" b="1">
                <a:solidFill>
                  <a:srgbClr val="336600"/>
                </a:solidFill>
              </a:rPr>
              <a:t> низшие растения.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900" b="1">
                <a:solidFill>
                  <a:srgbClr val="336600"/>
                </a:solidFill>
              </a:rPr>
              <a:t>Микроскопические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000" b="1">
                <a:solidFill>
                  <a:srgbClr val="336600"/>
                </a:solidFill>
              </a:rPr>
              <a:t> грибы</a:t>
            </a:r>
          </a:p>
          <a:p>
            <a:pPr>
              <a:lnSpc>
                <a:spcPct val="90000"/>
              </a:lnSpc>
            </a:pPr>
            <a:endParaRPr lang="ru-RU" sz="4000">
              <a:solidFill>
                <a:srgbClr val="336600"/>
              </a:solidFill>
            </a:endParaRPr>
          </a:p>
        </p:txBody>
      </p:sp>
      <p:pic>
        <p:nvPicPr>
          <p:cNvPr id="45060" name="Picture 4" descr="мхи"/>
          <p:cNvPicPr>
            <a:picLocks noChangeAspect="1" noChangeArrowheads="1"/>
          </p:cNvPicPr>
          <p:nvPr/>
        </p:nvPicPr>
        <p:blipFill>
          <a:blip r:embed="rId2" cstate="print"/>
          <a:srcRect t="9003" b="9003"/>
          <a:stretch>
            <a:fillRect/>
          </a:stretch>
        </p:blipFill>
        <p:spPr bwMode="auto">
          <a:xfrm>
            <a:off x="6569075" y="0"/>
            <a:ext cx="2574925" cy="3933825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5061" name="Picture 5" descr="Изображение 009"/>
          <p:cNvPicPr>
            <a:picLocks noChangeAspect="1" noChangeArrowheads="1"/>
          </p:cNvPicPr>
          <p:nvPr/>
        </p:nvPicPr>
        <p:blipFill>
          <a:blip r:embed="rId3" cstate="print"/>
          <a:srcRect l="7237" t="10545" r="7237" b="10545"/>
          <a:stretch>
            <a:fillRect/>
          </a:stretch>
        </p:blipFill>
        <p:spPr bwMode="auto">
          <a:xfrm>
            <a:off x="4891088" y="4165600"/>
            <a:ext cx="4252912" cy="2692400"/>
          </a:xfrm>
          <a:prstGeom prst="rect">
            <a:avLst/>
          </a:prstGeom>
          <a:noFill/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724525" cy="850900"/>
          </a:xfrm>
        </p:spPr>
        <p:txBody>
          <a:bodyPr/>
          <a:lstStyle/>
          <a:p>
            <a:r>
              <a:rPr lang="ru-RU" b="1">
                <a:solidFill>
                  <a:srgbClr val="336600"/>
                </a:solidFill>
              </a:rPr>
              <a:t>Животный мир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u="sng">
                <a:latin typeface="Bookman Old Style" pitchFamily="18" charset="0"/>
              </a:rPr>
              <a:t>Киты ( синий кит)</a:t>
            </a:r>
          </a:p>
          <a:p>
            <a:pPr>
              <a:buFontTx/>
              <a:buNone/>
            </a:pPr>
            <a:r>
              <a:rPr lang="ru-RU" sz="2800" b="1"/>
              <a:t>вес 150 тонн,  язык кита – 2 тонны, </a:t>
            </a:r>
          </a:p>
          <a:p>
            <a:pPr>
              <a:buFontTx/>
              <a:buNone/>
            </a:pPr>
            <a:r>
              <a:rPr lang="ru-RU" sz="2800" b="1"/>
              <a:t>Кишечник- длина 200м,</a:t>
            </a:r>
          </a:p>
          <a:p>
            <a:pPr>
              <a:buFontTx/>
              <a:buNone/>
            </a:pPr>
            <a:r>
              <a:rPr lang="ru-RU" sz="2800" b="1"/>
              <a:t>Печень- вес 500 – 1000 кг,</a:t>
            </a:r>
          </a:p>
          <a:p>
            <a:pPr>
              <a:buFontTx/>
              <a:buNone/>
            </a:pPr>
            <a:r>
              <a:rPr lang="ru-RU" sz="2800" b="1"/>
              <a:t> желудок – 3,5м  </a:t>
            </a:r>
          </a:p>
          <a:p>
            <a:pPr>
              <a:buFontTx/>
              <a:buNone/>
            </a:pPr>
            <a:r>
              <a:rPr lang="ru-RU" sz="2800" b="1"/>
              <a:t> </a:t>
            </a:r>
            <a:r>
              <a:rPr lang="ru-RU" sz="2800" b="1" u="sng">
                <a:latin typeface="Bookman Old Style" pitchFamily="18" charset="0"/>
              </a:rPr>
              <a:t>Касатки – хищники </a:t>
            </a:r>
          </a:p>
          <a:p>
            <a:pPr>
              <a:buFontTx/>
              <a:buNone/>
            </a:pPr>
            <a:r>
              <a:rPr lang="ru-RU" sz="2800" b="1" u="sng">
                <a:latin typeface="Bookman Old Style" pitchFamily="18" charset="0"/>
              </a:rPr>
              <a:t> </a:t>
            </a:r>
            <a:r>
              <a:rPr lang="ru-RU" sz="2800" b="1"/>
              <a:t>питаются тюленями, рыбой.</a:t>
            </a:r>
          </a:p>
          <a:p>
            <a:pPr>
              <a:buFontTx/>
              <a:buNone/>
            </a:pPr>
            <a:r>
              <a:rPr lang="ru-RU" sz="2800" b="1" u="sng">
                <a:latin typeface="Bookman Old Style" pitchFamily="18" charset="0"/>
              </a:rPr>
              <a:t>Тюлени</a:t>
            </a:r>
            <a:r>
              <a:rPr lang="ru-RU" sz="2800" b="1"/>
              <a:t> – морской слон, морской леопард.</a:t>
            </a:r>
          </a:p>
          <a:p>
            <a:pPr>
              <a:buFontTx/>
              <a:buNone/>
            </a:pPr>
            <a:r>
              <a:rPr lang="ru-RU" sz="2800" b="1" u="sng">
                <a:latin typeface="Bookman Old Style" pitchFamily="18" charset="0"/>
              </a:rPr>
              <a:t>Птицы</a:t>
            </a:r>
            <a:r>
              <a:rPr lang="ru-RU" sz="2800" b="1"/>
              <a:t> – буревестник, альбатрос, поморник,</a:t>
            </a:r>
          </a:p>
          <a:p>
            <a:pPr>
              <a:buFontTx/>
              <a:buNone/>
            </a:pPr>
            <a:r>
              <a:rPr lang="ru-RU" sz="2800" b="1" u="sng">
                <a:solidFill>
                  <a:srgbClr val="FF0066"/>
                </a:solidFill>
                <a:latin typeface="Bookman Old Style" pitchFamily="18" charset="0"/>
              </a:rPr>
              <a:t>Пингвин</a:t>
            </a:r>
            <a:r>
              <a:rPr lang="ru-RU" sz="2800" b="1"/>
              <a:t>(символ Антарктиды, нелетающая птица)</a:t>
            </a:r>
            <a:endParaRPr lang="ru-RU" sz="2800" b="1" i="1"/>
          </a:p>
          <a:p>
            <a:endParaRPr lang="ru-RU" sz="2800"/>
          </a:p>
        </p:txBody>
      </p:sp>
      <p:pic>
        <p:nvPicPr>
          <p:cNvPr id="47109" name="Picture 5" descr="org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0"/>
            <a:ext cx="2916237" cy="2187575"/>
          </a:xfrm>
          <a:prstGeom prst="rect">
            <a:avLst/>
          </a:prstGeom>
          <a:noFill/>
        </p:spPr>
      </p:pic>
      <p:pic>
        <p:nvPicPr>
          <p:cNvPr id="47110" name="Picture 6" descr="org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2205038"/>
            <a:ext cx="2916237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0"/>
            <a:ext cx="8445500" cy="11080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>
                <a:solidFill>
                  <a:srgbClr val="006666"/>
                </a:solidFill>
                <a:latin typeface="Bookman Old Style" pitchFamily="18" charset="0"/>
              </a:rPr>
              <a:t>Меры по охране природы Антарктиды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68313" y="1125538"/>
            <a:ext cx="8229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ru-RU" sz="3200"/>
              <a:t>Запрещение испытания ядерного  оружия, захоронения ядерных отходов. </a:t>
            </a:r>
          </a:p>
          <a:p>
            <a:pPr marL="609600" indent="-609600">
              <a:spcBef>
                <a:spcPct val="20000"/>
              </a:spcBef>
            </a:pPr>
            <a:r>
              <a:rPr lang="ru-RU" sz="2800"/>
              <a:t>             « Договор об Антарктиде» 1959 год</a:t>
            </a:r>
          </a:p>
          <a:p>
            <a:pPr marL="609600" indent="-609600">
              <a:spcBef>
                <a:spcPct val="20000"/>
              </a:spcBef>
            </a:pPr>
            <a:r>
              <a:rPr lang="ru-RU" sz="3200"/>
              <a:t>2. Запрещение охоты на животных и птиц, за исключением пищи для экспедиций</a:t>
            </a:r>
          </a:p>
          <a:p>
            <a:pPr marL="609600" indent="-609600">
              <a:spcBef>
                <a:spcPct val="20000"/>
              </a:spcBef>
            </a:pPr>
            <a:r>
              <a:rPr lang="ru-RU" sz="3200"/>
              <a:t>3. Создание заповедных зон</a:t>
            </a:r>
          </a:p>
          <a:p>
            <a:pPr marL="609600" indent="-609600">
              <a:spcBef>
                <a:spcPct val="20000"/>
              </a:spcBef>
            </a:pPr>
            <a:r>
              <a:rPr lang="ru-RU" sz="3200"/>
              <a:t>4. Ограничение числа туристов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8964613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619250" y="2636838"/>
            <a:ext cx="6913563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9"/>
              </a:avLst>
            </a:prstTxWarp>
          </a:bodyPr>
          <a:lstStyle/>
          <a:p>
            <a:pPr algn="ctr"/>
            <a:r>
              <a:rPr lang="ru-RU" sz="4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Антарктида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0" y="3071813"/>
            <a:ext cx="9144000" cy="3786187"/>
          </a:xfrm>
          <a:prstGeom prst="rect">
            <a:avLst/>
          </a:prstGeom>
          <a:solidFill>
            <a:srgbClr val="FFFFFF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Антарктика - всемирный природный заповедник.</a:t>
            </a:r>
          </a:p>
          <a:p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 договору  от 1.12. 1959 года  Антарктика  не принадлежит ни одному государству. </a:t>
            </a:r>
          </a:p>
          <a:p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Используется только в мирных целях.</a:t>
            </a:r>
          </a:p>
          <a:p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Запрещена производственная деятельность и добыча полезных ископаемых.</a:t>
            </a:r>
          </a:p>
          <a:p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Рисунок 2" descr="int5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7181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3" descr="int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0"/>
            <a:ext cx="30480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4" descr="int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0"/>
            <a:ext cx="30480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 descr="антаркти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7983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-15875"/>
            <a:ext cx="4788024" cy="315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антаркти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0968"/>
            <a:ext cx="4860032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Красота Антарктиды. (33 фото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212976"/>
            <a:ext cx="4716016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18273" y="2967335"/>
            <a:ext cx="7107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Пейзажи Антарктиды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669674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antarctica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3806825" cy="3857625"/>
          </a:xfrm>
          <a:prstGeom prst="rect">
            <a:avLst/>
          </a:prstGeom>
          <a:noFill/>
          <a:ln w="76200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3075" name="Прямоугольник 10"/>
          <p:cNvSpPr>
            <a:spLocks noChangeArrowheads="1"/>
          </p:cNvSpPr>
          <p:nvPr/>
        </p:nvSpPr>
        <p:spPr bwMode="auto">
          <a:xfrm>
            <a:off x="4214813" y="1928813"/>
            <a:ext cx="4929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Антарктида -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материк, где:</a:t>
            </a:r>
          </a:p>
        </p:txBody>
      </p:sp>
      <p:pic>
        <p:nvPicPr>
          <p:cNvPr id="7" name="Рисунок 6" descr="87056234_or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4071942"/>
            <a:ext cx="4286280" cy="278605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077" name="Прямоугольник 4"/>
          <p:cNvSpPr>
            <a:spLocks noChangeArrowheads="1"/>
          </p:cNvSpPr>
          <p:nvPr/>
        </p:nvSpPr>
        <p:spPr bwMode="auto">
          <a:xfrm>
            <a:off x="4214813" y="428625"/>
            <a:ext cx="5143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t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Антарктида</a:t>
            </a:r>
            <a:r>
              <a:rPr lang="ru-RU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  материк на крайнем юге Земли, который был открыт последним. </a:t>
            </a:r>
          </a:p>
        </p:txBody>
      </p:sp>
      <p:sp>
        <p:nvSpPr>
          <p:cNvPr id="6" name="Прямоугольник 10"/>
          <p:cNvSpPr>
            <a:spLocks noChangeArrowheads="1"/>
          </p:cNvSpPr>
          <p:nvPr/>
        </p:nvSpPr>
        <p:spPr bwMode="auto">
          <a:xfrm>
            <a:off x="4214813" y="2357438"/>
            <a:ext cx="4929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сходятся все меридианы;</a:t>
            </a: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4214813" y="2857500"/>
            <a:ext cx="4929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находится Южный полюс Земли;</a:t>
            </a:r>
          </a:p>
        </p:txBody>
      </p:sp>
      <p:sp>
        <p:nvSpPr>
          <p:cNvPr id="9" name="Прямоугольник 10"/>
          <p:cNvSpPr>
            <a:spLocks noChangeArrowheads="1"/>
          </p:cNvSpPr>
          <p:nvPr/>
        </p:nvSpPr>
        <p:spPr bwMode="auto">
          <a:xfrm>
            <a:off x="4214813" y="3643313"/>
            <a:ext cx="49291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находится Южный геомагнитный полюс Земли;</a:t>
            </a: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4214813" y="4572000"/>
            <a:ext cx="4929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находится Полюс  холода Земли;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214813" y="5143500"/>
            <a:ext cx="4929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 у побережья находится Южный магнитный полюс;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214813" y="5929313"/>
            <a:ext cx="4929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 самые сильные ветры на Земле.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8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2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4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2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62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4313" y="4357688"/>
            <a:ext cx="47863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счет толщи льда - Антарктида самый высокий материк Земли, средняя высота 2300м.</a:t>
            </a:r>
            <a:endParaRPr lang="ru-RU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0" y="28575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Площадь 14,4 млн. км² (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место), из них 1,6 млн. км² - шельфовые ледники. </a:t>
            </a:r>
          </a:p>
        </p:txBody>
      </p:sp>
      <p:pic>
        <p:nvPicPr>
          <p:cNvPr id="4" name="Рисунок 3" descr="Антарктический полуостров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2786058"/>
            <a:ext cx="4253990" cy="384423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3254375" y="0"/>
            <a:ext cx="5889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Географическое положение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286375" y="3500438"/>
            <a:ext cx="3429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основе анализа карты выяснить особенности ГП материка.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355600" y="3095625"/>
            <a:ext cx="1065213" cy="3698875"/>
          </a:xfrm>
          <a:custGeom>
            <a:avLst/>
            <a:gdLst>
              <a:gd name="connsiteX0" fmla="*/ 37513 w 1064455"/>
              <a:gd name="connsiteY0" fmla="*/ 0 h 3699803"/>
              <a:gd name="connsiteX1" fmla="*/ 9378 w 1064455"/>
              <a:gd name="connsiteY1" fmla="*/ 1097280 h 3699803"/>
              <a:gd name="connsiteX2" fmla="*/ 93784 w 1064455"/>
              <a:gd name="connsiteY2" fmla="*/ 1856936 h 3699803"/>
              <a:gd name="connsiteX3" fmla="*/ 318867 w 1064455"/>
              <a:gd name="connsiteY3" fmla="*/ 2616591 h 3699803"/>
              <a:gd name="connsiteX4" fmla="*/ 740898 w 1064455"/>
              <a:gd name="connsiteY4" fmla="*/ 3348111 h 3699803"/>
              <a:gd name="connsiteX5" fmla="*/ 1064455 w 1064455"/>
              <a:gd name="connsiteY5" fmla="*/ 3699803 h 3699803"/>
              <a:gd name="connsiteX6" fmla="*/ 1064455 w 1064455"/>
              <a:gd name="connsiteY6" fmla="*/ 3699803 h 369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4455" h="3699803">
                <a:moveTo>
                  <a:pt x="37513" y="0"/>
                </a:moveTo>
                <a:cubicBezTo>
                  <a:pt x="18756" y="393895"/>
                  <a:pt x="0" y="787791"/>
                  <a:pt x="9378" y="1097280"/>
                </a:cubicBezTo>
                <a:cubicBezTo>
                  <a:pt x="18757" y="1406769"/>
                  <a:pt x="42203" y="1603718"/>
                  <a:pt x="93784" y="1856936"/>
                </a:cubicBezTo>
                <a:cubicBezTo>
                  <a:pt x="145366" y="2110155"/>
                  <a:pt x="211015" y="2368062"/>
                  <a:pt x="318867" y="2616591"/>
                </a:cubicBezTo>
                <a:cubicBezTo>
                  <a:pt x="426719" y="2865120"/>
                  <a:pt x="616633" y="3167576"/>
                  <a:pt x="740898" y="3348111"/>
                </a:cubicBezTo>
                <a:cubicBezTo>
                  <a:pt x="865163" y="3528646"/>
                  <a:pt x="1064455" y="3699803"/>
                  <a:pt x="1064455" y="3699803"/>
                </a:cubicBezTo>
                <a:lnTo>
                  <a:pt x="1064455" y="3699803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109788" y="0"/>
            <a:ext cx="1365250" cy="1068388"/>
          </a:xfrm>
          <a:custGeom>
            <a:avLst/>
            <a:gdLst>
              <a:gd name="connsiteX0" fmla="*/ 0 w 1364566"/>
              <a:gd name="connsiteY0" fmla="*/ 1069145 h 1069145"/>
              <a:gd name="connsiteX1" fmla="*/ 309489 w 1364566"/>
              <a:gd name="connsiteY1" fmla="*/ 787791 h 1069145"/>
              <a:gd name="connsiteX2" fmla="*/ 1364566 w 1364566"/>
              <a:gd name="connsiteY2" fmla="*/ 0 h 1069145"/>
              <a:gd name="connsiteX3" fmla="*/ 1364566 w 1364566"/>
              <a:gd name="connsiteY3" fmla="*/ 0 h 106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4566" h="1069145">
                <a:moveTo>
                  <a:pt x="0" y="1069145"/>
                </a:moveTo>
                <a:cubicBezTo>
                  <a:pt x="41030" y="1017563"/>
                  <a:pt x="82061" y="965982"/>
                  <a:pt x="309489" y="787791"/>
                </a:cubicBezTo>
                <a:cubicBezTo>
                  <a:pt x="536917" y="609600"/>
                  <a:pt x="1364566" y="0"/>
                  <a:pt x="1364566" y="0"/>
                </a:cubicBezTo>
                <a:lnTo>
                  <a:pt x="1364566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8116888" y="1266825"/>
            <a:ext cx="711200" cy="4979988"/>
          </a:xfrm>
          <a:custGeom>
            <a:avLst/>
            <a:gdLst>
              <a:gd name="connsiteX0" fmla="*/ 0 w 710419"/>
              <a:gd name="connsiteY0" fmla="*/ 4979963 h 4979963"/>
              <a:gd name="connsiteX1" fmla="*/ 393896 w 710419"/>
              <a:gd name="connsiteY1" fmla="*/ 4164037 h 4979963"/>
              <a:gd name="connsiteX2" fmla="*/ 604911 w 710419"/>
              <a:gd name="connsiteY2" fmla="*/ 3460653 h 4979963"/>
              <a:gd name="connsiteX3" fmla="*/ 703385 w 710419"/>
              <a:gd name="connsiteY3" fmla="*/ 2180493 h 4979963"/>
              <a:gd name="connsiteX4" fmla="*/ 647114 w 710419"/>
              <a:gd name="connsiteY4" fmla="*/ 1448973 h 4979963"/>
              <a:gd name="connsiteX5" fmla="*/ 478302 w 710419"/>
              <a:gd name="connsiteY5" fmla="*/ 562708 h 4979963"/>
              <a:gd name="connsiteX6" fmla="*/ 182880 w 710419"/>
              <a:gd name="connsiteY6" fmla="*/ 0 h 4979963"/>
              <a:gd name="connsiteX7" fmla="*/ 182880 w 710419"/>
              <a:gd name="connsiteY7" fmla="*/ 0 h 4979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0419" h="4979963">
                <a:moveTo>
                  <a:pt x="0" y="4979963"/>
                </a:moveTo>
                <a:cubicBezTo>
                  <a:pt x="146539" y="4698609"/>
                  <a:pt x="293078" y="4417255"/>
                  <a:pt x="393896" y="4164037"/>
                </a:cubicBezTo>
                <a:cubicBezTo>
                  <a:pt x="494714" y="3910819"/>
                  <a:pt x="553330" y="3791244"/>
                  <a:pt x="604911" y="3460653"/>
                </a:cubicBezTo>
                <a:cubicBezTo>
                  <a:pt x="656493" y="3130062"/>
                  <a:pt x="696351" y="2515773"/>
                  <a:pt x="703385" y="2180493"/>
                </a:cubicBezTo>
                <a:cubicBezTo>
                  <a:pt x="710419" y="1845213"/>
                  <a:pt x="684628" y="1718604"/>
                  <a:pt x="647114" y="1448973"/>
                </a:cubicBezTo>
                <a:cubicBezTo>
                  <a:pt x="609600" y="1179342"/>
                  <a:pt x="555674" y="804203"/>
                  <a:pt x="478302" y="562708"/>
                </a:cubicBezTo>
                <a:cubicBezTo>
                  <a:pt x="400930" y="321213"/>
                  <a:pt x="182880" y="0"/>
                  <a:pt x="182880" y="0"/>
                </a:cubicBezTo>
                <a:lnTo>
                  <a:pt x="182880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1660525" y="192088"/>
            <a:ext cx="5811838" cy="6408737"/>
          </a:xfrm>
          <a:custGeom>
            <a:avLst/>
            <a:gdLst>
              <a:gd name="connsiteX0" fmla="*/ 0 w 5812302"/>
              <a:gd name="connsiteY0" fmla="*/ 3296530 h 6407835"/>
              <a:gd name="connsiteX1" fmla="*/ 126609 w 5812302"/>
              <a:gd name="connsiteY1" fmla="*/ 2325859 h 6407835"/>
              <a:gd name="connsiteX2" fmla="*/ 450166 w 5812302"/>
              <a:gd name="connsiteY2" fmla="*/ 1524000 h 6407835"/>
              <a:gd name="connsiteX3" fmla="*/ 562707 w 5812302"/>
              <a:gd name="connsiteY3" fmla="*/ 1355188 h 6407835"/>
              <a:gd name="connsiteX4" fmla="*/ 900332 w 5812302"/>
              <a:gd name="connsiteY4" fmla="*/ 890954 h 6407835"/>
              <a:gd name="connsiteX5" fmla="*/ 900332 w 5812302"/>
              <a:gd name="connsiteY5" fmla="*/ 890954 h 6407835"/>
              <a:gd name="connsiteX6" fmla="*/ 1463040 w 5812302"/>
              <a:gd name="connsiteY6" fmla="*/ 468924 h 6407835"/>
              <a:gd name="connsiteX7" fmla="*/ 1983544 w 5812302"/>
              <a:gd name="connsiteY7" fmla="*/ 187570 h 6407835"/>
              <a:gd name="connsiteX8" fmla="*/ 2630658 w 5812302"/>
              <a:gd name="connsiteY8" fmla="*/ 60960 h 6407835"/>
              <a:gd name="connsiteX9" fmla="*/ 3193366 w 5812302"/>
              <a:gd name="connsiteY9" fmla="*/ 18757 h 6407835"/>
              <a:gd name="connsiteX10" fmla="*/ 3995224 w 5812302"/>
              <a:gd name="connsiteY10" fmla="*/ 173502 h 6407835"/>
              <a:gd name="connsiteX11" fmla="*/ 4515729 w 5812302"/>
              <a:gd name="connsiteY11" fmla="*/ 567397 h 6407835"/>
              <a:gd name="connsiteX12" fmla="*/ 5092504 w 5812302"/>
              <a:gd name="connsiteY12" fmla="*/ 1116037 h 6407835"/>
              <a:gd name="connsiteX13" fmla="*/ 5472332 w 5812302"/>
              <a:gd name="connsiteY13" fmla="*/ 1777219 h 6407835"/>
              <a:gd name="connsiteX14" fmla="*/ 5542670 w 5812302"/>
              <a:gd name="connsiteY14" fmla="*/ 2002302 h 6407835"/>
              <a:gd name="connsiteX15" fmla="*/ 5767754 w 5812302"/>
              <a:gd name="connsiteY15" fmla="*/ 2691619 h 6407835"/>
              <a:gd name="connsiteX16" fmla="*/ 5809957 w 5812302"/>
              <a:gd name="connsiteY16" fmla="*/ 2860431 h 6407835"/>
              <a:gd name="connsiteX17" fmla="*/ 5781821 w 5812302"/>
              <a:gd name="connsiteY17" fmla="*/ 3296530 h 6407835"/>
              <a:gd name="connsiteX18" fmla="*/ 5767754 w 5812302"/>
              <a:gd name="connsiteY18" fmla="*/ 3929576 h 6407835"/>
              <a:gd name="connsiteX19" fmla="*/ 5669280 w 5812302"/>
              <a:gd name="connsiteY19" fmla="*/ 4295336 h 6407835"/>
              <a:gd name="connsiteX20" fmla="*/ 5486400 w 5812302"/>
              <a:gd name="connsiteY20" fmla="*/ 4689231 h 6407835"/>
              <a:gd name="connsiteX21" fmla="*/ 5289452 w 5812302"/>
              <a:gd name="connsiteY21" fmla="*/ 4998720 h 6407835"/>
              <a:gd name="connsiteX22" fmla="*/ 5064369 w 5812302"/>
              <a:gd name="connsiteY22" fmla="*/ 5364480 h 6407835"/>
              <a:gd name="connsiteX23" fmla="*/ 4628270 w 5812302"/>
              <a:gd name="connsiteY23" fmla="*/ 5744308 h 6407835"/>
              <a:gd name="connsiteX24" fmla="*/ 3981157 w 5812302"/>
              <a:gd name="connsiteY24" fmla="*/ 6180407 h 6407835"/>
              <a:gd name="connsiteX25" fmla="*/ 3502855 w 5812302"/>
              <a:gd name="connsiteY25" fmla="*/ 6349219 h 6407835"/>
              <a:gd name="connsiteX26" fmla="*/ 2954215 w 5812302"/>
              <a:gd name="connsiteY26" fmla="*/ 6405490 h 6407835"/>
              <a:gd name="connsiteX27" fmla="*/ 2546252 w 5812302"/>
              <a:gd name="connsiteY27" fmla="*/ 6363287 h 6407835"/>
              <a:gd name="connsiteX28" fmla="*/ 2011680 w 5812302"/>
              <a:gd name="connsiteY28" fmla="*/ 6236677 h 6407835"/>
              <a:gd name="connsiteX29" fmla="*/ 1477107 w 5812302"/>
              <a:gd name="connsiteY29" fmla="*/ 5969391 h 6407835"/>
              <a:gd name="connsiteX30" fmla="*/ 928467 w 5812302"/>
              <a:gd name="connsiteY30" fmla="*/ 5505157 h 6407835"/>
              <a:gd name="connsiteX31" fmla="*/ 520504 w 5812302"/>
              <a:gd name="connsiteY31" fmla="*/ 4998720 h 6407835"/>
              <a:gd name="connsiteX32" fmla="*/ 225083 w 5812302"/>
              <a:gd name="connsiteY32" fmla="*/ 4365674 h 6407835"/>
              <a:gd name="connsiteX33" fmla="*/ 70338 w 5812302"/>
              <a:gd name="connsiteY33" fmla="*/ 3817034 h 6407835"/>
              <a:gd name="connsiteX34" fmla="*/ 14067 w 5812302"/>
              <a:gd name="connsiteY34" fmla="*/ 3169920 h 6407835"/>
              <a:gd name="connsiteX35" fmla="*/ 14067 w 5812302"/>
              <a:gd name="connsiteY35" fmla="*/ 3169920 h 6407835"/>
              <a:gd name="connsiteX36" fmla="*/ 14067 w 5812302"/>
              <a:gd name="connsiteY36" fmla="*/ 3169920 h 640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2302" h="6407835">
                <a:moveTo>
                  <a:pt x="0" y="3296530"/>
                </a:moveTo>
                <a:cubicBezTo>
                  <a:pt x="25790" y="2958905"/>
                  <a:pt x="51581" y="2621281"/>
                  <a:pt x="126609" y="2325859"/>
                </a:cubicBezTo>
                <a:cubicBezTo>
                  <a:pt x="201637" y="2030437"/>
                  <a:pt x="377483" y="1685779"/>
                  <a:pt x="450166" y="1524000"/>
                </a:cubicBezTo>
                <a:cubicBezTo>
                  <a:pt x="522849" y="1362222"/>
                  <a:pt x="487679" y="1460696"/>
                  <a:pt x="562707" y="1355188"/>
                </a:cubicBezTo>
                <a:cubicBezTo>
                  <a:pt x="637735" y="1249680"/>
                  <a:pt x="900332" y="890954"/>
                  <a:pt x="900332" y="890954"/>
                </a:cubicBezTo>
                <a:lnTo>
                  <a:pt x="900332" y="890954"/>
                </a:lnTo>
                <a:cubicBezTo>
                  <a:pt x="994117" y="820616"/>
                  <a:pt x="1282505" y="586155"/>
                  <a:pt x="1463040" y="468924"/>
                </a:cubicBezTo>
                <a:cubicBezTo>
                  <a:pt x="1643575" y="351693"/>
                  <a:pt x="1788941" y="255564"/>
                  <a:pt x="1983544" y="187570"/>
                </a:cubicBezTo>
                <a:cubicBezTo>
                  <a:pt x="2178147" y="119576"/>
                  <a:pt x="2429021" y="89095"/>
                  <a:pt x="2630658" y="60960"/>
                </a:cubicBezTo>
                <a:cubicBezTo>
                  <a:pt x="2832295" y="32825"/>
                  <a:pt x="2965938" y="0"/>
                  <a:pt x="3193366" y="18757"/>
                </a:cubicBezTo>
                <a:cubicBezTo>
                  <a:pt x="3420794" y="37514"/>
                  <a:pt x="3774830" y="82062"/>
                  <a:pt x="3995224" y="173502"/>
                </a:cubicBezTo>
                <a:cubicBezTo>
                  <a:pt x="4215618" y="264942"/>
                  <a:pt x="4332849" y="410308"/>
                  <a:pt x="4515729" y="567397"/>
                </a:cubicBezTo>
                <a:cubicBezTo>
                  <a:pt x="4698609" y="724486"/>
                  <a:pt x="4933070" y="914400"/>
                  <a:pt x="5092504" y="1116037"/>
                </a:cubicBezTo>
                <a:cubicBezTo>
                  <a:pt x="5251938" y="1317674"/>
                  <a:pt x="5397304" y="1629508"/>
                  <a:pt x="5472332" y="1777219"/>
                </a:cubicBezTo>
                <a:cubicBezTo>
                  <a:pt x="5547360" y="1924930"/>
                  <a:pt x="5493433" y="1849902"/>
                  <a:pt x="5542670" y="2002302"/>
                </a:cubicBezTo>
                <a:cubicBezTo>
                  <a:pt x="5591907" y="2154702"/>
                  <a:pt x="5723206" y="2548598"/>
                  <a:pt x="5767754" y="2691619"/>
                </a:cubicBezTo>
                <a:cubicBezTo>
                  <a:pt x="5812302" y="2834640"/>
                  <a:pt x="5807613" y="2759613"/>
                  <a:pt x="5809957" y="2860431"/>
                </a:cubicBezTo>
                <a:cubicBezTo>
                  <a:pt x="5812301" y="2961249"/>
                  <a:pt x="5788855" y="3118339"/>
                  <a:pt x="5781821" y="3296530"/>
                </a:cubicBezTo>
                <a:cubicBezTo>
                  <a:pt x="5774787" y="3474721"/>
                  <a:pt x="5786511" y="3763108"/>
                  <a:pt x="5767754" y="3929576"/>
                </a:cubicBezTo>
                <a:cubicBezTo>
                  <a:pt x="5748997" y="4096044"/>
                  <a:pt x="5716172" y="4168727"/>
                  <a:pt x="5669280" y="4295336"/>
                </a:cubicBezTo>
                <a:cubicBezTo>
                  <a:pt x="5622388" y="4421945"/>
                  <a:pt x="5549705" y="4572000"/>
                  <a:pt x="5486400" y="4689231"/>
                </a:cubicBezTo>
                <a:cubicBezTo>
                  <a:pt x="5423095" y="4806462"/>
                  <a:pt x="5359790" y="4886179"/>
                  <a:pt x="5289452" y="4998720"/>
                </a:cubicBezTo>
                <a:cubicBezTo>
                  <a:pt x="5219114" y="5111261"/>
                  <a:pt x="5174566" y="5240215"/>
                  <a:pt x="5064369" y="5364480"/>
                </a:cubicBezTo>
                <a:cubicBezTo>
                  <a:pt x="4954172" y="5488745"/>
                  <a:pt x="4808805" y="5608320"/>
                  <a:pt x="4628270" y="5744308"/>
                </a:cubicBezTo>
                <a:cubicBezTo>
                  <a:pt x="4447735" y="5880296"/>
                  <a:pt x="4168726" y="6079589"/>
                  <a:pt x="3981157" y="6180407"/>
                </a:cubicBezTo>
                <a:cubicBezTo>
                  <a:pt x="3793588" y="6281225"/>
                  <a:pt x="3674012" y="6311705"/>
                  <a:pt x="3502855" y="6349219"/>
                </a:cubicBezTo>
                <a:cubicBezTo>
                  <a:pt x="3331698" y="6386733"/>
                  <a:pt x="3113649" y="6403145"/>
                  <a:pt x="2954215" y="6405490"/>
                </a:cubicBezTo>
                <a:cubicBezTo>
                  <a:pt x="2794781" y="6407835"/>
                  <a:pt x="2703341" y="6391423"/>
                  <a:pt x="2546252" y="6363287"/>
                </a:cubicBezTo>
                <a:cubicBezTo>
                  <a:pt x="2389163" y="6335152"/>
                  <a:pt x="2189871" y="6302326"/>
                  <a:pt x="2011680" y="6236677"/>
                </a:cubicBezTo>
                <a:cubicBezTo>
                  <a:pt x="1833489" y="6171028"/>
                  <a:pt x="1657643" y="6091311"/>
                  <a:pt x="1477107" y="5969391"/>
                </a:cubicBezTo>
                <a:cubicBezTo>
                  <a:pt x="1296572" y="5847471"/>
                  <a:pt x="1087901" y="5666936"/>
                  <a:pt x="928467" y="5505157"/>
                </a:cubicBezTo>
                <a:cubicBezTo>
                  <a:pt x="769033" y="5343379"/>
                  <a:pt x="637735" y="5188634"/>
                  <a:pt x="520504" y="4998720"/>
                </a:cubicBezTo>
                <a:cubicBezTo>
                  <a:pt x="403273" y="4808806"/>
                  <a:pt x="300111" y="4562622"/>
                  <a:pt x="225083" y="4365674"/>
                </a:cubicBezTo>
                <a:cubicBezTo>
                  <a:pt x="150055" y="4168726"/>
                  <a:pt x="105507" y="4016326"/>
                  <a:pt x="70338" y="3817034"/>
                </a:cubicBezTo>
                <a:cubicBezTo>
                  <a:pt x="35169" y="3617742"/>
                  <a:pt x="14067" y="3169920"/>
                  <a:pt x="14067" y="3169920"/>
                </a:cubicBezTo>
                <a:lnTo>
                  <a:pt x="14067" y="3169920"/>
                </a:lnTo>
                <a:lnTo>
                  <a:pt x="14067" y="3169920"/>
                </a:lnTo>
              </a:path>
            </a:pathLst>
          </a:custGeom>
          <a:ln w="38100">
            <a:solidFill>
              <a:srgbClr val="0000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1071563" y="-349250"/>
            <a:ext cx="7143750" cy="7421563"/>
          </a:xfrm>
          <a:custGeom>
            <a:avLst/>
            <a:gdLst>
              <a:gd name="connsiteX0" fmla="*/ 614289 w 7139353"/>
              <a:gd name="connsiteY0" fmla="*/ 194604 h 7207348"/>
              <a:gd name="connsiteX1" fmla="*/ 473612 w 7139353"/>
              <a:gd name="connsiteY1" fmla="*/ 475958 h 7207348"/>
              <a:gd name="connsiteX2" fmla="*/ 234461 w 7139353"/>
              <a:gd name="connsiteY2" fmla="*/ 1038665 h 7207348"/>
              <a:gd name="connsiteX3" fmla="*/ 23446 w 7139353"/>
              <a:gd name="connsiteY3" fmla="*/ 2192216 h 7207348"/>
              <a:gd name="connsiteX4" fmla="*/ 93784 w 7139353"/>
              <a:gd name="connsiteY4" fmla="*/ 2501705 h 7207348"/>
              <a:gd name="connsiteX5" fmla="*/ 51581 w 7139353"/>
              <a:gd name="connsiteY5" fmla="*/ 3078481 h 7207348"/>
              <a:gd name="connsiteX6" fmla="*/ 135987 w 7139353"/>
              <a:gd name="connsiteY6" fmla="*/ 3810001 h 7207348"/>
              <a:gd name="connsiteX7" fmla="*/ 558018 w 7139353"/>
              <a:gd name="connsiteY7" fmla="*/ 5498124 h 7207348"/>
              <a:gd name="connsiteX8" fmla="*/ 1345809 w 7139353"/>
              <a:gd name="connsiteY8" fmla="*/ 6722013 h 7207348"/>
              <a:gd name="connsiteX9" fmla="*/ 2105464 w 7139353"/>
              <a:gd name="connsiteY9" fmla="*/ 7115908 h 7207348"/>
              <a:gd name="connsiteX10" fmla="*/ 3568504 w 7139353"/>
              <a:gd name="connsiteY10" fmla="*/ 7200314 h 7207348"/>
              <a:gd name="connsiteX11" fmla="*/ 5017477 w 7139353"/>
              <a:gd name="connsiteY11" fmla="*/ 7158111 h 7207348"/>
              <a:gd name="connsiteX12" fmla="*/ 5200357 w 7139353"/>
              <a:gd name="connsiteY12" fmla="*/ 7115908 h 7207348"/>
              <a:gd name="connsiteX13" fmla="*/ 5608320 w 7139353"/>
              <a:gd name="connsiteY13" fmla="*/ 6722013 h 7207348"/>
              <a:gd name="connsiteX14" fmla="*/ 6227298 w 7139353"/>
              <a:gd name="connsiteY14" fmla="*/ 6173373 h 7207348"/>
              <a:gd name="connsiteX15" fmla="*/ 6719667 w 7139353"/>
              <a:gd name="connsiteY15" fmla="*/ 5273041 h 7207348"/>
              <a:gd name="connsiteX16" fmla="*/ 7085427 w 7139353"/>
              <a:gd name="connsiteY16" fmla="*/ 4217964 h 7207348"/>
              <a:gd name="connsiteX17" fmla="*/ 7043224 w 7139353"/>
              <a:gd name="connsiteY17" fmla="*/ 3050345 h 7207348"/>
              <a:gd name="connsiteX18" fmla="*/ 7057292 w 7139353"/>
              <a:gd name="connsiteY18" fmla="*/ 2079674 h 7207348"/>
              <a:gd name="connsiteX19" fmla="*/ 6761870 w 7139353"/>
              <a:gd name="connsiteY19" fmla="*/ 1305951 h 7207348"/>
              <a:gd name="connsiteX20" fmla="*/ 6410178 w 7139353"/>
              <a:gd name="connsiteY20" fmla="*/ 658838 h 7207348"/>
              <a:gd name="connsiteX21" fmla="*/ 6086621 w 7139353"/>
              <a:gd name="connsiteY21" fmla="*/ 194604 h 7207348"/>
              <a:gd name="connsiteX22" fmla="*/ 5397304 w 7139353"/>
              <a:gd name="connsiteY22" fmla="*/ 25791 h 7207348"/>
              <a:gd name="connsiteX23" fmla="*/ 4384430 w 7139353"/>
              <a:gd name="connsiteY23" fmla="*/ 39859 h 7207348"/>
              <a:gd name="connsiteX24" fmla="*/ 3413760 w 7139353"/>
              <a:gd name="connsiteY24" fmla="*/ 39859 h 7207348"/>
              <a:gd name="connsiteX25" fmla="*/ 1092590 w 7139353"/>
              <a:gd name="connsiteY25" fmla="*/ 53927 h 7207348"/>
              <a:gd name="connsiteX26" fmla="*/ 614289 w 7139353"/>
              <a:gd name="connsiteY26" fmla="*/ 194604 h 720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139353" h="7207348">
                <a:moveTo>
                  <a:pt x="614289" y="194604"/>
                </a:moveTo>
                <a:cubicBezTo>
                  <a:pt x="511126" y="264942"/>
                  <a:pt x="536917" y="335281"/>
                  <a:pt x="473612" y="475958"/>
                </a:cubicBezTo>
                <a:cubicBezTo>
                  <a:pt x="410307" y="616635"/>
                  <a:pt x="309489" y="752622"/>
                  <a:pt x="234461" y="1038665"/>
                </a:cubicBezTo>
                <a:cubicBezTo>
                  <a:pt x="159433" y="1324708"/>
                  <a:pt x="46892" y="1948376"/>
                  <a:pt x="23446" y="2192216"/>
                </a:cubicBezTo>
                <a:cubicBezTo>
                  <a:pt x="0" y="2436056"/>
                  <a:pt x="89095" y="2353994"/>
                  <a:pt x="93784" y="2501705"/>
                </a:cubicBezTo>
                <a:cubicBezTo>
                  <a:pt x="98473" y="2649416"/>
                  <a:pt x="44547" y="2860432"/>
                  <a:pt x="51581" y="3078481"/>
                </a:cubicBezTo>
                <a:cubicBezTo>
                  <a:pt x="58615" y="3296530"/>
                  <a:pt x="51581" y="3406727"/>
                  <a:pt x="135987" y="3810001"/>
                </a:cubicBezTo>
                <a:cubicBezTo>
                  <a:pt x="220393" y="4213275"/>
                  <a:pt x="356381" y="5012789"/>
                  <a:pt x="558018" y="5498124"/>
                </a:cubicBezTo>
                <a:cubicBezTo>
                  <a:pt x="759655" y="5983459"/>
                  <a:pt x="1087901" y="6452382"/>
                  <a:pt x="1345809" y="6722013"/>
                </a:cubicBezTo>
                <a:cubicBezTo>
                  <a:pt x="1603717" y="6991644"/>
                  <a:pt x="1735015" y="7036191"/>
                  <a:pt x="2105464" y="7115908"/>
                </a:cubicBezTo>
                <a:cubicBezTo>
                  <a:pt x="2475913" y="7195625"/>
                  <a:pt x="3083169" y="7193280"/>
                  <a:pt x="3568504" y="7200314"/>
                </a:cubicBezTo>
                <a:cubicBezTo>
                  <a:pt x="4053840" y="7207348"/>
                  <a:pt x="4745502" y="7172179"/>
                  <a:pt x="5017477" y="7158111"/>
                </a:cubicBezTo>
                <a:cubicBezTo>
                  <a:pt x="5289452" y="7144043"/>
                  <a:pt x="5101883" y="7188591"/>
                  <a:pt x="5200357" y="7115908"/>
                </a:cubicBezTo>
                <a:cubicBezTo>
                  <a:pt x="5298831" y="7043225"/>
                  <a:pt x="5437163" y="6879102"/>
                  <a:pt x="5608320" y="6722013"/>
                </a:cubicBezTo>
                <a:cubicBezTo>
                  <a:pt x="5779477" y="6564924"/>
                  <a:pt x="6042074" y="6414868"/>
                  <a:pt x="6227298" y="6173373"/>
                </a:cubicBezTo>
                <a:cubicBezTo>
                  <a:pt x="6412523" y="5931878"/>
                  <a:pt x="6576646" y="5598942"/>
                  <a:pt x="6719667" y="5273041"/>
                </a:cubicBezTo>
                <a:cubicBezTo>
                  <a:pt x="6862688" y="4947140"/>
                  <a:pt x="7031501" y="4588413"/>
                  <a:pt x="7085427" y="4217964"/>
                </a:cubicBezTo>
                <a:cubicBezTo>
                  <a:pt x="7139353" y="3847515"/>
                  <a:pt x="7047913" y="3406727"/>
                  <a:pt x="7043224" y="3050345"/>
                </a:cubicBezTo>
                <a:cubicBezTo>
                  <a:pt x="7038535" y="2693963"/>
                  <a:pt x="7104184" y="2370406"/>
                  <a:pt x="7057292" y="2079674"/>
                </a:cubicBezTo>
                <a:cubicBezTo>
                  <a:pt x="7010400" y="1788942"/>
                  <a:pt x="6869722" y="1542757"/>
                  <a:pt x="6761870" y="1305951"/>
                </a:cubicBezTo>
                <a:cubicBezTo>
                  <a:pt x="6654018" y="1069145"/>
                  <a:pt x="6522719" y="844062"/>
                  <a:pt x="6410178" y="658838"/>
                </a:cubicBezTo>
                <a:cubicBezTo>
                  <a:pt x="6297637" y="473614"/>
                  <a:pt x="6255433" y="300112"/>
                  <a:pt x="6086621" y="194604"/>
                </a:cubicBezTo>
                <a:cubicBezTo>
                  <a:pt x="5917809" y="89096"/>
                  <a:pt x="5681002" y="51582"/>
                  <a:pt x="5397304" y="25791"/>
                </a:cubicBezTo>
                <a:cubicBezTo>
                  <a:pt x="5113606" y="0"/>
                  <a:pt x="4384430" y="39859"/>
                  <a:pt x="4384430" y="39859"/>
                </a:cubicBezTo>
                <a:lnTo>
                  <a:pt x="3413760" y="39859"/>
                </a:lnTo>
                <a:lnTo>
                  <a:pt x="1092590" y="53927"/>
                </a:lnTo>
                <a:cubicBezTo>
                  <a:pt x="626012" y="79718"/>
                  <a:pt x="717452" y="124266"/>
                  <a:pt x="614289" y="194604"/>
                </a:cubicBezTo>
                <a:close/>
              </a:path>
            </a:pathLst>
          </a:custGeom>
          <a:solidFill>
            <a:srgbClr val="FFFFFF">
              <a:alpha val="30196"/>
            </a:srgbClr>
          </a:solidFill>
          <a:ln w="76200">
            <a:solidFill>
              <a:srgbClr val="FFFF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Двойная стрелка влево/вправо 10"/>
          <p:cNvSpPr/>
          <p:nvPr/>
        </p:nvSpPr>
        <p:spPr>
          <a:xfrm rot="19792023">
            <a:off x="1050925" y="2579688"/>
            <a:ext cx="7270750" cy="452437"/>
          </a:xfrm>
          <a:prstGeom prst="leftRightArrow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АНТАРКТИКА</a:t>
            </a:r>
          </a:p>
        </p:txBody>
      </p:sp>
      <p:pic>
        <p:nvPicPr>
          <p:cNvPr id="13" name="Рисунок 12" descr="3str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767128" flipV="1">
            <a:off x="4314825" y="3413125"/>
            <a:ext cx="2667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00125" y="1428750"/>
            <a:ext cx="2360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63° ю.ш. 57° з.д.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2"/>
          <p:cNvSpPr>
            <a:spLocks noChangeArrowheads="1"/>
          </p:cNvSpPr>
          <p:nvPr/>
        </p:nvSpPr>
        <p:spPr bwMode="auto">
          <a:xfrm>
            <a:off x="0" y="142875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Поиски ее безуспешно вели:  Б. Диаш (1487-88) , Ф. Магеллан (1520),  А. Тасман (1644).</a:t>
            </a:r>
          </a:p>
        </p:txBody>
      </p:sp>
      <p:pic>
        <p:nvPicPr>
          <p:cNvPr id="4" name="Рисунок 6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6643734" cy="400052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214313" y="4643438"/>
            <a:ext cx="87153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Джемс Кук (1772-75) после тщетных попыток найти Южный материк  заявил: 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«...я смело могу сказать, что ни один человек никогда не решится проникнуть на юг дальше, чем это удалось мне. Земли, что могут находиться на юге, никогда не будут исследованы». 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85750" y="1857375"/>
            <a:ext cx="88582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Ему поверили, и в течение 45 лет полярных экспедиций не предпринимали.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shkolazhizni.ru/img/content/i68/68784_o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5936" y="3429000"/>
            <a:ext cx="4916066" cy="3215331"/>
          </a:xfrm>
          <a:prstGeom prst="rect">
            <a:avLst/>
          </a:prstGeom>
          <a:noFill/>
          <a:effectLst>
            <a:softEdge rad="317500"/>
          </a:effectLst>
        </p:spPr>
      </p:pic>
      <p:sp useBgFill="1"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357183" y="6143625"/>
            <a:ext cx="714375" cy="714375"/>
          </a:xfrm>
          <a:prstGeom prst="mathMultipl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ятиугольник 5">
            <a:hlinkClick r:id="" action="ppaction://hlinkshowjump?jump=nextslide"/>
          </p:cNvPr>
          <p:cNvSpPr/>
          <p:nvPr/>
        </p:nvSpPr>
        <p:spPr>
          <a:xfrm rot="10800000" flipH="1">
            <a:off x="8460432" y="6237312"/>
            <a:ext cx="500063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509120"/>
            <a:ext cx="39604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libri" pitchFamily="34" charset="0"/>
              </a:rPr>
              <a:t>В 27 января 1820 года  в судовом журнале русской экспедиции была сделана запись о том, что обнаружена новая земля, названная Антарктидой. </a:t>
            </a:r>
            <a:endParaRPr lang="ru-RU" sz="2000" dirty="0">
              <a:latin typeface="Calibri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0" y="548680"/>
          <a:ext cx="54006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292080" y="188640"/>
            <a:ext cx="3635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atin typeface="Calibri" pitchFamily="34" charset="0"/>
              </a:rPr>
              <a:t>В 1819 г. после длительной и тщательной подготовки из Кронштадта отправилась в дальнее плавание южная полярная экспедиция в составе двух военных шлюпов - «Восток» и «Мирный». Первым командовал </a:t>
            </a:r>
          </a:p>
          <a:p>
            <a:pPr algn="r"/>
            <a:r>
              <a:rPr lang="ru-RU" sz="2000" dirty="0" smtClean="0">
                <a:latin typeface="Calibri" pitchFamily="34" charset="0"/>
              </a:rPr>
              <a:t>Ф. Ф. Беллинсгаузен, вторым –М.  П. Лазарев. Экипаж судов состоял из опытных, бывалых моряков.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9512" y="188640"/>
            <a:ext cx="4896544" cy="778098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Открытие Антарктиды 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357183" y="6143625"/>
            <a:ext cx="714375" cy="714375"/>
          </a:xfrm>
          <a:prstGeom prst="mathMultipl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ятиугольник 4">
            <a:hlinkClick r:id="rId2" action="ppaction://hlinksldjump"/>
          </p:cNvPr>
          <p:cNvSpPr/>
          <p:nvPr/>
        </p:nvSpPr>
        <p:spPr>
          <a:xfrm rot="10800000">
            <a:off x="8388424" y="6237312"/>
            <a:ext cx="500062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260648"/>
            <a:ext cx="3816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Calibri" pitchFamily="34" charset="0"/>
              </a:rPr>
              <a:t>Беллинсгаузен и Лазарев не только дали Южной земле имя, но и совершили вокруг нее кругосветное плавание, доказав, что это отдельный материк, а не продолжение уже известных земель. Всего плавание продолжалось 750 дней. 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4221088"/>
            <a:ext cx="3960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Calibri" pitchFamily="34" charset="0"/>
              </a:rPr>
              <a:t>Настойчивость мореплавателей помогла добиться отличных результатов: были открыты 28 островов в южных морях и неизвестный до того берег материка.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20482" name="Picture 2" descr="http://s16.radikal.ru/i191/1001/5e/5d1abf8d8f51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3356992"/>
            <a:ext cx="4472076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57" name="Picture 1" descr="D:\Антарктида\машрут ру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1" y="188640"/>
            <a:ext cx="4923015" cy="4032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>
            <a:hlinkClick r:id="" action="ppaction://hlinkshowjump?jump=firstslide"/>
          </p:cNvPr>
          <p:cNvSpPr/>
          <p:nvPr/>
        </p:nvSpPr>
        <p:spPr>
          <a:xfrm rot="10800000">
            <a:off x="8388424" y="6237312"/>
            <a:ext cx="500062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 descr="D:\Антарктида\к.jpg"/>
          <p:cNvPicPr>
            <a:picLocks noChangeAspect="1" noChangeArrowheads="1"/>
          </p:cNvPicPr>
          <p:nvPr/>
        </p:nvPicPr>
        <p:blipFill>
          <a:blip r:embed="rId3" cstate="print"/>
          <a:srcRect l="4545"/>
          <a:stretch>
            <a:fillRect/>
          </a:stretch>
        </p:blipFill>
        <p:spPr bwMode="auto">
          <a:xfrm>
            <a:off x="251520" y="1052736"/>
            <a:ext cx="6416540" cy="5112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 useBgFill="1">
        <p:nvSpPr>
          <p:cNvPr id="3" name="Умножение 2">
            <a:hlinkClick r:id="" action="ppaction://hlinkshowjump?jump=endshow"/>
          </p:cNvPr>
          <p:cNvSpPr/>
          <p:nvPr/>
        </p:nvSpPr>
        <p:spPr>
          <a:xfrm>
            <a:off x="251520" y="6143625"/>
            <a:ext cx="714375" cy="714375"/>
          </a:xfrm>
          <a:prstGeom prst="mathMultipl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263905">
            <a:off x="630940" y="538728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Тихий океан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105273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Атлантический океан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531160">
            <a:off x="4866926" y="153787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Индийский  океан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33656" cy="576064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 </a:t>
            </a:r>
            <a:b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</a:rPr>
              <a:t>«ГП. Открытие и изучение Антарктиды»</a:t>
            </a:r>
            <a:endParaRPr lang="ru-RU" sz="3600" dirty="0">
              <a:latin typeface="Calibri" pitchFamily="34" charset="0"/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876256" y="2492896"/>
            <a:ext cx="1944216" cy="36004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alibri" pitchFamily="34" charset="0"/>
              </a:rPr>
              <a:t>Океаны</a:t>
            </a:r>
            <a:r>
              <a:rPr lang="ru-RU" dirty="0" smtClean="0"/>
              <a:t> </a:t>
            </a:r>
            <a:endParaRPr lang="ru-RU" dirty="0"/>
          </a:p>
        </p:txBody>
      </p:sp>
      <p:sp useBgFill="1">
        <p:nvSpPr>
          <p:cNvPr id="14" name="Скругленный прямоугольник 13"/>
          <p:cNvSpPr/>
          <p:nvPr/>
        </p:nvSpPr>
        <p:spPr>
          <a:xfrm>
            <a:off x="6876256" y="2996952"/>
            <a:ext cx="1944216" cy="36004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alibri" pitchFamily="34" charset="0"/>
              </a:rPr>
              <a:t>Моря</a:t>
            </a:r>
            <a:r>
              <a:rPr lang="ru-RU" dirty="0" smtClean="0"/>
              <a:t> </a:t>
            </a:r>
            <a:endParaRPr lang="ru-RU" dirty="0"/>
          </a:p>
        </p:txBody>
      </p:sp>
      <p:sp useBgFill="1">
        <p:nvSpPr>
          <p:cNvPr id="15" name="Скругленный прямоугольник 14"/>
          <p:cNvSpPr/>
          <p:nvPr/>
        </p:nvSpPr>
        <p:spPr>
          <a:xfrm>
            <a:off x="6876256" y="3501008"/>
            <a:ext cx="1944216" cy="36004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alibri" pitchFamily="34" charset="0"/>
              </a:rPr>
              <a:t>Полуостров 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9538539">
            <a:off x="1907589" y="1978002"/>
            <a:ext cx="1368152" cy="42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dirty="0" smtClean="0">
                <a:latin typeface="Calibri" pitchFamily="34" charset="0"/>
              </a:rPr>
              <a:t>Море Уэдделла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728868">
            <a:off x="3237020" y="5042507"/>
            <a:ext cx="1008112" cy="42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dirty="0" smtClean="0">
                <a:latin typeface="Calibri" pitchFamily="34" charset="0"/>
              </a:rPr>
              <a:t>Море</a:t>
            </a:r>
          </a:p>
          <a:p>
            <a:pPr algn="ctr">
              <a:lnSpc>
                <a:spcPts val="1200"/>
              </a:lnSpc>
            </a:pPr>
            <a:r>
              <a:rPr lang="ru-RU" dirty="0" smtClean="0">
                <a:latin typeface="Calibri" pitchFamily="34" charset="0"/>
              </a:rPr>
              <a:t> Росса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95936" y="112474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dirty="0" smtClean="0">
                <a:latin typeface="Calibri" pitchFamily="34" charset="0"/>
              </a:rPr>
              <a:t>Море</a:t>
            </a:r>
          </a:p>
          <a:p>
            <a:pPr algn="ctr">
              <a:lnSpc>
                <a:spcPts val="1200"/>
              </a:lnSpc>
            </a:pPr>
            <a:r>
              <a:rPr lang="ru-RU" dirty="0" smtClean="0">
                <a:latin typeface="Calibri" pitchFamily="34" charset="0"/>
              </a:rPr>
              <a:t>Лазарева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3170423">
            <a:off x="1263703" y="4312391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dirty="0" smtClean="0">
                <a:latin typeface="Calibri" pitchFamily="34" charset="0"/>
              </a:rPr>
              <a:t>Море</a:t>
            </a:r>
          </a:p>
          <a:p>
            <a:pPr algn="ctr">
              <a:lnSpc>
                <a:spcPts val="1200"/>
              </a:lnSpc>
            </a:pPr>
            <a:r>
              <a:rPr lang="ru-RU" dirty="0" smtClean="0">
                <a:latin typeface="Calibri" pitchFamily="34" charset="0"/>
              </a:rPr>
              <a:t>Амундсена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3759065">
            <a:off x="528658" y="3106165"/>
            <a:ext cx="1800200" cy="42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dirty="0" smtClean="0">
                <a:latin typeface="Calibri" pitchFamily="34" charset="0"/>
              </a:rPr>
              <a:t>Море</a:t>
            </a:r>
          </a:p>
          <a:p>
            <a:pPr algn="ctr">
              <a:lnSpc>
                <a:spcPts val="1200"/>
              </a:lnSpc>
            </a:pPr>
            <a:r>
              <a:rPr lang="ru-RU" dirty="0" smtClean="0">
                <a:latin typeface="Calibri" pitchFamily="34" charset="0"/>
              </a:rPr>
              <a:t>Беллинсгаузена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507918">
            <a:off x="1300445" y="2917432"/>
            <a:ext cx="185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dirty="0" smtClean="0">
                <a:latin typeface="Calibri" pitchFamily="34" charset="0"/>
              </a:rPr>
              <a:t>П-ов </a:t>
            </a:r>
          </a:p>
          <a:p>
            <a:pPr algn="ctr">
              <a:lnSpc>
                <a:spcPts val="1200"/>
              </a:lnSpc>
            </a:pPr>
            <a:r>
              <a:rPr lang="ru-RU" dirty="0" smtClean="0">
                <a:latin typeface="Calibri" pitchFamily="34" charset="0"/>
              </a:rPr>
              <a:t>Антарктический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32240" y="1052736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alibri" pitchFamily="34" charset="0"/>
              </a:rPr>
              <a:t>На контурной карте подписать элементы береговой линии:</a:t>
            </a:r>
            <a:endParaRPr lang="ru-RU" sz="2000" dirty="0">
              <a:latin typeface="Calibri" pitchFamily="34" charset="0"/>
            </a:endParaRPr>
          </a:p>
        </p:txBody>
      </p:sp>
      <p:sp useBgFill="1">
        <p:nvSpPr>
          <p:cNvPr id="25" name="Скругленный прямоугольник 24"/>
          <p:cNvSpPr/>
          <p:nvPr/>
        </p:nvSpPr>
        <p:spPr>
          <a:xfrm>
            <a:off x="6876256" y="4077072"/>
            <a:ext cx="1944216" cy="36004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alibri" pitchFamily="34" charset="0"/>
              </a:rPr>
              <a:t>Пролив  </a:t>
            </a:r>
            <a:endParaRPr lang="ru-RU" sz="2000" dirty="0">
              <a:latin typeface="Calibri" pitchFamily="34" charset="0"/>
            </a:endParaRPr>
          </a:p>
        </p:txBody>
      </p:sp>
      <p:sp useBgFill="1">
        <p:nvSpPr>
          <p:cNvPr id="27" name="Скругленный прямоугольник 26"/>
          <p:cNvSpPr/>
          <p:nvPr/>
        </p:nvSpPr>
        <p:spPr>
          <a:xfrm>
            <a:off x="6876256" y="4581128"/>
            <a:ext cx="1944216" cy="36004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alibri" pitchFamily="34" charset="0"/>
              </a:rPr>
              <a:t>Крайние точки  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7776026">
            <a:off x="-87913" y="1646382"/>
            <a:ext cx="155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пр-в  Дрейка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59632" y="155679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" pitchFamily="34" charset="0"/>
              </a:rPr>
              <a:t>Мыс Сифре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187624" y="191683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8" grpId="0"/>
      <p:bldP spid="19" grpId="0"/>
      <p:bldP spid="20" grpId="0"/>
      <p:bldP spid="21" grpId="0"/>
      <p:bldP spid="22" grpId="0"/>
      <p:bldP spid="23" grpId="0"/>
      <p:bldP spid="26" grpId="0"/>
      <p:bldP spid="28" grpId="0"/>
      <p:bldP spid="2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732</Words>
  <Application>Microsoft Office PowerPoint</Application>
  <PresentationFormat>Экран (4:3)</PresentationFormat>
  <Paragraphs>130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Открытие Антарктиды </vt:lpstr>
      <vt:lpstr>Слайд 8</vt:lpstr>
      <vt:lpstr>  «ГП. Открытие и изучение Антарктиды»</vt:lpstr>
      <vt:lpstr>Слайд 10</vt:lpstr>
      <vt:lpstr>Слайд 11</vt:lpstr>
      <vt:lpstr>Слайд 12</vt:lpstr>
      <vt:lpstr>Слайд 13</vt:lpstr>
      <vt:lpstr>Климатические пояса Антарктиды  </vt:lpstr>
      <vt:lpstr>Природные условия</vt:lpstr>
      <vt:lpstr>Слайд 16</vt:lpstr>
      <vt:lpstr>Растения</vt:lpstr>
      <vt:lpstr>Животный мир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 Николаевна</dc:creator>
  <cp:lastModifiedBy>111</cp:lastModifiedBy>
  <cp:revision>140</cp:revision>
  <dcterms:created xsi:type="dcterms:W3CDTF">2009-01-12T08:24:33Z</dcterms:created>
  <dcterms:modified xsi:type="dcterms:W3CDTF">2015-01-26T13:42:20Z</dcterms:modified>
</cp:coreProperties>
</file>