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8" r:id="rId4"/>
    <p:sldId id="269" r:id="rId5"/>
    <p:sldId id="257" r:id="rId6"/>
    <p:sldId id="271" r:id="rId7"/>
    <p:sldId id="259" r:id="rId8"/>
    <p:sldId id="258" r:id="rId9"/>
    <p:sldId id="261" r:id="rId10"/>
    <p:sldId id="262" r:id="rId11"/>
    <p:sldId id="260" r:id="rId12"/>
    <p:sldId id="265" r:id="rId13"/>
    <p:sldId id="264" r:id="rId14"/>
    <p:sldId id="267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2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6231D9-7B40-4354-9848-4B1E933E9B30}" type="datetimeFigureOut">
              <a:rPr lang="ru-RU" smtClean="0"/>
              <a:pPr/>
              <a:t>09.11.2013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C6EA72-C2D6-495B-BB9F-41E8C58B5F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HTML – </a:t>
            </a:r>
            <a:r>
              <a:rPr lang="ru-RU" dirty="0" smtClean="0"/>
              <a:t>язык разметки гипертекста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О.Б.Богомолова </a:t>
            </a:r>
            <a:r>
              <a:rPr lang="en-US" dirty="0" smtClean="0"/>
              <a:t>Web-</a:t>
            </a:r>
            <a:r>
              <a:rPr lang="ru-RU" dirty="0" smtClean="0"/>
              <a:t>конструирование на</a:t>
            </a:r>
            <a:r>
              <a:rPr lang="en-US" dirty="0" smtClean="0"/>
              <a:t> HTML</a:t>
            </a:r>
            <a:r>
              <a:rPr lang="ru-RU" dirty="0" smtClean="0"/>
              <a:t>, 2008 г.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572264" y="6000768"/>
            <a:ext cx="2257396" cy="571504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ГОУ СОШ 1909 г. Москвы</a:t>
            </a:r>
          </a:p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учитель </a:t>
            </a: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Пакульских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Е.В.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Упр. 3. Прописка сайта в поисковых системах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15370" cy="4357718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ru-RU" sz="3200" dirty="0" smtClean="0"/>
              <a:t>В контейнере </a:t>
            </a:r>
            <a:r>
              <a:rPr lang="en-US" sz="3200" dirty="0" smtClean="0"/>
              <a:t>&lt;head&gt;</a:t>
            </a:r>
            <a:r>
              <a:rPr lang="ru-RU" sz="3200" dirty="0" smtClean="0"/>
              <a:t> ….</a:t>
            </a:r>
            <a:r>
              <a:rPr lang="en-US" sz="3200" dirty="0" smtClean="0"/>
              <a:t>&lt;/head&gt;</a:t>
            </a:r>
            <a:r>
              <a:rPr lang="ru-RU" sz="3200" dirty="0" smtClean="0"/>
              <a:t> размещается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ru-RU" sz="3200" dirty="0" smtClean="0"/>
              <a:t>тег </a:t>
            </a:r>
            <a:r>
              <a:rPr lang="en-US" sz="3200" dirty="0" smtClean="0">
                <a:solidFill>
                  <a:srgbClr val="7030A0"/>
                </a:solidFill>
              </a:rPr>
              <a:t>&lt;meta&gt;</a:t>
            </a:r>
            <a:r>
              <a:rPr lang="ru-RU" sz="3200" dirty="0" smtClean="0"/>
              <a:t>,</a:t>
            </a:r>
            <a:r>
              <a:rPr lang="en-US" sz="3200" dirty="0" smtClean="0"/>
              <a:t> </a:t>
            </a:r>
            <a:r>
              <a:rPr lang="ru-RU" sz="3200" dirty="0" smtClean="0"/>
              <a:t>который имеет</a:t>
            </a:r>
          </a:p>
          <a:p>
            <a:pPr marL="742950" lvl="2" indent="-34290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name</a:t>
            </a:r>
            <a:r>
              <a:rPr lang="en-US" sz="3200" dirty="0" smtClean="0"/>
              <a:t> </a:t>
            </a:r>
            <a:r>
              <a:rPr lang="ru-RU" sz="3200" dirty="0" smtClean="0"/>
              <a:t>– параметр</a:t>
            </a:r>
            <a:r>
              <a:rPr lang="ru-RU" sz="3200" dirty="0"/>
              <a:t>:</a:t>
            </a:r>
          </a:p>
          <a:p>
            <a:pPr marL="1200150" lvl="3" indent="-342900">
              <a:buFont typeface="Wingdings" pitchFamily="2" charset="2"/>
              <a:buChar char="q"/>
            </a:pPr>
            <a:r>
              <a:rPr lang="en-US" sz="3200" dirty="0" smtClean="0"/>
              <a:t>keywords </a:t>
            </a:r>
            <a:r>
              <a:rPr lang="ru-RU" sz="3200" dirty="0" smtClean="0"/>
              <a:t> - ключевые слова</a:t>
            </a:r>
            <a:endParaRPr lang="en-US" sz="3200" dirty="0" smtClean="0"/>
          </a:p>
          <a:p>
            <a:pPr marL="1200150" lvl="3" indent="-342900">
              <a:buFont typeface="Wingdings" pitchFamily="2" charset="2"/>
              <a:buChar char="q"/>
            </a:pPr>
            <a:r>
              <a:rPr lang="en-US" sz="3200" dirty="0" err="1" smtClean="0"/>
              <a:t>discription</a:t>
            </a:r>
            <a:r>
              <a:rPr lang="en-US" sz="3200" dirty="0" smtClean="0"/>
              <a:t> </a:t>
            </a:r>
            <a:r>
              <a:rPr lang="ru-RU" sz="3200" dirty="0" smtClean="0"/>
              <a:t> - описание страницы</a:t>
            </a:r>
            <a:endParaRPr lang="en-US" sz="3200" dirty="0" smtClean="0"/>
          </a:p>
          <a:p>
            <a:pPr marL="1200150" lvl="3" indent="-342900">
              <a:buFont typeface="Wingdings" pitchFamily="2" charset="2"/>
              <a:buChar char="q"/>
            </a:pPr>
            <a:r>
              <a:rPr lang="en-US" sz="3200" dirty="0"/>
              <a:t>a</a:t>
            </a:r>
            <a:r>
              <a:rPr lang="en-US" sz="3200" dirty="0" smtClean="0"/>
              <a:t>uthor</a:t>
            </a:r>
            <a:r>
              <a:rPr lang="ru-RU" sz="3200" dirty="0" smtClean="0"/>
              <a:t> - автор</a:t>
            </a:r>
            <a:endParaRPr lang="ru-RU" sz="3200" dirty="0"/>
          </a:p>
          <a:p>
            <a:pPr marL="742950" lvl="2" indent="-342900">
              <a:buNone/>
            </a:pPr>
            <a:r>
              <a:rPr lang="en-US" sz="3200" dirty="0" smtClean="0">
                <a:solidFill>
                  <a:srgbClr val="7030A0"/>
                </a:solidFill>
              </a:rPr>
              <a:t>content </a:t>
            </a:r>
            <a:r>
              <a:rPr lang="en-US" sz="3200" dirty="0" smtClean="0"/>
              <a:t> - </a:t>
            </a:r>
            <a:r>
              <a:rPr lang="ru-RU" sz="3200" dirty="0" smtClean="0"/>
              <a:t>значение параметра</a:t>
            </a:r>
          </a:p>
          <a:p>
            <a:pPr marL="342900" lvl="1" indent="-342900">
              <a:buNone/>
            </a:pPr>
            <a:endParaRPr lang="en-US" sz="32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858280" cy="6357958"/>
          </a:xfrm>
        </p:spPr>
        <p:txBody>
          <a:bodyPr>
            <a:normAutofit/>
          </a:bodyPr>
          <a:lstStyle/>
          <a:p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	&lt;head&gt;</a:t>
            </a:r>
          </a:p>
          <a:p>
            <a:pPr>
              <a:buNone/>
            </a:pPr>
            <a:r>
              <a:rPr lang="en-US" dirty="0" smtClean="0"/>
              <a:t>	&lt;title&gt; </a:t>
            </a:r>
            <a:r>
              <a:rPr lang="ru-RU" dirty="0" smtClean="0"/>
              <a:t>Урок 1 &lt;/</a:t>
            </a:r>
            <a:r>
              <a:rPr lang="en-US" dirty="0" smtClean="0"/>
              <a:t>title&gt;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C00000"/>
                </a:solidFill>
              </a:rPr>
              <a:t>&lt;meta name= "keywords" content = "</a:t>
            </a:r>
            <a:r>
              <a:rPr lang="ru-RU" dirty="0" smtClean="0">
                <a:solidFill>
                  <a:srgbClr val="7030A0"/>
                </a:solidFill>
              </a:rPr>
              <a:t>Стихотворение</a:t>
            </a:r>
            <a:r>
              <a:rPr lang="en-US" dirty="0" smtClean="0">
                <a:solidFill>
                  <a:srgbClr val="C00000"/>
                </a:solidFill>
              </a:rPr>
              <a:t>”&gt;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&lt;</a:t>
            </a:r>
            <a:r>
              <a:rPr lang="en-US" dirty="0" smtClean="0">
                <a:solidFill>
                  <a:srgbClr val="C00000"/>
                </a:solidFill>
              </a:rPr>
              <a:t>meta name= "</a:t>
            </a:r>
            <a:r>
              <a:rPr lang="en-US" dirty="0" err="1" smtClean="0">
                <a:solidFill>
                  <a:srgbClr val="C00000"/>
                </a:solidFill>
              </a:rPr>
              <a:t>discription</a:t>
            </a:r>
            <a:r>
              <a:rPr lang="en-US" dirty="0" smtClean="0">
                <a:solidFill>
                  <a:srgbClr val="C00000"/>
                </a:solidFill>
              </a:rPr>
              <a:t>" content = "</a:t>
            </a:r>
            <a:r>
              <a:rPr lang="ru-RU" dirty="0">
                <a:solidFill>
                  <a:srgbClr val="7030A0"/>
                </a:solidFill>
              </a:rPr>
              <a:t>Стихи о компьютере и об отношении к предмету информатика</a:t>
            </a:r>
            <a:r>
              <a:rPr lang="ru-RU" dirty="0" smtClean="0">
                <a:solidFill>
                  <a:srgbClr val="C00000"/>
                </a:solidFill>
              </a:rPr>
              <a:t>"&gt;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	&lt;</a:t>
            </a:r>
            <a:r>
              <a:rPr lang="en-US" dirty="0" smtClean="0">
                <a:solidFill>
                  <a:srgbClr val="C00000"/>
                </a:solidFill>
              </a:rPr>
              <a:t>meta name= "author" content = "</a:t>
            </a:r>
            <a:r>
              <a:rPr lang="ru-RU" dirty="0" err="1">
                <a:solidFill>
                  <a:srgbClr val="7030A0"/>
                </a:solidFill>
              </a:rPr>
              <a:t>Пакульских</a:t>
            </a:r>
            <a:r>
              <a:rPr lang="ru-RU" dirty="0">
                <a:solidFill>
                  <a:srgbClr val="7030A0"/>
                </a:solidFill>
              </a:rPr>
              <a:t> Елена </a:t>
            </a:r>
            <a:r>
              <a:rPr lang="ru-RU" dirty="0" smtClean="0">
                <a:solidFill>
                  <a:srgbClr val="7030A0"/>
                </a:solidFill>
              </a:rPr>
              <a:t>Валентиновна</a:t>
            </a:r>
            <a:r>
              <a:rPr lang="en-US" dirty="0" smtClean="0">
                <a:solidFill>
                  <a:srgbClr val="C00000"/>
                </a:solidFill>
              </a:rPr>
              <a:t>”&gt;</a:t>
            </a: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	&lt;/</a:t>
            </a:r>
            <a:r>
              <a:rPr lang="en-US" dirty="0" smtClean="0"/>
              <a:t>head&gt;</a:t>
            </a:r>
          </a:p>
          <a:p>
            <a:pPr>
              <a:buNone/>
            </a:pPr>
            <a:r>
              <a:rPr lang="en-US" dirty="0" smtClean="0"/>
              <a:t>	&lt;body&gt;</a:t>
            </a:r>
          </a:p>
          <a:p>
            <a:pPr>
              <a:buNone/>
            </a:pPr>
            <a:r>
              <a:rPr lang="en-US" dirty="0" smtClean="0"/>
              <a:t>	&lt;/body&gt;</a:t>
            </a:r>
          </a:p>
          <a:p>
            <a:r>
              <a:rPr lang="en-US" dirty="0" smtClean="0"/>
              <a:t>&lt;/html&gt;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6643710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>
                <a:solidFill>
                  <a:srgbClr val="002060"/>
                </a:solidFill>
              </a:rPr>
              <a:t>&lt;html&gt;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	&lt;head&gt;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	&lt;title&gt; </a:t>
            </a:r>
            <a:r>
              <a:rPr lang="ru-RU" sz="1600" dirty="0" smtClean="0">
                <a:solidFill>
                  <a:srgbClr val="002060"/>
                </a:solidFill>
              </a:rPr>
              <a:t>Урок 1 &lt;/</a:t>
            </a:r>
            <a:r>
              <a:rPr lang="en-US" sz="1600" dirty="0" smtClean="0">
                <a:solidFill>
                  <a:srgbClr val="002060"/>
                </a:solidFill>
              </a:rPr>
              <a:t>title&gt;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	&lt;meta name= "keywords" content = "</a:t>
            </a:r>
            <a:r>
              <a:rPr lang="ru-RU" sz="1600" dirty="0" smtClean="0">
                <a:solidFill>
                  <a:srgbClr val="002060"/>
                </a:solidFill>
              </a:rPr>
              <a:t>Стихотворение“</a:t>
            </a:r>
            <a:r>
              <a:rPr lang="en-US" sz="1600" dirty="0" smtClean="0">
                <a:solidFill>
                  <a:srgbClr val="002060"/>
                </a:solidFill>
              </a:rPr>
              <a:t>&gt;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	&lt;</a:t>
            </a:r>
            <a:r>
              <a:rPr lang="en-US" sz="1600" dirty="0" smtClean="0">
                <a:solidFill>
                  <a:srgbClr val="002060"/>
                </a:solidFill>
              </a:rPr>
              <a:t>meta name= "</a:t>
            </a:r>
            <a:r>
              <a:rPr lang="en-US" sz="1600" dirty="0" err="1" smtClean="0">
                <a:solidFill>
                  <a:srgbClr val="002060"/>
                </a:solidFill>
              </a:rPr>
              <a:t>discription</a:t>
            </a:r>
            <a:r>
              <a:rPr lang="en-US" sz="1600" dirty="0" smtClean="0">
                <a:solidFill>
                  <a:srgbClr val="002060"/>
                </a:solidFill>
              </a:rPr>
              <a:t>" content = "</a:t>
            </a:r>
            <a:r>
              <a:rPr lang="ru-RU" sz="1600" dirty="0">
                <a:solidFill>
                  <a:srgbClr val="002060"/>
                </a:solidFill>
              </a:rPr>
              <a:t>Стихи о компьютере и об отношении к предмету информатика</a:t>
            </a:r>
            <a:r>
              <a:rPr lang="ru-RU" sz="1600" dirty="0" smtClean="0">
                <a:solidFill>
                  <a:srgbClr val="002060"/>
                </a:solidFill>
              </a:rPr>
              <a:t>"&gt;</a:t>
            </a: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	&lt;</a:t>
            </a:r>
            <a:r>
              <a:rPr lang="en-US" sz="1600" dirty="0" smtClean="0">
                <a:solidFill>
                  <a:srgbClr val="002060"/>
                </a:solidFill>
              </a:rPr>
              <a:t>meta name= "author" content = "</a:t>
            </a:r>
            <a:r>
              <a:rPr lang="ru-RU" sz="1600" dirty="0" err="1">
                <a:solidFill>
                  <a:srgbClr val="002060"/>
                </a:solidFill>
              </a:rPr>
              <a:t>Пакульских</a:t>
            </a:r>
            <a:r>
              <a:rPr lang="ru-RU" sz="1600" dirty="0">
                <a:solidFill>
                  <a:srgbClr val="002060"/>
                </a:solidFill>
              </a:rPr>
              <a:t> Елена </a:t>
            </a:r>
            <a:r>
              <a:rPr lang="ru-RU" sz="1600" dirty="0" smtClean="0">
                <a:solidFill>
                  <a:srgbClr val="002060"/>
                </a:solidFill>
              </a:rPr>
              <a:t>Валентиновна</a:t>
            </a:r>
            <a:r>
              <a:rPr lang="en-US" sz="1600" dirty="0" smtClean="0">
                <a:solidFill>
                  <a:srgbClr val="002060"/>
                </a:solidFill>
              </a:rPr>
              <a:t>”&gt;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rgbClr val="002060"/>
                </a:solidFill>
              </a:rPr>
              <a:t>	&lt;/</a:t>
            </a:r>
            <a:r>
              <a:rPr lang="en-US" sz="1600" dirty="0" smtClean="0">
                <a:solidFill>
                  <a:srgbClr val="002060"/>
                </a:solidFill>
              </a:rPr>
              <a:t>head&gt;</a:t>
            </a: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	&lt;body&gt;</a:t>
            </a:r>
            <a:endParaRPr lang="ru-RU" sz="1600" dirty="0" smtClean="0">
              <a:solidFill>
                <a:srgbClr val="002060"/>
              </a:solidFill>
            </a:endParaRP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Компьютер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С информатикой в пути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Легче продвигаться -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Вычисления вести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И не ошибаться.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Дисковод, дисплей, блок-схема -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Нам слова известные,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И компьютер как система -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Очень интересен нам. 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Диск, винчестер и модем: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Познаем все новое.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Мы построим много схем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И найдем искомое.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Биты, байты, килобайты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Нам помогут в сеть зайти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И без лишней суеты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Сразу нужный файл найти.</a:t>
            </a:r>
            <a:r>
              <a:rPr lang="ru-RU" sz="1600" dirty="0" smtClean="0"/>
              <a:t>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&gt;&lt;</a:t>
            </a:r>
            <a:r>
              <a:rPr lang="ru-RU" sz="1600" dirty="0" err="1" smtClean="0"/>
              <a:t>br</a:t>
            </a:r>
            <a:r>
              <a:rPr lang="ru-RU" sz="1600" dirty="0" smtClean="0"/>
              <a:t>&gt;</a:t>
            </a:r>
          </a:p>
          <a:p>
            <a:pPr lvl="1">
              <a:buNone/>
            </a:pPr>
            <a:r>
              <a:rPr lang="ru-RU" sz="1600" dirty="0" smtClean="0">
                <a:solidFill>
                  <a:schemeClr val="accent2"/>
                </a:solidFill>
              </a:rPr>
              <a:t>Максим Самойлов</a:t>
            </a:r>
            <a:endParaRPr lang="en-US" sz="1600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2060"/>
                </a:solidFill>
              </a:rPr>
              <a:t>	&lt;/body&gt;</a:t>
            </a:r>
          </a:p>
          <a:p>
            <a:r>
              <a:rPr lang="en-US" sz="1600" dirty="0" smtClean="0">
                <a:solidFill>
                  <a:srgbClr val="002060"/>
                </a:solidFill>
              </a:rPr>
              <a:t>&lt;/html&gt;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5786478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Что такое язык HTML? Для чего он нужен?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Что такое браузер? Для чего он нужен?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Из каких двух основных частей состоит любой HTML-документ?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Что такое тег? Что такое контейнер? Чем HTML-теги отличаются от остального текста HTML-документа?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Что означает косая черта («/») перед именем тега?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300" dirty="0"/>
              <a:t>Какие теги описывают общие правила отображения HTML-документа и содержат дополнительную информацию о нем?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578647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7"/>
            </a:pPr>
            <a:r>
              <a:rPr lang="ru-RU" sz="3300" dirty="0" smtClean="0"/>
              <a:t>Между </a:t>
            </a:r>
            <a:r>
              <a:rPr lang="ru-RU" sz="3300" dirty="0"/>
              <a:t>какими тегами располагаются команды, согласно которым браузер выводит текст в своем окне?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ru-RU" sz="3300" dirty="0"/>
              <a:t>Между какими тегами располагается имя HTML-документа, которое отображается в заголовке окна браузера?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ru-RU" sz="3300" dirty="0"/>
              <a:t>Между какими тегами задается метаинформация, чтобы поисковые системы могли легко найти ваш сайт по ключевому слову, описанию или имени автора? Как записать эту информацию в составе web-документа?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Контрольные вопросы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86808" cy="250033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10"/>
            </a:pPr>
            <a:r>
              <a:rPr lang="ru-RU" dirty="0"/>
              <a:t>Какие теги обязательно должны иметься в любом </a:t>
            </a:r>
            <a:r>
              <a:rPr lang="ru-RU" dirty="0" smtClean="0"/>
              <a:t>HTML-документе?</a:t>
            </a:r>
          </a:p>
          <a:p>
            <a:pPr marL="514350" lvl="0" indent="-514350">
              <a:buFont typeface="+mj-lt"/>
              <a:buAutoNum type="arabicPeriod" startAt="10"/>
            </a:pPr>
            <a:r>
              <a:rPr lang="ru-RU" dirty="0" smtClean="0"/>
              <a:t>Какой </a:t>
            </a:r>
            <a:r>
              <a:rPr lang="ru-RU" dirty="0"/>
              <a:t>вариант HTML-кода для пустой web-страницы  правильный?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2857496"/>
          <a:ext cx="6929486" cy="3785616"/>
        </p:xfrm>
        <a:graphic>
          <a:graphicData uri="http://schemas.openxmlformats.org/drawingml/2006/table">
            <a:tbl>
              <a:tblPr/>
              <a:tblGrid>
                <a:gridCol w="2309360"/>
                <a:gridCol w="2310063"/>
                <a:gridCol w="2310063"/>
              </a:tblGrid>
              <a:tr h="4127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а)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2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&lt;head&gt;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&lt;title&gt;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&lt;/head&gt;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&lt;head&gt;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&lt;title&gt;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&lt;/title&gt;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&lt;/head&gt;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&lt;head&gt;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&lt;title&gt;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&lt;/title&gt;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&lt;/body&gt;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231F2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&lt;/html&gt;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578647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Язык HTML </a:t>
            </a:r>
            <a:r>
              <a:rPr lang="ru-RU" sz="2000" dirty="0"/>
              <a:t>(</a:t>
            </a:r>
            <a:r>
              <a:rPr lang="ru-RU" sz="2000" dirty="0" err="1"/>
              <a:t>HyperText</a:t>
            </a:r>
            <a:r>
              <a:rPr lang="ru-RU" sz="2000" dirty="0"/>
              <a:t> </a:t>
            </a:r>
            <a:r>
              <a:rPr lang="ru-RU" sz="2000" dirty="0" err="1"/>
              <a:t>Markup</a:t>
            </a:r>
            <a:r>
              <a:rPr lang="ru-RU" sz="2000" dirty="0"/>
              <a:t> </a:t>
            </a:r>
            <a:r>
              <a:rPr lang="ru-RU" sz="2000" dirty="0" err="1"/>
              <a:t>Language</a:t>
            </a:r>
            <a:r>
              <a:rPr lang="ru-RU" sz="2000" dirty="0"/>
              <a:t> — «язык гипертекстовой разметки») — </a:t>
            </a:r>
            <a:r>
              <a:rPr lang="ru-RU" sz="2000" dirty="0">
                <a:solidFill>
                  <a:srgbClr val="7030A0"/>
                </a:solidFill>
              </a:rPr>
              <a:t>набор команд (тегов)</a:t>
            </a:r>
            <a:r>
              <a:rPr lang="ru-RU" sz="2000" dirty="0"/>
              <a:t>, вставляемых в текст web-страницы и определяющих форматирование абзацев, вид шрифта, ссылки на внешние файлы, другие web-страницы или части той же web-страницы. </a:t>
            </a:r>
          </a:p>
          <a:p>
            <a:r>
              <a:rPr lang="ru-RU" sz="2000" dirty="0">
                <a:solidFill>
                  <a:srgbClr val="7030A0"/>
                </a:solidFill>
              </a:rPr>
              <a:t>Гипертекст</a:t>
            </a:r>
            <a:r>
              <a:rPr lang="ru-RU" sz="2000" dirty="0"/>
              <a:t> — «многомерный» текстовый документ (либо объединение нескольких текстовых документов), построенный по принципу «нелинейного» структурирования материала за счет применения гипертекстовых ссылок (как внутренних, в пределах данного документа, так и перекрестных, указывающих на другие документы, в том числе размещенные на других компьютерах сети, или на их фрагменты), позволяющих одним щелчком мыши перемещаться из одной «смысловой точки» гипертекстового документа в другую.</a:t>
            </a:r>
          </a:p>
          <a:p>
            <a:r>
              <a:rPr lang="ru-RU" sz="2000" dirty="0">
                <a:solidFill>
                  <a:srgbClr val="7030A0"/>
                </a:solidFill>
              </a:rPr>
              <a:t>Контейнер</a:t>
            </a:r>
            <a:r>
              <a:rPr lang="ru-RU" sz="2000" dirty="0"/>
              <a:t> — конструкция из парных «открывающего» и «закрывающего» тегов. При этом действие открывающего тега и его параметров распространяется на весь текстовый фрагмент, заключенный внутри контейнера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786346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Web-страница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000" dirty="0"/>
              <a:t>(интернет-страница, WWW-страница), web-документ — обособленный документ, хранящийся в отдельном файле на диске и включающий в себя текст, отображаемый на экране во время просмотра в браузере, а также теги языка HTML, дополненный хранящимися в отдельных файлах и подгружаемыми дополнительно по размещенным в тексте страницы ссылкам мультимедиа-иллюстрациями (рисунками, видео, аудио- и пр</a:t>
            </a:r>
            <a:r>
              <a:rPr lang="ru-RU" sz="2000" dirty="0" smtClean="0"/>
              <a:t>.).</a:t>
            </a:r>
            <a:endParaRPr lang="en-US" sz="2000" dirty="0" smtClean="0"/>
          </a:p>
          <a:p>
            <a:endParaRPr lang="ru-RU" sz="2000" dirty="0"/>
          </a:p>
          <a:p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Сайт, web-сайт </a:t>
            </a:r>
            <a:r>
              <a:rPr lang="ru-RU" sz="2000" dirty="0"/>
              <a:t>— набор web-страниц, составляющих единую подборку и связанных между собой перекрестными ссылками. Одна из этих страниц является основной (головной, индексной, стартовой) и автоматически выдается на просмотр пользователю, указавшему в браузере только адрес сайта, тогда как все остальные страницы, как правило, вызываются из основной с помощью гиперссылок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4572000" cy="114300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Основные определения:</a:t>
            </a: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57804" y="428604"/>
            <a:ext cx="3800476" cy="6072230"/>
          </a:xfrm>
        </p:spPr>
        <p:txBody>
          <a:bodyPr>
            <a:noAutofit/>
          </a:bodyPr>
          <a:lstStyle/>
          <a:p>
            <a:endParaRPr lang="ru-RU" sz="2000" dirty="0" smtClean="0">
              <a:solidFill>
                <a:srgbClr val="7030A0"/>
              </a:solidFill>
            </a:endParaRPr>
          </a:p>
          <a:p>
            <a:r>
              <a:rPr lang="ru-RU" sz="2000" dirty="0" smtClean="0">
                <a:solidFill>
                  <a:srgbClr val="7030A0"/>
                </a:solidFill>
              </a:rPr>
              <a:t>Браузер </a:t>
            </a:r>
            <a:r>
              <a:rPr lang="ru-RU" sz="2000" dirty="0">
                <a:solidFill>
                  <a:srgbClr val="7030A0"/>
                </a:solidFill>
              </a:rPr>
              <a:t>(web-браузер) </a:t>
            </a:r>
            <a:r>
              <a:rPr lang="ru-RU" sz="2000" dirty="0"/>
              <a:t>— программа, запускаемая на локальном компьютере для просмотра web-страниц, их сохраненных на локальном диске копий, а также любых документов, созданных с использованием языка HTML. </a:t>
            </a:r>
            <a:endParaRPr lang="en-US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Сегодня </a:t>
            </a:r>
            <a:r>
              <a:rPr lang="ru-RU" sz="2000" dirty="0">
                <a:solidFill>
                  <a:srgbClr val="7030A0"/>
                </a:solidFill>
              </a:rPr>
              <a:t>наиболее популярными являются браузеры </a:t>
            </a:r>
            <a:endParaRPr lang="en-US" sz="2000" dirty="0" smtClean="0">
              <a:solidFill>
                <a:srgbClr val="7030A0"/>
              </a:solidFill>
            </a:endParaRPr>
          </a:p>
          <a:p>
            <a:r>
              <a:rPr lang="ru-RU" sz="2000" dirty="0" err="1" smtClean="0"/>
              <a:t>Microsoft</a:t>
            </a:r>
            <a:r>
              <a:rPr lang="ru-RU" sz="2000" dirty="0" smtClean="0"/>
              <a:t> </a:t>
            </a:r>
            <a:r>
              <a:rPr lang="ru-RU" sz="2000" dirty="0" err="1"/>
              <a:t>Internet</a:t>
            </a:r>
            <a:r>
              <a:rPr lang="ru-RU" sz="2000" dirty="0"/>
              <a:t> </a:t>
            </a:r>
            <a:r>
              <a:rPr lang="ru-RU" sz="2000" dirty="0" err="1" smtClean="0"/>
              <a:t>Explorer</a:t>
            </a:r>
            <a:r>
              <a:rPr lang="ru-RU" sz="2000" dirty="0" smtClean="0"/>
              <a:t>, </a:t>
            </a:r>
            <a:endParaRPr lang="en-US" sz="2000" dirty="0" smtClean="0"/>
          </a:p>
          <a:p>
            <a:r>
              <a:rPr lang="en-US" sz="2000" dirty="0" smtClean="0"/>
              <a:t>Netscape </a:t>
            </a:r>
            <a:r>
              <a:rPr lang="en-US" sz="2000" dirty="0"/>
              <a:t>Navigator</a:t>
            </a:r>
            <a:r>
              <a:rPr lang="ru-RU" sz="2000" dirty="0"/>
              <a:t> / </a:t>
            </a:r>
            <a:r>
              <a:rPr lang="en-US" sz="2000" dirty="0"/>
              <a:t>Netscape Communicator</a:t>
            </a:r>
            <a:r>
              <a:rPr lang="ru-RU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Opera</a:t>
            </a:r>
            <a:r>
              <a:rPr lang="ru-RU" sz="2000" dirty="0"/>
              <a:t>, </a:t>
            </a:r>
            <a:endParaRPr lang="en-US" sz="2000" dirty="0" smtClean="0"/>
          </a:p>
          <a:p>
            <a:r>
              <a:rPr lang="en-US" sz="2000" dirty="0" smtClean="0"/>
              <a:t>Mozilla</a:t>
            </a:r>
            <a:r>
              <a:rPr lang="ru-RU" sz="2000" dirty="0" smtClean="0"/>
              <a:t>,</a:t>
            </a:r>
            <a:endParaRPr lang="en-US" sz="2000" dirty="0" smtClean="0"/>
          </a:p>
          <a:p>
            <a:r>
              <a:rPr lang="en-US" sz="2000" dirty="0" smtClean="0"/>
              <a:t>Firefox </a:t>
            </a:r>
            <a:r>
              <a:rPr lang="ru-RU" sz="2000" dirty="0"/>
              <a:t>и др.</a:t>
            </a:r>
          </a:p>
        </p:txBody>
      </p:sp>
      <p:pic>
        <p:nvPicPr>
          <p:cNvPr id="4" name="Picture 2" descr="C:\Users\Учитель\Pictures\BrowsersandPluginsCollection_w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4224232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5825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HTML – </a:t>
            </a:r>
            <a:r>
              <a:rPr lang="ru-RU" sz="3200" dirty="0" smtClean="0"/>
              <a:t>язык разметки текстовых документов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17747"/>
            <a:ext cx="8715436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Теги </a:t>
            </a:r>
            <a:r>
              <a:rPr lang="en-US" dirty="0" smtClean="0">
                <a:solidFill>
                  <a:srgbClr val="7030A0"/>
                </a:solidFill>
              </a:rPr>
              <a:t>HTML (</a:t>
            </a:r>
            <a:r>
              <a:rPr lang="ru-RU" dirty="0" smtClean="0">
                <a:solidFill>
                  <a:srgbClr val="7030A0"/>
                </a:solidFill>
              </a:rPr>
              <a:t>команды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– </a:t>
            </a:r>
            <a:br>
              <a:rPr lang="ru-RU" dirty="0" smtClean="0"/>
            </a:br>
            <a:r>
              <a:rPr lang="ru-RU" sz="2800" dirty="0" smtClean="0"/>
              <a:t>определяют как будет выглядеть текст: </a:t>
            </a:r>
            <a:br>
              <a:rPr lang="ru-RU" sz="2800" dirty="0" smtClean="0"/>
            </a:br>
            <a:r>
              <a:rPr lang="ru-RU" sz="2800" dirty="0" smtClean="0"/>
              <a:t>шрифт, выравнивание абзацев и т.д.</a:t>
            </a:r>
          </a:p>
          <a:p>
            <a:r>
              <a:rPr lang="ru-RU" sz="2800" dirty="0" smtClean="0"/>
              <a:t>Теги записываются между угловыми скобками </a:t>
            </a:r>
            <a:r>
              <a:rPr lang="en-US" sz="2800" b="1" dirty="0" smtClean="0">
                <a:solidFill>
                  <a:srgbClr val="7030A0"/>
                </a:solidFill>
              </a:rPr>
              <a:t>&lt;</a:t>
            </a:r>
            <a:r>
              <a:rPr lang="ru-RU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&gt;</a:t>
            </a:r>
            <a:r>
              <a:rPr lang="ru-RU" sz="2800" b="1" dirty="0" smtClean="0">
                <a:solidFill>
                  <a:srgbClr val="7030A0"/>
                </a:solidFill>
              </a:rPr>
              <a:t>.</a:t>
            </a:r>
            <a:r>
              <a:rPr lang="ru-RU" sz="2800" dirty="0" smtClean="0">
                <a:solidFill>
                  <a:srgbClr val="7030A0"/>
                </a:solidFill>
              </a:rPr>
              <a:t> </a:t>
            </a:r>
            <a:r>
              <a:rPr lang="ru-RU" sz="2800" dirty="0" smtClean="0"/>
              <a:t>Например: </a:t>
            </a:r>
            <a:r>
              <a:rPr lang="en-US" sz="2800" dirty="0" smtClean="0"/>
              <a:t>&lt;html&gt; </a:t>
            </a:r>
            <a:r>
              <a:rPr lang="ru-RU" sz="2800" dirty="0" smtClean="0"/>
              <a:t>, </a:t>
            </a:r>
            <a:r>
              <a:rPr lang="en-US" sz="2800" dirty="0" smtClean="0"/>
              <a:t>&lt;body&gt;, &lt;</a:t>
            </a:r>
            <a:r>
              <a:rPr lang="en-US" sz="2800" dirty="0" err="1" smtClean="0"/>
              <a:t>br</a:t>
            </a:r>
            <a:r>
              <a:rPr lang="en-US" sz="2800" dirty="0" smtClean="0"/>
              <a:t>&gt;</a:t>
            </a:r>
            <a:r>
              <a:rPr lang="ru-RU" sz="2800" dirty="0"/>
              <a:t>.</a:t>
            </a:r>
            <a:endParaRPr lang="ru-RU" sz="2800" dirty="0" smtClean="0"/>
          </a:p>
          <a:p>
            <a:r>
              <a:rPr lang="ru-RU" sz="2800" dirty="0" smtClean="0"/>
              <a:t>Обычно теги бывают парными</a:t>
            </a:r>
            <a:br>
              <a:rPr lang="ru-RU" sz="2800" dirty="0" smtClean="0"/>
            </a:br>
            <a:r>
              <a:rPr lang="en-US" sz="2800" dirty="0" smtClean="0"/>
              <a:t>&lt;</a:t>
            </a:r>
            <a:r>
              <a:rPr lang="ru-RU" sz="2800" dirty="0" smtClean="0"/>
              <a:t>начало тега</a:t>
            </a:r>
            <a:r>
              <a:rPr lang="en-US" sz="2800" dirty="0" smtClean="0"/>
              <a:t>&gt;</a:t>
            </a:r>
            <a:r>
              <a:rPr lang="ru-RU" sz="2800" dirty="0" smtClean="0"/>
              <a:t> и </a:t>
            </a:r>
            <a:r>
              <a:rPr lang="en-US" sz="2800" dirty="0" smtClean="0"/>
              <a:t>&lt;/</a:t>
            </a:r>
            <a:r>
              <a:rPr lang="ru-RU" sz="2800" dirty="0" smtClean="0"/>
              <a:t>конец тега</a:t>
            </a:r>
            <a:r>
              <a:rPr lang="en-US" sz="2800" dirty="0" smtClean="0"/>
              <a:t>&gt;</a:t>
            </a:r>
            <a:r>
              <a:rPr lang="ru-RU" sz="2800" dirty="0" smtClean="0"/>
              <a:t> -</a:t>
            </a:r>
            <a:r>
              <a:rPr lang="en-US" sz="2800" dirty="0" smtClean="0"/>
              <a:t> </a:t>
            </a:r>
            <a:r>
              <a:rPr lang="ru-RU" sz="2800" dirty="0" smtClean="0">
                <a:solidFill>
                  <a:srgbClr val="7030A0"/>
                </a:solidFill>
              </a:rPr>
              <a:t>контейнер: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&lt;html&gt; ……. &lt;/html&gt;</a:t>
            </a:r>
            <a:endParaRPr lang="ru-RU" sz="2800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	</a:t>
            </a:r>
            <a:r>
              <a:rPr lang="en-US" sz="2800" dirty="0"/>
              <a:t>&lt;body</a:t>
            </a:r>
            <a:r>
              <a:rPr lang="en-US" sz="2800" dirty="0" smtClean="0"/>
              <a:t>&gt;</a:t>
            </a:r>
            <a:r>
              <a:rPr lang="ru-RU" sz="2800" dirty="0" smtClean="0"/>
              <a:t> …….</a:t>
            </a:r>
            <a:r>
              <a:rPr lang="en-US" sz="2800" dirty="0" smtClean="0"/>
              <a:t> &lt;</a:t>
            </a:r>
            <a:r>
              <a:rPr lang="ru-RU" sz="2800" dirty="0" smtClean="0"/>
              <a:t>/</a:t>
            </a:r>
            <a:r>
              <a:rPr lang="en-US" sz="2800" dirty="0" smtClean="0"/>
              <a:t>body&gt;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части </a:t>
            </a:r>
            <a:r>
              <a:rPr lang="en-US" sz="3200" dirty="0" smtClean="0"/>
              <a:t>HTML </a:t>
            </a:r>
            <a:r>
              <a:rPr lang="ru-RU" sz="3200" dirty="0" smtClean="0"/>
              <a:t>-документа</a:t>
            </a:r>
            <a:endParaRPr lang="ru-RU" sz="3200" dirty="0"/>
          </a:p>
        </p:txBody>
      </p:sp>
      <p:pic>
        <p:nvPicPr>
          <p:cNvPr id="25602" name="Picture 2" descr="C:\Users\Учитель\Pictures\Челове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402123" cy="4389437"/>
          </a:xfrm>
          <a:prstGeom prst="rect">
            <a:avLst/>
          </a:prstGeom>
          <a:noFill/>
        </p:spPr>
      </p:pic>
      <p:sp>
        <p:nvSpPr>
          <p:cNvPr id="8" name="Правая фигурная скобка 7"/>
          <p:cNvSpPr/>
          <p:nvPr/>
        </p:nvSpPr>
        <p:spPr>
          <a:xfrm>
            <a:off x="6357950" y="1643050"/>
            <a:ext cx="785818" cy="43577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215206" y="2643182"/>
            <a:ext cx="171451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HTML-</a:t>
            </a:r>
            <a:r>
              <a:rPr lang="ru-RU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</a:t>
            </a:r>
          </a:p>
          <a:p>
            <a:r>
              <a:rPr lang="en-US" sz="2800" dirty="0" smtClean="0"/>
              <a:t>&lt;html&gt; </a:t>
            </a:r>
            <a:endParaRPr lang="ru-RU" sz="2800" dirty="0" smtClean="0"/>
          </a:p>
          <a:p>
            <a:r>
              <a:rPr lang="ru-RU" sz="2800" dirty="0" smtClean="0"/>
              <a:t>…</a:t>
            </a:r>
          </a:p>
          <a:p>
            <a:r>
              <a:rPr lang="en-US" sz="2800" dirty="0" smtClean="0"/>
              <a:t>…</a:t>
            </a:r>
            <a:endParaRPr lang="ru-RU" sz="2800" dirty="0" smtClean="0"/>
          </a:p>
          <a:p>
            <a:r>
              <a:rPr lang="ru-RU" sz="2800" dirty="0" smtClean="0"/>
              <a:t>…</a:t>
            </a:r>
          </a:p>
          <a:p>
            <a:r>
              <a:rPr lang="en-US" sz="2800" dirty="0" smtClean="0"/>
              <a:t>&lt;/html&gt;</a:t>
            </a:r>
            <a:endParaRPr lang="ru-RU" sz="2800" dirty="0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2285984" y="1714488"/>
            <a:ext cx="642942" cy="14287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2285984" y="3286124"/>
            <a:ext cx="642942" cy="264320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1928802"/>
            <a:ext cx="1423788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Голова</a:t>
            </a:r>
          </a:p>
          <a:p>
            <a:pPr>
              <a:defRPr/>
            </a:pPr>
            <a:r>
              <a:rPr lang="en-US" sz="2000" dirty="0" smtClean="0"/>
              <a:t>&lt;head</a:t>
            </a:r>
            <a:r>
              <a:rPr lang="en-US" sz="2000" dirty="0"/>
              <a:t>&gt; </a:t>
            </a:r>
            <a:endParaRPr lang="ru-RU" sz="2000" dirty="0" smtClean="0"/>
          </a:p>
          <a:p>
            <a:pPr>
              <a:defRPr/>
            </a:pPr>
            <a:r>
              <a:rPr lang="en-US" sz="2000" dirty="0" smtClean="0"/>
              <a:t>…</a:t>
            </a:r>
            <a:r>
              <a:rPr lang="ru-RU" sz="2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/>
              <a:t>&lt;/head&gt;</a:t>
            </a:r>
            <a:endParaRPr lang="ru-RU" sz="2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4339904"/>
            <a:ext cx="1378006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Тело</a:t>
            </a:r>
          </a:p>
          <a:p>
            <a:pPr>
              <a:defRPr/>
            </a:pPr>
            <a:r>
              <a:rPr lang="en-US" sz="2000" dirty="0" smtClean="0"/>
              <a:t>&lt;body&gt;</a:t>
            </a:r>
            <a:endParaRPr lang="ru-RU" sz="2000" dirty="0" smtClean="0"/>
          </a:p>
          <a:p>
            <a:pPr>
              <a:defRPr/>
            </a:pPr>
            <a:r>
              <a:rPr lang="ru-RU" sz="2000" dirty="0" smtClean="0"/>
              <a:t>..</a:t>
            </a:r>
            <a:r>
              <a:rPr lang="en-US" sz="2000" dirty="0" smtClean="0"/>
              <a:t>.</a:t>
            </a:r>
            <a:r>
              <a:rPr lang="ru-RU" sz="2000" dirty="0" smtClean="0"/>
              <a:t> </a:t>
            </a:r>
            <a:r>
              <a:rPr lang="en-US" sz="2000" dirty="0" smtClean="0"/>
              <a:t>&lt;/</a:t>
            </a:r>
            <a:r>
              <a:rPr lang="en-US" sz="2000" dirty="0"/>
              <a:t>body&gt;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части </a:t>
            </a:r>
            <a:r>
              <a:rPr lang="en-US" sz="3200" dirty="0" smtClean="0"/>
              <a:t>HTML </a:t>
            </a:r>
            <a:r>
              <a:rPr lang="ru-RU" sz="3200" dirty="0" smtClean="0"/>
              <a:t>-документа</a:t>
            </a:r>
            <a:endParaRPr lang="ru-RU" sz="32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6248" y="1928802"/>
          <a:ext cx="4572064" cy="4169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52"/>
                <a:gridCol w="2857512"/>
              </a:tblGrid>
              <a:tr h="44087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Тэг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Значение</a:t>
                      </a:r>
                      <a:endParaRPr lang="ru-RU" sz="2000" dirty="0"/>
                    </a:p>
                  </a:txBody>
                  <a:tcPr/>
                </a:tc>
              </a:tr>
              <a:tr h="84501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&lt;html&gt; 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</a:t>
                      </a:r>
                      <a:r>
                        <a:rPr lang="ru-RU" sz="2000" baseline="0" dirty="0" smtClean="0"/>
                        <a:t> </a:t>
                      </a:r>
                      <a:br>
                        <a:rPr lang="ru-RU" sz="2000" baseline="0" dirty="0" smtClean="0"/>
                      </a:br>
                      <a:r>
                        <a:rPr lang="en-US" sz="2000" baseline="0" dirty="0" smtClean="0"/>
                        <a:t>HTML-</a:t>
                      </a:r>
                      <a:r>
                        <a:rPr lang="ru-RU" sz="2000" baseline="0" dirty="0" smtClean="0"/>
                        <a:t>документа</a:t>
                      </a:r>
                      <a:endParaRPr lang="ru-RU" sz="2000" dirty="0"/>
                    </a:p>
                  </a:txBody>
                  <a:tcPr/>
                </a:tc>
              </a:tr>
              <a:tr h="9538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&lt;head&gt; … &lt;/head&gt;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начало</a:t>
                      </a:r>
                      <a:r>
                        <a:rPr lang="ru-RU" sz="2000" baseline="0" dirty="0" smtClean="0"/>
                        <a:t> …конец головной части</a:t>
                      </a:r>
                      <a:endParaRPr lang="ru-RU" sz="2000" dirty="0"/>
                    </a:p>
                  </a:txBody>
                  <a:tcPr/>
                </a:tc>
              </a:tr>
              <a:tr h="965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&lt;body&gt;</a:t>
                      </a:r>
                      <a:r>
                        <a:rPr lang="ru-RU" sz="2000" baseline="0" dirty="0" smtClean="0"/>
                        <a:t>..</a:t>
                      </a:r>
                      <a:r>
                        <a:rPr lang="en-US" sz="2000" dirty="0" smtClean="0"/>
                        <a:t>.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&lt;/body&gt;</a:t>
                      </a: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начало</a:t>
                      </a:r>
                      <a:r>
                        <a:rPr lang="ru-RU" sz="2000" baseline="0" dirty="0" smtClean="0"/>
                        <a:t> …конец </a:t>
                      </a:r>
                      <a:br>
                        <a:rPr lang="ru-RU" sz="2000" baseline="0" dirty="0" smtClean="0"/>
                      </a:br>
                      <a:r>
                        <a:rPr lang="ru-RU" sz="2000" baseline="0" dirty="0" smtClean="0"/>
                        <a:t>тела документа</a:t>
                      </a:r>
                      <a:endParaRPr lang="ru-RU" sz="2000" dirty="0"/>
                    </a:p>
                  </a:txBody>
                  <a:tcPr/>
                </a:tc>
              </a:tr>
              <a:tr h="9650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&lt;/html&gt;</a:t>
                      </a:r>
                      <a:endParaRPr lang="ru-RU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конец </a:t>
                      </a:r>
                      <a:br>
                        <a:rPr lang="ru-RU" sz="2000" baseline="0" dirty="0" smtClean="0"/>
                      </a:br>
                      <a:r>
                        <a:rPr lang="en-US" sz="2000" baseline="0" dirty="0" smtClean="0"/>
                        <a:t>HTML-</a:t>
                      </a:r>
                      <a:r>
                        <a:rPr lang="ru-RU" sz="2000" baseline="0" dirty="0" smtClean="0"/>
                        <a:t>документа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Содержимое 5" descr="Человек.jpg"/>
          <p:cNvPicPr>
            <a:picLocks noGrp="1" noChangeAspect="1"/>
          </p:cNvPicPr>
          <p:nvPr>
            <p:ph idx="1"/>
          </p:nvPr>
        </p:nvPicPr>
        <p:blipFill>
          <a:blip r:embed="rId2"/>
          <a:srcRect l="9737" t="4882" r="7500" b="7233"/>
          <a:stretch>
            <a:fillRect/>
          </a:stretch>
        </p:blipFill>
        <p:spPr>
          <a:xfrm>
            <a:off x="357158" y="2000240"/>
            <a:ext cx="3643338" cy="385765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31828"/>
            <a:ext cx="8229600" cy="72547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Упр. 1  ПРОСТЕЙШАЯ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HTML-</a:t>
            </a:r>
            <a:r>
              <a:rPr lang="ru-RU" sz="3200" dirty="0" smtClean="0">
                <a:solidFill>
                  <a:schemeClr val="accent3">
                    <a:lumMod val="50000"/>
                  </a:schemeClr>
                </a:solidFill>
              </a:rPr>
              <a:t>СТРАНИЦА</a:t>
            </a:r>
            <a:endParaRPr lang="ru-RU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9292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Открыть редактор </a:t>
            </a:r>
            <a:r>
              <a:rPr lang="ru-RU" dirty="0" smtClean="0">
                <a:solidFill>
                  <a:srgbClr val="7030A0"/>
                </a:solidFill>
              </a:rPr>
              <a:t>Блокнот</a:t>
            </a:r>
            <a:r>
              <a:rPr lang="ru-RU" dirty="0" smtClean="0"/>
              <a:t> и набрать текст:</a:t>
            </a:r>
          </a:p>
          <a:p>
            <a:pPr marL="1800000"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&lt;html&gt;</a:t>
            </a:r>
          </a:p>
          <a:p>
            <a:pPr marL="2160000" lvl="2">
              <a:buNone/>
            </a:pPr>
            <a:r>
              <a:rPr lang="en-US" dirty="0" smtClean="0">
                <a:solidFill>
                  <a:srgbClr val="00B050"/>
                </a:solidFill>
              </a:rPr>
              <a:t>&lt;head&gt;</a:t>
            </a:r>
          </a:p>
          <a:p>
            <a:pPr marL="2160000" lvl="2">
              <a:buNone/>
            </a:pPr>
            <a:r>
              <a:rPr lang="en-US" dirty="0" smtClean="0"/>
              <a:t>	&lt;title&gt;</a:t>
            </a:r>
            <a:r>
              <a:rPr lang="ru-RU" dirty="0" smtClean="0"/>
              <a:t> … &lt;/</a:t>
            </a:r>
            <a:r>
              <a:rPr lang="en-US" dirty="0" smtClean="0"/>
              <a:t>title&gt;</a:t>
            </a:r>
            <a:endParaRPr lang="ru-RU" dirty="0" smtClean="0"/>
          </a:p>
          <a:p>
            <a:pPr marL="2160000" lvl="2">
              <a:buNone/>
            </a:pPr>
            <a:r>
              <a:rPr lang="en-US" dirty="0" smtClean="0">
                <a:solidFill>
                  <a:srgbClr val="00B050"/>
                </a:solidFill>
              </a:rPr>
              <a:t>&lt;/head&gt;</a:t>
            </a:r>
          </a:p>
          <a:p>
            <a:pPr marL="2160000" lvl="2">
              <a:buNone/>
            </a:pPr>
            <a:r>
              <a:rPr lang="en-US" dirty="0" smtClean="0">
                <a:solidFill>
                  <a:srgbClr val="00B0F0"/>
                </a:solidFill>
              </a:rPr>
              <a:t>&lt;body&gt;</a:t>
            </a:r>
          </a:p>
          <a:p>
            <a:pPr marL="2160000" lvl="2">
              <a:buNone/>
            </a:pPr>
            <a:r>
              <a:rPr lang="en-US" dirty="0" smtClean="0">
                <a:solidFill>
                  <a:srgbClr val="00B0F0"/>
                </a:solidFill>
              </a:rPr>
              <a:t>&lt;/body&gt;</a:t>
            </a:r>
          </a:p>
          <a:p>
            <a:pPr marL="1800000" lvl="1">
              <a:buNone/>
            </a:pPr>
            <a:r>
              <a:rPr lang="en-US" dirty="0" smtClean="0">
                <a:solidFill>
                  <a:srgbClr val="C00000"/>
                </a:solidFill>
              </a:rPr>
              <a:t>&lt;/html&gt;</a:t>
            </a:r>
            <a:endParaRPr lang="ru-RU" dirty="0" smtClean="0">
              <a:solidFill>
                <a:srgbClr val="C0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Сохранить документ в своей папке под именем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lesson1.html </a:t>
            </a:r>
            <a:endParaRPr lang="en-US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ru-RU" dirty="0" smtClean="0"/>
              <a:t>Открыть  сохраненный документ.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74704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Упражнение 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Открыть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lesson1.html </a:t>
            </a:r>
            <a:r>
              <a:rPr lang="ru-RU" dirty="0" smtClean="0"/>
              <a:t>и с помощью команд Вид → Просмотр </a:t>
            </a:r>
            <a:r>
              <a:rPr lang="en-US" dirty="0" smtClean="0"/>
              <a:t>HTML-</a:t>
            </a:r>
            <a:r>
              <a:rPr lang="ru-RU" dirty="0" smtClean="0"/>
              <a:t>кода открыть окно редактора Блокнот:</a:t>
            </a:r>
          </a:p>
          <a:p>
            <a:r>
              <a:rPr lang="en-US" dirty="0" smtClean="0"/>
              <a:t>&lt;html&gt;</a:t>
            </a:r>
          </a:p>
          <a:p>
            <a:pPr lvl="1">
              <a:buNone/>
            </a:pPr>
            <a:r>
              <a:rPr lang="en-US" dirty="0" smtClean="0"/>
              <a:t>&lt;head&gt;</a:t>
            </a:r>
          </a:p>
          <a:p>
            <a:pPr lvl="1">
              <a:buNone/>
            </a:pPr>
            <a:r>
              <a:rPr lang="en-US" dirty="0" smtClean="0"/>
              <a:t>	&lt;title&gt;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Урок 1  </a:t>
            </a:r>
            <a:r>
              <a:rPr lang="ru-RU" dirty="0" smtClean="0"/>
              <a:t>&lt;/</a:t>
            </a:r>
            <a:r>
              <a:rPr lang="en-US" dirty="0" smtClean="0"/>
              <a:t>title&gt;</a:t>
            </a:r>
            <a:endParaRPr lang="ru-RU" dirty="0" smtClean="0"/>
          </a:p>
          <a:p>
            <a:pPr lvl="1">
              <a:buNone/>
            </a:pPr>
            <a:r>
              <a:rPr lang="en-US" dirty="0" smtClean="0"/>
              <a:t>&lt;/head&gt;</a:t>
            </a:r>
          </a:p>
          <a:p>
            <a:pPr lvl="1">
              <a:buNone/>
            </a:pPr>
            <a:r>
              <a:rPr lang="en-US" dirty="0" smtClean="0"/>
              <a:t>&lt;body&gt;</a:t>
            </a:r>
          </a:p>
          <a:p>
            <a:pPr lvl="1">
              <a:buNone/>
            </a:pPr>
            <a:r>
              <a:rPr lang="en-US" dirty="0" smtClean="0"/>
              <a:t>&lt;/body&gt;</a:t>
            </a:r>
          </a:p>
          <a:p>
            <a:r>
              <a:rPr lang="en-US" dirty="0" smtClean="0"/>
              <a:t>&lt;/html&gt;</a:t>
            </a:r>
            <a:endParaRPr lang="ru-RU" dirty="0" smtClean="0"/>
          </a:p>
          <a:p>
            <a:r>
              <a:rPr lang="ru-RU" dirty="0" smtClean="0"/>
              <a:t>Сохранить изменения в документ</a:t>
            </a:r>
            <a:endParaRPr lang="en-US" dirty="0" smtClean="0"/>
          </a:p>
          <a:p>
            <a:r>
              <a:rPr lang="ru-RU" dirty="0" smtClean="0"/>
              <a:t>Обновить  открытый в браузере документ.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387</TotalTime>
  <Words>748</Words>
  <Application>Microsoft Office PowerPoint</Application>
  <PresentationFormat>Экран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HTML – язык разметки гипертекста</vt:lpstr>
      <vt:lpstr>Основные определения</vt:lpstr>
      <vt:lpstr>Основные определения</vt:lpstr>
      <vt:lpstr>Основные определения:</vt:lpstr>
      <vt:lpstr>HTML – язык разметки текстовых документов</vt:lpstr>
      <vt:lpstr>Основные части HTML -документа</vt:lpstr>
      <vt:lpstr>Основные части HTML -документа</vt:lpstr>
      <vt:lpstr>Упр. 1  ПРОСТЕЙШАЯ HTML-СТРАНИЦА</vt:lpstr>
      <vt:lpstr>Упражнение 2</vt:lpstr>
      <vt:lpstr>Упр. 3. Прописка сайта в поисковых системах</vt:lpstr>
      <vt:lpstr>Презентация PowerPoint</vt:lpstr>
      <vt:lpstr>Презентация PowerPoint</vt:lpstr>
      <vt:lpstr>Контрольные вопросы</vt:lpstr>
      <vt:lpstr>Контрольные вопросы</vt:lpstr>
      <vt:lpstr>Контрольные вопросы</vt:lpstr>
    </vt:vector>
  </TitlesOfParts>
  <Company>Школа № 1909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Елена</cp:lastModifiedBy>
  <cp:revision>29</cp:revision>
  <dcterms:created xsi:type="dcterms:W3CDTF">2011-04-02T07:17:57Z</dcterms:created>
  <dcterms:modified xsi:type="dcterms:W3CDTF">2013-11-08T20:05:34Z</dcterms:modified>
</cp:coreProperties>
</file>