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2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9" r:id="rId10"/>
    <p:sldId id="270" r:id="rId11"/>
    <p:sldId id="271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/>
          </a:p>
        </p:txBody>
      </p:sp>
      <p:pic>
        <p:nvPicPr>
          <p:cNvPr id="4099" name="Picture 3" descr="A:\minispi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4100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pic>
        <p:nvPicPr>
          <p:cNvPr id="4101" name="Picture 5" descr="A:\minispir.GIF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2D6186-7239-4A62-9D9E-4CADC93DEAA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4D4DD3-29AF-46B7-86E6-2492B53E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D6186-7239-4A62-9D9E-4CADC93DEAA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4DD3-29AF-46B7-86E6-2492B53E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D6186-7239-4A62-9D9E-4CADC93DEAA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4DD3-29AF-46B7-86E6-2492B53E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2D6186-7239-4A62-9D9E-4CADC93DEAA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4D4DD3-29AF-46B7-86E6-2492B53E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D6186-7239-4A62-9D9E-4CADC93DEAA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4DD3-29AF-46B7-86E6-2492B53E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D6186-7239-4A62-9D9E-4CADC93DEAA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4DD3-29AF-46B7-86E6-2492B53E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D6186-7239-4A62-9D9E-4CADC93DEAA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4DD3-29AF-46B7-86E6-2492B53E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D6186-7239-4A62-9D9E-4CADC93DEAA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4DD3-29AF-46B7-86E6-2492B53E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D6186-7239-4A62-9D9E-4CADC93DEAA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4DD3-29AF-46B7-86E6-2492B53E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D6186-7239-4A62-9D9E-4CADC93DEAA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4DD3-29AF-46B7-86E6-2492B53E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D6186-7239-4A62-9D9E-4CADC93DEAA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4DD3-29AF-46B7-86E6-2492B53E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D6186-7239-4A62-9D9E-4CADC93DEAA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D4DD3-29AF-46B7-86E6-2492B53E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3075" name="Line 1027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6" name="Picture 1028" descr="A:\minispir.GIF"/>
          <p:cNvPicPr>
            <a:picLocks noChangeAspect="1" noChangeArrowheads="1"/>
          </p:cNvPicPr>
          <p:nvPr/>
        </p:nvPicPr>
        <p:blipFill>
          <a:blip r:embed="rId14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3077" name="Picture 1029" descr="A:\minispir.GIF"/>
          <p:cNvPicPr>
            <a:picLocks noChangeAspect="1" noChangeArrowheads="1"/>
          </p:cNvPicPr>
          <p:nvPr/>
        </p:nvPicPr>
        <p:blipFill>
          <a:blip r:embed="rId14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72D6186-7239-4A62-9D9E-4CADC93DEAA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4D4DD3-29AF-46B7-86E6-2492B53EF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3225"/>
            <a:ext cx="9144000" cy="819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40322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/>
                </a:solidFill>
                <a:latin typeface="Arial"/>
                <a:cs typeface="Arial"/>
              </a:rPr>
              <a:t>Основы 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419475" y="3141663"/>
            <a:ext cx="532923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/>
                </a:solidFill>
                <a:latin typeface="Arial"/>
                <a:cs typeface="Arial"/>
              </a:rPr>
              <a:t>в Интернете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1628775"/>
            <a:ext cx="54006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/>
                </a:solidFill>
                <a:latin typeface="Arial"/>
                <a:cs typeface="Arial"/>
              </a:rPr>
              <a:t>безопасности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819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71538" y="0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Безопасность в интернете</a:t>
            </a:r>
            <a:endParaRPr lang="ru-RU" sz="5400" dirty="0"/>
          </a:p>
        </p:txBody>
      </p:sp>
      <p:pic>
        <p:nvPicPr>
          <p:cNvPr id="29698" name="Picture 2" descr="C:\Users\Кулаковы\Pictures\gif\BOY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572008"/>
            <a:ext cx="1214446" cy="1071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Троянские программы</a:t>
            </a:r>
            <a:endParaRPr lang="ru-RU" dirty="0"/>
          </a:p>
        </p:txBody>
      </p:sp>
      <p:pic>
        <p:nvPicPr>
          <p:cNvPr id="4" name="Содержимое 3" descr="24795b9d45550d61cc9f6bee7a09a629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857364"/>
            <a:ext cx="7786742" cy="4438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- Что делать, если вы заподозрили, что пострадали от кражи пароля или вторжения из интернет?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1. Обновить антивирусную программу (антивирусные базы). Вам понадобится проверить компьютер на вирусы. Этого нет смысла делать, если антивирусные базы устарели.  </a:t>
            </a:r>
          </a:p>
          <a:p>
            <a:r>
              <a:rPr lang="ru-RU" dirty="0"/>
              <a:t>2. Проверить компьютер на вирусы, и очистить от них, если таковые будут обнаружены. Иначе все ваши действия вскоре могут стать известны злоумышленнику. </a:t>
            </a:r>
          </a:p>
          <a:p>
            <a:r>
              <a:rPr lang="ru-RU" dirty="0"/>
              <a:t>3. Поменять пароли на доступ в сеть, во избежание продолжения использования вашего имени злоумышленником.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Выучить основные понятия темы.</a:t>
            </a:r>
          </a:p>
          <a:p>
            <a:pPr lvl="0"/>
            <a:r>
              <a:rPr lang="ru-RU" dirty="0"/>
              <a:t>Прочитать параграф учебника  18-19.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 выражение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я узнал… </a:t>
            </a:r>
          </a:p>
          <a:p>
            <a:pPr lvl="0"/>
            <a:r>
              <a:rPr lang="ru-RU" dirty="0"/>
              <a:t>было интересно… </a:t>
            </a:r>
          </a:p>
          <a:p>
            <a:pPr lvl="0"/>
            <a:r>
              <a:rPr lang="ru-RU" dirty="0"/>
              <a:t>было трудно… </a:t>
            </a:r>
          </a:p>
          <a:p>
            <a:pPr lvl="0"/>
            <a:r>
              <a:rPr lang="ru-RU" dirty="0"/>
              <a:t>я понял, что… </a:t>
            </a:r>
          </a:p>
          <a:p>
            <a:pPr lvl="0"/>
            <a:r>
              <a:rPr lang="ru-RU" dirty="0"/>
              <a:t>теперь я могу…  </a:t>
            </a:r>
          </a:p>
          <a:p>
            <a:pPr lvl="0"/>
            <a:r>
              <a:rPr lang="ru-RU" dirty="0"/>
              <a:t>я научился… </a:t>
            </a:r>
          </a:p>
          <a:p>
            <a:pPr lvl="0"/>
            <a:r>
              <a:rPr lang="ru-RU" dirty="0"/>
              <a:t>я смог… </a:t>
            </a:r>
          </a:p>
          <a:p>
            <a:pPr lvl="0"/>
            <a:r>
              <a:rPr lang="ru-RU" dirty="0"/>
              <a:t>я попробую… </a:t>
            </a:r>
          </a:p>
          <a:p>
            <a:pPr lvl="0"/>
            <a:r>
              <a:rPr lang="ru-RU" dirty="0"/>
              <a:t>меня удивило…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1262644682_1233699503_shutterstock_18459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 rot="1274983">
            <a:off x="611188" y="2747963"/>
            <a:ext cx="7848600" cy="3581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0" scaled="1"/>
                </a:gradFill>
                <a:latin typeface="Arial"/>
                <a:cs typeface="Arial"/>
              </a:rPr>
              <a:t>Спасибо за работу на уроке!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Статистика использования </a:t>
            </a:r>
            <a:r>
              <a:rPr lang="ru-RU" dirty="0" smtClean="0"/>
              <a:t>интернета</a:t>
            </a:r>
            <a:endParaRPr lang="ru-RU" dirty="0"/>
          </a:p>
        </p:txBody>
      </p:sp>
      <p:pic>
        <p:nvPicPr>
          <p:cNvPr id="5" name="Содержимое 4" descr="%20%20~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8501121" cy="4786346"/>
          </a:xfrm>
        </p:spPr>
      </p:pic>
      <p:pic>
        <p:nvPicPr>
          <p:cNvPr id="1027" name="Picture 3" descr="C:\Users\Кулаковы\Pictures\gif\2O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4071942"/>
            <a:ext cx="1038225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4290"/>
            <a:ext cx="7620000" cy="1309710"/>
          </a:xfrm>
        </p:spPr>
        <p:txBody>
          <a:bodyPr>
            <a:normAutofit fontScale="90000"/>
          </a:bodyPr>
          <a:lstStyle/>
          <a:p>
            <a:r>
              <a:rPr lang="ru-RU" sz="3200" b="1" u="sng" dirty="0"/>
              <a:t>Основные правила безопасного использования Интернета: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/>
              <a:t>Защитите свой компьютер</a:t>
            </a:r>
          </a:p>
          <a:p>
            <a:pPr lvl="0"/>
            <a:r>
              <a:rPr lang="ru-RU" dirty="0"/>
              <a:t>Регулярно обновляйте операционную систему.</a:t>
            </a:r>
          </a:p>
          <a:p>
            <a:pPr lvl="0"/>
            <a:r>
              <a:rPr lang="ru-RU" dirty="0"/>
              <a:t>Используйте антивирусную программу.</a:t>
            </a:r>
          </a:p>
          <a:p>
            <a:pPr lvl="0"/>
            <a:r>
              <a:rPr lang="ru-RU" dirty="0"/>
              <a:t>Применяйте брандмауэр.</a:t>
            </a:r>
          </a:p>
          <a:p>
            <a:pPr lvl="0"/>
            <a:r>
              <a:rPr lang="ru-RU" dirty="0"/>
              <a:t>Создавайте резервные копии важных файлов.</a:t>
            </a:r>
          </a:p>
          <a:p>
            <a:pPr lvl="0"/>
            <a:r>
              <a:rPr lang="ru-RU" dirty="0"/>
              <a:t>Будьте осторожны при загрузке новых файлов.</a:t>
            </a:r>
          </a:p>
          <a:p>
            <a:endParaRPr lang="ru-RU" dirty="0"/>
          </a:p>
        </p:txBody>
      </p:sp>
      <p:pic>
        <p:nvPicPr>
          <p:cNvPr id="2050" name="Picture 2" descr="C:\Users\Кулаковы\Pictures\gif\SCROLLR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895975" cy="171450"/>
          </a:xfrm>
          <a:prstGeom prst="rect">
            <a:avLst/>
          </a:prstGeom>
          <a:noFill/>
        </p:spPr>
      </p:pic>
      <p:pic>
        <p:nvPicPr>
          <p:cNvPr id="2052" name="Picture 4" descr="C:\Users\Кулаковы\Pictures\gif\2O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572140"/>
            <a:ext cx="1038225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Защитите себя в Интернете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 </a:t>
            </a:r>
            <a:r>
              <a:rPr lang="ru-RU" dirty="0"/>
              <a:t>осторожностью разглашайте</a:t>
            </a:r>
            <a:br>
              <a:rPr lang="ru-RU" dirty="0"/>
            </a:br>
            <a:r>
              <a:rPr lang="ru-RU" dirty="0"/>
              <a:t>личную информацию.</a:t>
            </a:r>
          </a:p>
          <a:p>
            <a:pPr lvl="0"/>
            <a:r>
              <a:rPr lang="ru-RU" dirty="0"/>
              <a:t>Думайте о том, с кем разговариваете.</a:t>
            </a:r>
          </a:p>
          <a:p>
            <a:pPr lvl="0"/>
            <a:r>
              <a:rPr lang="ru-RU" dirty="0"/>
              <a:t>Помните, что в Интернете не вся</a:t>
            </a:r>
            <a:br>
              <a:rPr lang="ru-RU" dirty="0"/>
            </a:br>
            <a:r>
              <a:rPr lang="ru-RU" dirty="0"/>
              <a:t>информация надежна и не все</a:t>
            </a:r>
            <a:br>
              <a:rPr lang="ru-RU" dirty="0"/>
            </a:br>
            <a:r>
              <a:rPr lang="ru-RU" dirty="0"/>
              <a:t>пользователи откровенны.</a:t>
            </a:r>
          </a:p>
          <a:p>
            <a:endParaRPr lang="ru-RU" dirty="0"/>
          </a:p>
        </p:txBody>
      </p:sp>
      <p:pic>
        <p:nvPicPr>
          <p:cNvPr id="3075" name="Picture 3" descr="C:\Users\Кулаковы\Pictures\gif\arg-readin-cpu-c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900494"/>
            <a:ext cx="1900245" cy="2957506"/>
          </a:xfrm>
          <a:prstGeom prst="rect">
            <a:avLst/>
          </a:prstGeom>
          <a:noFill/>
        </p:spPr>
      </p:pic>
      <p:pic>
        <p:nvPicPr>
          <p:cNvPr id="5" name="Picture 2" descr="C:\Users\Кулаковы\Pictures\gif\SCROLLRV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71612"/>
            <a:ext cx="5895975" cy="17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Соблюдайте правила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Закону </a:t>
            </a:r>
            <a:r>
              <a:rPr lang="ru-RU" dirty="0"/>
              <a:t>необходимо подчиняться</a:t>
            </a:r>
            <a:br>
              <a:rPr lang="ru-RU" dirty="0"/>
            </a:br>
            <a:r>
              <a:rPr lang="ru-RU" dirty="0"/>
              <a:t>даже в Интернете.</a:t>
            </a:r>
          </a:p>
          <a:p>
            <a:pPr lvl="0"/>
            <a:r>
              <a:rPr lang="ru-RU" dirty="0"/>
              <a:t>При работе в Интернете не забывайте</a:t>
            </a:r>
            <a:br>
              <a:rPr lang="ru-RU" dirty="0"/>
            </a:br>
            <a:r>
              <a:rPr lang="ru-RU" dirty="0"/>
              <a:t>заботиться об остальных так же, как</a:t>
            </a:r>
            <a:br>
              <a:rPr lang="ru-RU" dirty="0"/>
            </a:br>
            <a:r>
              <a:rPr lang="ru-RU" dirty="0"/>
              <a:t>о себе.</a:t>
            </a:r>
          </a:p>
          <a:p>
            <a:endParaRPr lang="ru-RU" dirty="0"/>
          </a:p>
        </p:txBody>
      </p:sp>
      <p:pic>
        <p:nvPicPr>
          <p:cNvPr id="5" name="Picture 2" descr="C:\Users\Кулаковы\Pictures\gif\SCROLLR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5895975" cy="17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/>
              <a:t>- Как именно злоумышленники воплощают в жизнь свои намерения?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рассылка вредоносных программ по электронной почте;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размещение вредоносных программ на сайтах Интернета;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злоупотребление доверием;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использование неаккуратности или недобросовестности;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использование ошибок в настройке компьютерных программ;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использование ошибок в самих компьютерных программах;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подбор и расшифровка паролей.</a:t>
            </a:r>
          </a:p>
          <a:p>
            <a:endParaRPr lang="ru-RU" dirty="0"/>
          </a:p>
        </p:txBody>
      </p:sp>
      <p:pic>
        <p:nvPicPr>
          <p:cNvPr id="6148" name="Picture 4" descr="C:\Users\Кулаковы\Pictures\gif\CD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6286520"/>
            <a:ext cx="304800" cy="304800"/>
          </a:xfrm>
          <a:prstGeom prst="rect">
            <a:avLst/>
          </a:prstGeom>
          <a:noFill/>
        </p:spPr>
      </p:pic>
      <p:pic>
        <p:nvPicPr>
          <p:cNvPr id="6149" name="Picture 5" descr="C:\Users\Кулаковы\Pictures\gif\CD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6286520"/>
            <a:ext cx="304800" cy="304800"/>
          </a:xfrm>
          <a:prstGeom prst="rect">
            <a:avLst/>
          </a:prstGeom>
          <a:noFill/>
        </p:spPr>
      </p:pic>
      <p:pic>
        <p:nvPicPr>
          <p:cNvPr id="6150" name="Picture 6" descr="C:\Users\Кулаковы\Pictures\gif\CD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6286520"/>
            <a:ext cx="304800" cy="304800"/>
          </a:xfrm>
          <a:prstGeom prst="rect">
            <a:avLst/>
          </a:prstGeom>
          <a:noFill/>
        </p:spPr>
      </p:pic>
      <p:pic>
        <p:nvPicPr>
          <p:cNvPr id="6151" name="Picture 7" descr="C:\Users\Кулаковы\Pictures\gif\CD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628652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07167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- </a:t>
            </a:r>
            <a:r>
              <a:rPr lang="ru-RU" sz="3600" b="1" i="1" dirty="0"/>
              <a:t>Какие вредоносные программы вы знаете? Как их распознать?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142976" y="500042"/>
            <a:ext cx="7772400" cy="3714776"/>
          </a:xfrm>
        </p:spPr>
        <p:txBody>
          <a:bodyPr>
            <a:normAutofit/>
          </a:bodyPr>
          <a:lstStyle/>
          <a:p>
            <a:r>
              <a:rPr lang="ru-RU" sz="2400" b="1" dirty="0"/>
              <a:t>Вредоносные программы </a:t>
            </a:r>
            <a:r>
              <a:rPr lang="ru-RU" sz="2400" dirty="0"/>
              <a:t>- это программы, которые способны самостоятельно, без ведома «хозяина» компьютера, создавать свои копии и распространять их различными способами. </a:t>
            </a:r>
            <a:endParaRPr lang="ru-RU" sz="2400" dirty="0" smtClean="0"/>
          </a:p>
          <a:p>
            <a:r>
              <a:rPr lang="ru-RU" sz="2400" dirty="0" smtClean="0"/>
              <a:t>Подобные </a:t>
            </a:r>
            <a:r>
              <a:rPr lang="ru-RU" sz="2400" dirty="0"/>
              <a:t>программы могут выполнять самые разнообразные действия, начиная от вполне безобидных «шуток» (типа «гуляющих» по монитору картинок) до полного разрушения информации, хранящейся на дисках компьютера.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Компьютерные вирусы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3d0c1a0a51c14eb9a574f6a4ed5825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14488"/>
            <a:ext cx="7286676" cy="4857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Сетевые черви</a:t>
            </a:r>
            <a:endParaRPr lang="ru-RU" dirty="0"/>
          </a:p>
        </p:txBody>
      </p:sp>
      <p:pic>
        <p:nvPicPr>
          <p:cNvPr id="7" name="Содержимое 6" descr="d180d0b8d181d183d0bdd0bed0ba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52600"/>
            <a:ext cx="6858048" cy="4891110"/>
          </a:xfrm>
        </p:spPr>
      </p:pic>
      <p:pic>
        <p:nvPicPr>
          <p:cNvPr id="9218" name="Picture 2" descr="C:\Users\Кулаковы\Pictures\gif\11L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214950"/>
            <a:ext cx="2571750" cy="76200"/>
          </a:xfrm>
          <a:prstGeom prst="rect">
            <a:avLst/>
          </a:prstGeom>
          <a:noFill/>
        </p:spPr>
      </p:pic>
      <p:pic>
        <p:nvPicPr>
          <p:cNvPr id="9219" name="Picture 3" descr="C:\Users\Кулаковы\Pictures\gif\11L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214950"/>
            <a:ext cx="2571750" cy="76200"/>
          </a:xfrm>
          <a:prstGeom prst="rect">
            <a:avLst/>
          </a:prstGeom>
          <a:noFill/>
        </p:spPr>
      </p:pic>
      <p:pic>
        <p:nvPicPr>
          <p:cNvPr id="9220" name="Picture 4" descr="C:\Users\Кулаковы\Pictures\gif\11L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214950"/>
            <a:ext cx="2571750" cy="7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">
      <a:dk1>
        <a:srgbClr val="0033CC"/>
      </a:dk1>
      <a:lt1>
        <a:srgbClr val="FEFDE3"/>
      </a:lt1>
      <a:dk2>
        <a:srgbClr val="B13149"/>
      </a:dk2>
      <a:lt2>
        <a:srgbClr val="5EAEF0"/>
      </a:lt2>
      <a:accent1>
        <a:srgbClr val="8BE343"/>
      </a:accent1>
      <a:accent2>
        <a:srgbClr val="3694B6"/>
      </a:accent2>
      <a:accent3>
        <a:srgbClr val="FEFEEF"/>
      </a:accent3>
      <a:accent4>
        <a:srgbClr val="002AAE"/>
      </a:accent4>
      <a:accent5>
        <a:srgbClr val="C4EFB0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1622</TotalTime>
  <Words>244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Тема8</vt:lpstr>
      <vt:lpstr>Слайд 1</vt:lpstr>
      <vt:lpstr>Статистика использования интернета</vt:lpstr>
      <vt:lpstr>Основные правила безопасного использования Интернета: </vt:lpstr>
      <vt:lpstr>Защитите себя в Интернете </vt:lpstr>
      <vt:lpstr>Соблюдайте правила </vt:lpstr>
      <vt:lpstr>- Как именно злоумышленники воплощают в жизнь свои намерения? </vt:lpstr>
      <vt:lpstr>- Какие вредоносные программы вы знаете? Как их распознать? </vt:lpstr>
      <vt:lpstr>Компьютерные вирусы</vt:lpstr>
      <vt:lpstr>Сетевые черви</vt:lpstr>
      <vt:lpstr>Троянские программы</vt:lpstr>
      <vt:lpstr>- Что делать, если вы заподозрили, что пострадали от кражи пароля или вторжения из интернет?  </vt:lpstr>
      <vt:lpstr>Домашнее задание</vt:lpstr>
      <vt:lpstr>Продолжите выражение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интернете</dc:title>
  <dc:creator>Кулаковы</dc:creator>
  <cp:lastModifiedBy>Кулаковы</cp:lastModifiedBy>
  <cp:revision>43</cp:revision>
  <dcterms:created xsi:type="dcterms:W3CDTF">2013-10-18T14:06:19Z</dcterms:created>
  <dcterms:modified xsi:type="dcterms:W3CDTF">2013-10-21T14:54:58Z</dcterms:modified>
</cp:coreProperties>
</file>