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3" r:id="rId8"/>
    <p:sldId id="265" r:id="rId9"/>
    <p:sldId id="266" r:id="rId10"/>
    <p:sldId id="267" r:id="rId11"/>
    <p:sldId id="268" r:id="rId12"/>
    <p:sldId id="261" r:id="rId13"/>
    <p:sldId id="269" r:id="rId14"/>
    <p:sldId id="270" r:id="rId15"/>
    <p:sldId id="273" r:id="rId16"/>
    <p:sldId id="274" r:id="rId17"/>
    <p:sldId id="275" r:id="rId18"/>
    <p:sldId id="276" r:id="rId19"/>
    <p:sldId id="271" r:id="rId20"/>
    <p:sldId id="272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B404-042B-446E-9CE3-454050AA251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D7A8-4507-43A0-A017-90F9706EC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944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B404-042B-446E-9CE3-454050AA251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D7A8-4507-43A0-A017-90F9706EC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566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B404-042B-446E-9CE3-454050AA251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D7A8-4507-43A0-A017-90F9706EC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080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B404-042B-446E-9CE3-454050AA251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D7A8-4507-43A0-A017-90F9706EC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75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B404-042B-446E-9CE3-454050AA251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D7A8-4507-43A0-A017-90F9706EC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609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B404-042B-446E-9CE3-454050AA251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D7A8-4507-43A0-A017-90F9706EC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28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B404-042B-446E-9CE3-454050AA251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D7A8-4507-43A0-A017-90F9706EC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4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B404-042B-446E-9CE3-454050AA251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D7A8-4507-43A0-A017-90F9706EC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18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B404-042B-446E-9CE3-454050AA251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D7A8-4507-43A0-A017-90F9706EC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05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B404-042B-446E-9CE3-454050AA251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D7A8-4507-43A0-A017-90F9706EC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5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B404-042B-446E-9CE3-454050AA251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D7A8-4507-43A0-A017-90F9706EC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685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7B404-042B-446E-9CE3-454050AA251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FD7A8-4507-43A0-A017-90F9706EC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12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12.xml"/><Relationship Id="rId7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9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БезОпасный</a:t>
            </a:r>
            <a:r>
              <a:rPr lang="ru-RU" dirty="0" smtClean="0"/>
              <a:t> интернет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84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Интернет-мошенничество </a:t>
            </a:r>
            <a:r>
              <a:rPr lang="ru-RU" sz="3600" b="1" dirty="0">
                <a:solidFill>
                  <a:srgbClr val="FF0000"/>
                </a:solidFill>
                <a:latin typeface="Bookman Old Style" pitchFamily="18" charset="0"/>
              </a:rPr>
              <a:t>и хищение данных с кредитной карты</a:t>
            </a:r>
            <a:br>
              <a:rPr lang="ru-RU" sz="3600" b="1" dirty="0">
                <a:solidFill>
                  <a:srgbClr val="FF0000"/>
                </a:solidFill>
                <a:latin typeface="Bookman Old Style" pitchFamily="18" charset="0"/>
              </a:rPr>
            </a:br>
            <a:endParaRPr lang="ru-RU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7925" y="2467769"/>
            <a:ext cx="424815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1916832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onstantia" pitchFamily="18" charset="0"/>
              </a:rPr>
              <a:t>В ЧЕМ СОСТОИТ МОШЕННИЧЕСТВО? </a:t>
            </a:r>
          </a:p>
          <a:p>
            <a:pPr algn="just"/>
            <a:r>
              <a:rPr lang="ru-RU" dirty="0">
                <a:latin typeface="Constantia" pitchFamily="18" charset="0"/>
              </a:rPr>
              <a:t>Среди Интернет-мошенничеств широкое распространение получила применяемая хакерами техника «</a:t>
            </a:r>
            <a:r>
              <a:rPr lang="ru-RU" dirty="0" err="1">
                <a:latin typeface="Constantia" pitchFamily="18" charset="0"/>
              </a:rPr>
              <a:t>phishing</a:t>
            </a:r>
            <a:r>
              <a:rPr lang="ru-RU" dirty="0">
                <a:latin typeface="Constantia" pitchFamily="18" charset="0"/>
              </a:rPr>
              <a:t>»,состоящая в том, что в фальшивое электронное письмо включается ссылка, ведущая на популярный узел, но в действительности она приводит пользователя на мошеннический узел, который выглядит точно так же, как официальный. Убедив пользователя в том, что он находится на официальном узле, хакеры пытаются склонить его к вводу паролей, номеров кредитных карт и другой секретной информации, которая потом может и будет использована с ущербом для пользователя.</a:t>
            </a:r>
          </a:p>
        </p:txBody>
      </p:sp>
    </p:spTree>
    <p:extLst>
      <p:ext uri="{BB962C8B-B14F-4D97-AF65-F5344CB8AC3E}">
        <p14:creationId xmlns:p14="http://schemas.microsoft.com/office/powerpoint/2010/main" val="5357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Bookman Old Style" pitchFamily="18" charset="0"/>
              </a:rPr>
              <a:t>Материалы нежелательного содержания</a:t>
            </a:r>
            <a:r>
              <a:rPr lang="ru-RU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dirty="0">
                <a:latin typeface="Constantia" pitchFamily="18" charset="0"/>
              </a:rPr>
              <a:t>К материалам нежелательного содержания относятся: материалы порнографического, ненавистнического содержания, материалы суицидальной направленности, сектантскими материалы, материалы с  ненормативной лексикой.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5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Зависимость от он-</a:t>
            </a:r>
            <a:r>
              <a:rPr lang="ru-RU" b="1" dirty="0" err="1">
                <a:solidFill>
                  <a:srgbClr val="FF0000"/>
                </a:solidFill>
                <a:latin typeface="Bookman Old Style" pitchFamily="18" charset="0"/>
              </a:rPr>
              <a:t>лайн</a:t>
            </a:r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 игр</a:t>
            </a:r>
            <a:r>
              <a:rPr lang="ru-RU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4546848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Следующие сообщения были размещены на форумах и в </a:t>
            </a:r>
            <a:r>
              <a:rPr lang="ru-RU" sz="1600" dirty="0" err="1"/>
              <a:t>коментариях</a:t>
            </a:r>
            <a:r>
              <a:rPr lang="ru-RU" sz="1600" dirty="0"/>
              <a:t> игровых сайтов. Приводим их без </a:t>
            </a:r>
            <a:r>
              <a:rPr lang="ru-RU" sz="1600" dirty="0" err="1"/>
              <a:t>имзенений</a:t>
            </a:r>
            <a:r>
              <a:rPr lang="ru-RU" sz="1600" dirty="0"/>
              <a:t>, за исключением небольшой правки в указанных местах: 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"Мне 14, и я наркоман ... мои родители </a:t>
            </a:r>
            <a:r>
              <a:rPr lang="ru-RU" sz="1600" dirty="0" smtClean="0"/>
              <a:t>очень переживают. </a:t>
            </a:r>
            <a:r>
              <a:rPr lang="ru-RU" sz="1600" dirty="0"/>
              <a:t>У меня есть 6 персонажей 85-го уровня, большинство их них полностью одеты. Таким образом, у меня нет жизни кроме игры, я не могу даже представить, что я буду делать, если я их удалю. Я очень хочу бросить, но я не могу. Я имею в виду, что [ругательство удалено] игра контролирует меня и я не могу остановиться. Я почти уже решился их </a:t>
            </a:r>
            <a:r>
              <a:rPr lang="ru-RU" sz="1600" dirty="0" err="1"/>
              <a:t>удлаить</a:t>
            </a:r>
            <a:r>
              <a:rPr lang="ru-RU" sz="1600" dirty="0"/>
              <a:t>, но я боюсь что с выходом панд я опять начну качать новых </a:t>
            </a:r>
            <a:r>
              <a:rPr lang="ru-RU" sz="1600" dirty="0" err="1" smtClean="0"/>
              <a:t>чаров</a:t>
            </a:r>
            <a:r>
              <a:rPr lang="ru-RU" sz="1600" dirty="0" smtClean="0"/>
              <a:t>«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"Мне 12 и я не могу перестать играть. Я играю около 8-10 часов в день, главным образом потому, что все мои друзья тоже играют и им скучно, когда я не играю."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904084" cy="476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28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Симптомами компьютерной </a:t>
            </a:r>
            <a:r>
              <a:rPr lang="ru-RU" b="1" dirty="0" err="1">
                <a:solidFill>
                  <a:srgbClr val="FF0000"/>
                </a:solidFill>
              </a:rPr>
              <a:t>игромании</a:t>
            </a:r>
            <a:r>
              <a:rPr lang="ru-RU" b="1" dirty="0">
                <a:solidFill>
                  <a:srgbClr val="FF0000"/>
                </a:solidFill>
              </a:rPr>
              <a:t> можно считать: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Появление чувства радости, эйфории при контакте с компьютером, при ожидании этого контакта.</a:t>
            </a:r>
          </a:p>
          <a:p>
            <a:r>
              <a:rPr lang="ru-RU" dirty="0"/>
              <a:t>Отсутствие контроля над временем, проведенным за игрой.</a:t>
            </a:r>
          </a:p>
          <a:p>
            <a:r>
              <a:rPr lang="ru-RU" dirty="0"/>
              <a:t>Желание увеличить время пребывания в игре.</a:t>
            </a:r>
          </a:p>
          <a:p>
            <a:r>
              <a:rPr lang="ru-RU" dirty="0"/>
              <a:t>Появление чувства раздражения, гнева, либо пустоты, депрессии при отсутствии возможности поиграть.</a:t>
            </a:r>
          </a:p>
          <a:p>
            <a:r>
              <a:rPr lang="ru-RU" dirty="0"/>
              <a:t>Возникновение проблем в общении с близкими, в школе или на работе.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21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Компьютерная </a:t>
            </a:r>
            <a:r>
              <a:rPr lang="ru-RU" dirty="0" err="1"/>
              <a:t>игромания</a:t>
            </a:r>
            <a:r>
              <a:rPr lang="ru-RU" dirty="0"/>
              <a:t> также опасна, как и другие виды зависимости. Потому, что в основе лежит болезненное состояние психики, и последующая </a:t>
            </a:r>
            <a:r>
              <a:rPr lang="ru-RU" dirty="0" err="1"/>
              <a:t>дезадаптация</a:t>
            </a:r>
            <a:r>
              <a:rPr lang="ru-RU" dirty="0"/>
              <a:t> человека. При этом страдает и физическое здоровье. Нередки случаи инфарктов и инсультов за компьютером. Компьютер является источником электромагнитного излучения и неионизирующей радиации, которая негативно воздействует на генофонд. Постоянное сидение за компьютером способствует развитию расстройств нервной системы и психосоматическим заболеваниям (головные боли, кожные заболевания, гипертонии, язвы, гастриты, колиты и др.). </a:t>
            </a:r>
          </a:p>
        </p:txBody>
      </p:sp>
    </p:spTree>
    <p:extLst>
      <p:ext uri="{BB962C8B-B14F-4D97-AF65-F5344CB8AC3E}">
        <p14:creationId xmlns:p14="http://schemas.microsoft.com/office/powerpoint/2010/main" val="280514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этого избежать?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5544616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565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Преступники в интернете</a:t>
            </a:r>
            <a:br>
              <a:rPr lang="ru-RU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onstantia" pitchFamily="18" charset="0"/>
              </a:rPr>
              <a:t>Прекращайте любые контакты по электронной почте, в системе обмена мгновенными сообщениями или в чатах, если кто-нибудь начинает задавать вам вопросы личного характера или содержащие сексуальные намеки.    Никогда не соглашайтесь на личную встречу с людьми, с которыми вы познакомились в Интернете. </a:t>
            </a:r>
            <a:r>
              <a:rPr lang="ru-RU" i="1" dirty="0" smtClean="0">
                <a:latin typeface="Constantia" pitchFamily="18" charset="0"/>
              </a:rPr>
              <a:t> </a:t>
            </a:r>
            <a:endParaRPr lang="ru-RU" dirty="0" smtClean="0">
              <a:latin typeface="Constantia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9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Вредоносные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Constantia" pitchFamily="18" charset="0"/>
              </a:rPr>
              <a:t>А) Никогда не открывайте  никаких вложений, поступивших с электронным письмом, за исключением тех случаев, когда вы ожидаете получение вложения и точно знаете содержимое такого файла.</a:t>
            </a:r>
          </a:p>
          <a:p>
            <a:pPr algn="just"/>
            <a:r>
              <a:rPr lang="ru-RU" dirty="0" smtClean="0">
                <a:latin typeface="Constantia" pitchFamily="18" charset="0"/>
              </a:rPr>
              <a:t>Б) Скачивайте файлы из надежных источников и обязательно читайте предупреждения об опасности, лицензионные соглашения и положения о конфиденциальности.</a:t>
            </a:r>
          </a:p>
          <a:p>
            <a:pPr algn="just"/>
            <a:r>
              <a:rPr lang="ru-RU" dirty="0" smtClean="0">
                <a:latin typeface="Constantia" pitchFamily="18" charset="0"/>
              </a:rPr>
              <a:t>В) Регулярно устанавливайте на компьютере последние обновления безопасности и антивирусные средства.</a:t>
            </a:r>
          </a:p>
          <a:p>
            <a:pPr algn="just"/>
            <a:r>
              <a:rPr lang="ru-RU" dirty="0" smtClean="0">
                <a:latin typeface="Constantia" pitchFamily="18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4" descr="virus3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5164480"/>
            <a:ext cx="1295375" cy="13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virus3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6925"/>
            <a:ext cx="1445247" cy="14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4204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Интернет-мошенничество</a:t>
            </a:r>
            <a:br>
              <a:rPr lang="ru-RU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</a:br>
            <a:r>
              <a:rPr lang="ru-RU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И хищение данных с кредитной карты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Constantia" pitchFamily="18" charset="0"/>
              </a:rPr>
              <a:t>А)Посещая веб-сайты, нужно самостоятельно набирать в обозревателе адрес веб-сайта или пользоваться ссылкой из «Избранного» (</a:t>
            </a:r>
            <a:r>
              <a:rPr lang="ru-RU" dirty="0" err="1" smtClean="0">
                <a:latin typeface="Constantia" pitchFamily="18" charset="0"/>
              </a:rPr>
              <a:t>Favorites</a:t>
            </a:r>
            <a:r>
              <a:rPr lang="ru-RU" dirty="0" smtClean="0">
                <a:latin typeface="Constantia" pitchFamily="18" charset="0"/>
              </a:rPr>
              <a:t>); никогда не нужно щелкать на ссылку, содержащуюся в подозрительном электронном письме.</a:t>
            </a:r>
          </a:p>
          <a:p>
            <a:pPr algn="just"/>
            <a:r>
              <a:rPr lang="ru-RU" dirty="0" smtClean="0">
                <a:latin typeface="Constantia" pitchFamily="18" charset="0"/>
              </a:rPr>
              <a:t>Б) Контролируйте списание средств с ваших кредитных или лицевых счетов. Для этого можно использовать, например, услугу информирования об операциях со счетов по SMS, которые предоставляют многие банки в России.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714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Вывод напрашивается один, компьютерную зависимость необходимо лечить, а еще лучше заниматься профилактикой:</a:t>
            </a:r>
          </a:p>
          <a:p>
            <a:r>
              <a:rPr lang="ru-RU" dirty="0"/>
              <a:t>Не относиться к нему как к «вредной привычке» от которой легко избавиться. </a:t>
            </a:r>
          </a:p>
          <a:p>
            <a:r>
              <a:rPr lang="ru-RU" dirty="0" smtClean="0"/>
              <a:t>Следует обратить внимание на свое поведение и взаимоотношения с другими людьми..</a:t>
            </a:r>
            <a:endParaRPr lang="ru-RU" dirty="0"/>
          </a:p>
          <a:p>
            <a:r>
              <a:rPr lang="ru-RU" dirty="0" smtClean="0"/>
              <a:t>Побольше общаться с родителями и своими сверстниками. </a:t>
            </a:r>
            <a:endParaRPr lang="ru-RU" dirty="0"/>
          </a:p>
          <a:p>
            <a:r>
              <a:rPr lang="ru-RU" dirty="0" smtClean="0"/>
              <a:t>Согласно </a:t>
            </a:r>
            <a:r>
              <a:rPr lang="ru-RU" dirty="0"/>
              <a:t>гигиеническим требованиям, 7-10 летние дети должны находиться за компьютером не больше 45 минут в день, 11-13 летние - два раза в день по 45 минут, старше - три раза в день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11068" y="36953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Bookman Old Style" pitchFamily="18" charset="0"/>
              </a:rPr>
              <a:t>Зависимость от он-</a:t>
            </a:r>
            <a:r>
              <a:rPr lang="ru-RU" sz="3600" b="1" dirty="0" err="1">
                <a:solidFill>
                  <a:srgbClr val="FF0000"/>
                </a:solidFill>
                <a:latin typeface="Bookman Old Style" pitchFamily="18" charset="0"/>
              </a:rPr>
              <a:t>лайн</a:t>
            </a:r>
            <a:r>
              <a:rPr lang="ru-RU" sz="3600" b="1" dirty="0">
                <a:solidFill>
                  <a:srgbClr val="FF0000"/>
                </a:solidFill>
                <a:latin typeface="Bookman Old Style" pitchFamily="18" charset="0"/>
              </a:rPr>
              <a:t> игр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590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Опрос: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вас дома есть компьютер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/>
              <a:t>Есть ли у вас выход в интернет?</a:t>
            </a:r>
          </a:p>
          <a:p>
            <a:r>
              <a:rPr lang="ru-RU" dirty="0" smtClean="0"/>
              <a:t>Выходите ли вы самостоятельно (без надзора родителей) в интернет?</a:t>
            </a:r>
          </a:p>
          <a:p>
            <a:r>
              <a:rPr lang="ru-RU" dirty="0" smtClean="0"/>
              <a:t>Как долго вам разрешается работать за компьютером?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59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Помните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Существуют множество познавательных, развивающих игр. Виртуальная реальность при умелом использовании является полем для развития, познания и совершенствования человека. Это требование реальности. Но все хорошо в меру. Компьютер не должен заменять другие способы познания, развития и общения.</a:t>
            </a:r>
          </a:p>
        </p:txBody>
      </p:sp>
      <p:pic>
        <p:nvPicPr>
          <p:cNvPr id="3074" name="Picture 2" descr="C:\Users\Надежда\Desktop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65104"/>
            <a:ext cx="3491880" cy="235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5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Помните!</a:t>
            </a:r>
            <a:b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Bookman Old Style" pitchFamily="18" charset="0"/>
              </a:rPr>
              <a:t>ИНТЕРНЕТ может быть </a:t>
            </a:r>
          </a:p>
          <a:p>
            <a:pPr marL="0" indent="0" algn="ctr">
              <a:buNone/>
            </a:pPr>
            <a:r>
              <a:rPr lang="ru-RU" b="1" dirty="0">
                <a:latin typeface="Bookman Old Style" pitchFamily="18" charset="0"/>
              </a:rPr>
              <a:t>прекрасным и полезным</a:t>
            </a:r>
          </a:p>
          <a:p>
            <a:pPr marL="0" indent="0" algn="ctr">
              <a:buNone/>
            </a:pPr>
            <a:r>
              <a:rPr lang="ru-RU" b="1" dirty="0">
                <a:latin typeface="Bookman Old Style" pitchFamily="18" charset="0"/>
              </a:rPr>
              <a:t>средством для обучения, </a:t>
            </a:r>
          </a:p>
          <a:p>
            <a:pPr marL="0" indent="0" algn="ctr">
              <a:buNone/>
            </a:pPr>
            <a:r>
              <a:rPr lang="ru-RU" b="1" dirty="0">
                <a:latin typeface="Bookman Old Style" pitchFamily="18" charset="0"/>
              </a:rPr>
              <a:t>отдыха или общения с друзьями. 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Bookman Old Style" pitchFamily="18" charset="0"/>
              </a:rPr>
              <a:t>Но</a:t>
            </a:r>
            <a:r>
              <a:rPr lang="ru-RU" b="1" dirty="0">
                <a:latin typeface="Bookman Old Style" pitchFamily="18" charset="0"/>
              </a:rPr>
              <a:t> – как и реальный мир – </a:t>
            </a:r>
          </a:p>
          <a:p>
            <a:pPr marL="0" indent="0" algn="ctr">
              <a:buNone/>
            </a:pPr>
            <a:r>
              <a:rPr lang="ru-RU" b="1" dirty="0">
                <a:latin typeface="Bookman Old Style" pitchFamily="18" charset="0"/>
              </a:rPr>
              <a:t>Сеть тоже может быть опасна!</a:t>
            </a:r>
          </a:p>
          <a:p>
            <a:pPr algn="ctr"/>
            <a:endParaRPr lang="ru-RU" dirty="0">
              <a:latin typeface="Bookman Old Style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2" name="Picture 4" descr="C:\Users\Надежда\Desktop\otv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" y="4893628"/>
            <a:ext cx="2221285" cy="196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555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Какие опасности таит в себе Интернет?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94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61926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hlinkClick r:id="rId2" action="ppaction://hlinksldjump"/>
              </a:rPr>
              <a:t>Преступники в интернете</a:t>
            </a:r>
            <a:endParaRPr lang="ru-RU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hlinkClick r:id="rId3" action="ppaction://hlinksldjump"/>
              </a:rPr>
              <a:t>Зависимость от он-</a:t>
            </a:r>
            <a:r>
              <a:rPr lang="ru-RU" b="1" dirty="0" err="1" smtClean="0">
                <a:solidFill>
                  <a:srgbClr val="FF0000"/>
                </a:solidFill>
                <a:latin typeface="Bookman Old Style" pitchFamily="18" charset="0"/>
                <a:hlinkClick r:id="rId3" action="ppaction://hlinksldjump"/>
              </a:rPr>
              <a:t>лайн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hlinkClick r:id="rId3" action="ppaction://hlinksldjump"/>
              </a:rPr>
              <a:t> игр</a:t>
            </a:r>
            <a:endParaRPr lang="ru-RU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hlinkClick r:id="rId4" action="ppaction://hlinksldjump"/>
              </a:rPr>
              <a:t>Интернет - дневники</a:t>
            </a:r>
            <a:endParaRPr lang="ru-RU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hlinkClick r:id="rId5" action="ppaction://hlinksldjump"/>
              </a:rPr>
              <a:t>Недостоверная информация</a:t>
            </a:r>
            <a:endParaRPr lang="ru-RU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hlinkClick r:id="rId6" action="ppaction://hlinksldjump"/>
              </a:rPr>
              <a:t>Вредоносные программы</a:t>
            </a:r>
            <a:endParaRPr lang="ru-RU" dirty="0" smtClean="0">
              <a:latin typeface="Constant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hlinkClick r:id="rId7" action="ppaction://hlinksldjump"/>
              </a:rPr>
              <a:t>Интернет-мошенничество и хищение данных с кредитной карты</a:t>
            </a:r>
            <a:endParaRPr lang="ru-RU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hlinkClick r:id="rId8" action="ppaction://hlinksldjump"/>
              </a:rPr>
              <a:t>Материалы нежелательного содержания</a:t>
            </a:r>
            <a:endParaRPr lang="ru-RU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FF0000"/>
                </a:solidFill>
                <a:latin typeface="Bookman Old Style" pitchFamily="18" charset="0"/>
                <a:hlinkClick r:id="rId9" action="ppaction://hlinksldjump"/>
              </a:rPr>
              <a:t>Онлайновое пиратство</a:t>
            </a:r>
            <a:endParaRPr lang="ru-RU" dirty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dirty="0" smtClean="0">
              <a:latin typeface="Constantia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47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Преступники в интернете</a:t>
            </a:r>
            <a:r>
              <a:rPr lang="ru-RU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32859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>
                <a:latin typeface="Constantia" pitchFamily="18" charset="0"/>
              </a:rPr>
              <a:t>Преступники преимущественно устанавливают контакты с детьми в чатах, при обмене мгновенными сообщениями, по электронной почте или на форумах. Для решения своих проблем многие подростки обращаются за поддержкой. Злоумышленники часто сами там обитают; они стараются привлечь подростка своим вниманием, заботливостью, добротой и даже подарками, нередко затрачивая на эти усилия значительное время, деньги и энергию. Обычно они хорошо осведомлены о музыкальных новинках и современных увлечениях детей. Они выслушивают проблемы подростков и сочувствуют им.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4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Онлайновое пиратство</a:t>
            </a:r>
            <a:r>
              <a:rPr lang="ru-RU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Bookman Old Style" pitchFamily="18" charset="0"/>
              </a:rPr>
            </a:br>
            <a:endParaRPr lang="ru-RU" dirty="0"/>
          </a:p>
        </p:txBody>
      </p:sp>
      <p:pic>
        <p:nvPicPr>
          <p:cNvPr id="4" name="Объект 3" descr="originnal_631d9105c2d84779477fa04152640ce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04048" y="3946416"/>
            <a:ext cx="3577580" cy="231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095" y="1268760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Constantia" pitchFamily="18" charset="0"/>
              </a:rPr>
              <a:t>Онлайновое пиратство – это незаконное копирование и распространение (как для деловых, так и для</a:t>
            </a:r>
            <a:r>
              <a:rPr lang="ru-RU" sz="2800" b="1" dirty="0">
                <a:latin typeface="Constantia" pitchFamily="18" charset="0"/>
              </a:rPr>
              <a:t> </a:t>
            </a:r>
            <a:r>
              <a:rPr lang="ru-RU" sz="2800" dirty="0">
                <a:latin typeface="Constantia" pitchFamily="18" charset="0"/>
              </a:rPr>
              <a:t>личных целей) материалов, защищенных авторским</a:t>
            </a:r>
            <a:r>
              <a:rPr lang="ru-RU" sz="2800" b="1" dirty="0">
                <a:latin typeface="Constantia" pitchFamily="18" charset="0"/>
              </a:rPr>
              <a:t> </a:t>
            </a:r>
            <a:r>
              <a:rPr lang="ru-RU" sz="2800" dirty="0">
                <a:latin typeface="Constantia" pitchFamily="18" charset="0"/>
              </a:rPr>
              <a:t>правом – например, музыки, фильмов, игр или программ – без разрешения правообладателя.</a:t>
            </a:r>
          </a:p>
        </p:txBody>
      </p:sp>
    </p:spTree>
    <p:extLst>
      <p:ext uri="{BB962C8B-B14F-4D97-AF65-F5344CB8AC3E}">
        <p14:creationId xmlns:p14="http://schemas.microsoft.com/office/powerpoint/2010/main" val="358409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Интернет - дневники</a:t>
            </a:r>
            <a:r>
              <a:rPr lang="ru-RU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Constantia" pitchFamily="18" charset="0"/>
              </a:rPr>
              <a:t>Увлечение веб-журналами (или, иначе говоря, блогами) распространяется со скоростью пожара, особенно среди подростков, которые порой ведут интернет-дневники без ведома взрослых. Последние исследования показывают, что сегодня примерно половина всех веб-журналов принадлежат подросткам. При этом двое из трех раскрывают свой возраст; трое из пяти публикуют сведения о месте проживания и контактную информацию, а каждый пятый сообщает свое полное имя. Не секрет, что подробное раскрытие личных данных потенциально опасно.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32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Недостоверная информация</a:t>
            </a:r>
            <a:r>
              <a:rPr lang="ru-RU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5554960" cy="5073427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Constantia" pitchFamily="18" charset="0"/>
              </a:rPr>
              <a:t>Интернет предлагает колоссальное количество возможностей для обучения, но есть и большая доля информации, которую никак нельзя назвать ни полезной, ни надежной. Пользователи Сети должны мыслить критически, чтобы оценить точность материалов; поскольку абсолютно любой может опубликовать информацию в Интернете.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390" y="980728"/>
            <a:ext cx="3101330" cy="3960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23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Вредоносные программы</a:t>
            </a:r>
            <a:r>
              <a:rPr lang="ru-RU" dirty="0">
                <a:latin typeface="Constantia" pitchFamily="18" charset="0"/>
              </a:rPr>
              <a:t/>
            </a:r>
            <a:br>
              <a:rPr lang="ru-RU" dirty="0">
                <a:latin typeface="Constantia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Constantia" pitchFamily="18" charset="0"/>
              </a:rPr>
              <a:t>К вредоносным программам относятся вирусы, черви и «троянские кони» – это компьютерные программы, которые могут нанести вред вашему  компьютеру и хранящимся на нем данным. Они также могут снижать скорость обмена данными с Интернетом и даже использовать ваш компьютер для распространения своих копий на компьютеры ваших друзей, родственников, коллег и по всей остальной глобальной </a:t>
            </a:r>
            <a:r>
              <a:rPr lang="ru-RU" dirty="0" err="1">
                <a:latin typeface="Constantia" pitchFamily="18" charset="0"/>
              </a:rPr>
              <a:t>Cети</a:t>
            </a:r>
            <a:r>
              <a:rPr lang="ru-RU" dirty="0">
                <a:latin typeface="Constantia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220" y="1916832"/>
            <a:ext cx="2997702" cy="394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53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1052</Words>
  <Application>Microsoft Office PowerPoint</Application>
  <PresentationFormat>Экран (4:3)</PresentationFormat>
  <Paragraphs>71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БезОпасный интернет</vt:lpstr>
      <vt:lpstr>Опрос:</vt:lpstr>
      <vt:lpstr>Вопрос 1</vt:lpstr>
      <vt:lpstr>Презентация PowerPoint</vt:lpstr>
      <vt:lpstr>Преступники в интернете </vt:lpstr>
      <vt:lpstr>Онлайновое пиратство </vt:lpstr>
      <vt:lpstr>Интернет - дневники </vt:lpstr>
      <vt:lpstr>Недостоверная информация </vt:lpstr>
      <vt:lpstr>Вредоносные программы </vt:lpstr>
      <vt:lpstr>Интернет-мошенничество и хищение данных с кредитной карты </vt:lpstr>
      <vt:lpstr>Материалы нежелательного содержания </vt:lpstr>
      <vt:lpstr>Зависимость от он-лайн игр </vt:lpstr>
      <vt:lpstr>Симптомами компьютерной игромании можно считать: </vt:lpstr>
      <vt:lpstr>Презентация PowerPoint</vt:lpstr>
      <vt:lpstr>Как этого избежать?</vt:lpstr>
      <vt:lpstr>Преступники в интернете </vt:lpstr>
      <vt:lpstr>Вредоносные программы</vt:lpstr>
      <vt:lpstr>Интернет-мошенничество И хищение данных с кредитной карты</vt:lpstr>
      <vt:lpstr>Презентация PowerPoint</vt:lpstr>
      <vt:lpstr>Помните:</vt:lpstr>
      <vt:lpstr>Помните!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БезОпасный интернет</dc:title>
  <dc:creator>Надежда</dc:creator>
  <cp:lastModifiedBy>Надежда</cp:lastModifiedBy>
  <cp:revision>17</cp:revision>
  <dcterms:created xsi:type="dcterms:W3CDTF">2012-09-24T03:07:33Z</dcterms:created>
  <dcterms:modified xsi:type="dcterms:W3CDTF">2013-11-10T12:27:04Z</dcterms:modified>
</cp:coreProperties>
</file>