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7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8" r:id="rId15"/>
    <p:sldId id="271" r:id="rId16"/>
    <p:sldId id="272" r:id="rId17"/>
    <p:sldId id="273" r:id="rId18"/>
    <p:sldId id="284" r:id="rId19"/>
    <p:sldId id="282" r:id="rId20"/>
    <p:sldId id="287" r:id="rId21"/>
    <p:sldId id="281" r:id="rId22"/>
    <p:sldId id="289" r:id="rId23"/>
    <p:sldId id="283" r:id="rId24"/>
    <p:sldId id="288" r:id="rId25"/>
    <p:sldId id="286" r:id="rId26"/>
    <p:sldId id="279" r:id="rId27"/>
    <p:sldId id="280" r:id="rId28"/>
    <p:sldId id="276" r:id="rId29"/>
    <p:sldId id="26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8E6"/>
    <a:srgbClr val="0088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6" autoAdjust="0"/>
    <p:restoredTop sz="94660"/>
  </p:normalViewPr>
  <p:slideViewPr>
    <p:cSldViewPr>
      <p:cViewPr>
        <p:scale>
          <a:sx n="60" d="100"/>
          <a:sy n="60" d="100"/>
        </p:scale>
        <p:origin x="-169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C85-C058-4447-8481-2E58EF1C1271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C2B0-573C-45C6-9A14-E1C7A79E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C85-C058-4447-8481-2E58EF1C1271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C2B0-573C-45C6-9A14-E1C7A79E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C85-C058-4447-8481-2E58EF1C1271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C2B0-573C-45C6-9A14-E1C7A79E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C85-C058-4447-8481-2E58EF1C1271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C2B0-573C-45C6-9A14-E1C7A79E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C85-C058-4447-8481-2E58EF1C1271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C2B0-573C-45C6-9A14-E1C7A79E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C85-C058-4447-8481-2E58EF1C1271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C2B0-573C-45C6-9A14-E1C7A79E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C85-C058-4447-8481-2E58EF1C1271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C2B0-573C-45C6-9A14-E1C7A79E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C85-C058-4447-8481-2E58EF1C1271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C2B0-573C-45C6-9A14-E1C7A79E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C85-C058-4447-8481-2E58EF1C1271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C2B0-573C-45C6-9A14-E1C7A79E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C85-C058-4447-8481-2E58EF1C1271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C2B0-573C-45C6-9A14-E1C7A79E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C85-C058-4447-8481-2E58EF1C1271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C2B0-573C-45C6-9A14-E1C7A79E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5DC85-C058-4447-8481-2E58EF1C1271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8C2B0-573C-45C6-9A14-E1C7A79E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III_%D0%B2%D0%B5%D0%BA_%D0%B4%D0%BE_%D0%BD._%D1%8D." TargetMode="External"/><Relationship Id="rId3" Type="http://schemas.openxmlformats.org/officeDocument/2006/relationships/hyperlink" Target="http://ru.wikipedia.org/wiki/640_%D0%B4%D0%BE_%D0%BD._%D1%8D.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ru.wikipedia.org/wiki/570_%D0%B4%D0%BE_%D0%BD._%D1%8D." TargetMode="External"/><Relationship Id="rId4" Type="http://schemas.openxmlformats.org/officeDocument/2006/relationships/hyperlink" Target="http://ru.wikipedia.org/wiki/624_%D0%B4%D0%BE_%D0%BD._%D1%8D." TargetMode="External"/><Relationship Id="rId9" Type="http://schemas.openxmlformats.org/officeDocument/2006/relationships/slide" Target="slide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slide" Target="slide9.xml"/><Relationship Id="rId7" Type="http://schemas.openxmlformats.org/officeDocument/2006/relationships/slide" Target="slide1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11" Type="http://schemas.openxmlformats.org/officeDocument/2006/relationships/slide" Target="slide27.xml"/><Relationship Id="rId5" Type="http://schemas.openxmlformats.org/officeDocument/2006/relationships/slide" Target="slide15.xml"/><Relationship Id="rId10" Type="http://schemas.openxmlformats.org/officeDocument/2006/relationships/slide" Target="slide25.xml"/><Relationship Id="rId4" Type="http://schemas.openxmlformats.org/officeDocument/2006/relationships/slide" Target="slide13.xml"/><Relationship Id="rId9" Type="http://schemas.openxmlformats.org/officeDocument/2006/relationships/slide" Target="slide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743086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Треугольник, простейший и неисчерпаемый.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100" i="1" dirty="0" smtClean="0"/>
              <a:t>Задачи для подготовки к ЕГЭ.</a:t>
            </a:r>
            <a:endParaRPr lang="ru-RU" sz="31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572008"/>
            <a:ext cx="8486812" cy="121444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/>
              <a:t>Автор </a:t>
            </a:r>
            <a:r>
              <a:rPr lang="ru-RU" sz="2000" b="1" dirty="0" smtClean="0"/>
              <a:t>работы:</a:t>
            </a:r>
          </a:p>
          <a:p>
            <a:r>
              <a:rPr lang="ru-RU" sz="2000" b="1" dirty="0" smtClean="0"/>
              <a:t>Учитель математики Сосна Ольга Александровна МБОУ </a:t>
            </a:r>
            <a:r>
              <a:rPr lang="ru-RU" sz="2000" b="1" dirty="0" smtClean="0"/>
              <a:t>СОШ №</a:t>
            </a:r>
            <a:r>
              <a:rPr lang="ru-RU" sz="2000" b="1" dirty="0" smtClean="0"/>
              <a:t>96</a:t>
            </a:r>
          </a:p>
          <a:p>
            <a:r>
              <a:rPr lang="ru-RU" sz="2000" b="1" dirty="0" smtClean="0"/>
              <a:t> </a:t>
            </a:r>
            <a:r>
              <a:rPr lang="ru-RU" sz="2000" b="1" dirty="0" smtClean="0"/>
              <a:t>г. </a:t>
            </a:r>
            <a:r>
              <a:rPr lang="ru-RU" sz="2000" b="1" dirty="0" smtClean="0"/>
              <a:t>Краснодара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задачи</a:t>
            </a:r>
            <a:r>
              <a:rPr lang="en-US" dirty="0" smtClean="0"/>
              <a:t> </a:t>
            </a:r>
            <a:r>
              <a:rPr lang="ru-RU" dirty="0" smtClean="0"/>
              <a:t>№2: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71472" y="928670"/>
            <a:ext cx="5715040" cy="571504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7064077">
            <a:off x="2071670" y="1285860"/>
            <a:ext cx="2714644" cy="5000660"/>
          </a:xfrm>
          <a:prstGeom prst="rtTriangl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1718157" y="1071546"/>
            <a:ext cx="1017197" cy="860933"/>
            <a:chOff x="1432405" y="1071546"/>
            <a:chExt cx="1017197" cy="860933"/>
          </a:xfrm>
        </p:grpSpPr>
        <p:grpSp>
          <p:nvGrpSpPr>
            <p:cNvPr id="12" name="Группа 11"/>
            <p:cNvGrpSpPr/>
            <p:nvPr/>
          </p:nvGrpSpPr>
          <p:grpSpPr>
            <a:xfrm rot="7064077">
              <a:off x="1432405" y="1503851"/>
              <a:ext cx="428628" cy="428628"/>
              <a:chOff x="1785918" y="5857892"/>
              <a:chExt cx="428628" cy="428628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1785918" y="5857892"/>
                <a:ext cx="42862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5400000">
                <a:off x="2000232" y="6072206"/>
                <a:ext cx="42862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Группа 14"/>
            <p:cNvGrpSpPr/>
            <p:nvPr/>
          </p:nvGrpSpPr>
          <p:grpSpPr>
            <a:xfrm>
              <a:off x="1857356" y="1071546"/>
              <a:ext cx="592246" cy="533103"/>
              <a:chOff x="4000496" y="1571612"/>
              <a:chExt cx="592246" cy="533103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4000496" y="1643050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90</a:t>
                </a:r>
                <a:endParaRPr lang="ru-RU" sz="24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286248" y="1571612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o</a:t>
                </a:r>
                <a:endParaRPr lang="ru-RU" b="1" dirty="0"/>
              </a:p>
            </p:txBody>
          </p:sp>
        </p:grpSp>
      </p:grpSp>
      <p:cxnSp>
        <p:nvCxnSpPr>
          <p:cNvPr id="18" name="Прямая соединительная линия 17"/>
          <p:cNvCxnSpPr>
            <a:stCxn id="6" idx="2"/>
          </p:cNvCxnSpPr>
          <p:nvPr/>
        </p:nvCxnSpPr>
        <p:spPr>
          <a:xfrm rot="10800000" flipH="1" flipV="1">
            <a:off x="1847584" y="1421210"/>
            <a:ext cx="9771" cy="23649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3500438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M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71910" y="785794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C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86512" y="3500438"/>
            <a:ext cx="489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N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3042" y="3714752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D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034" y="200024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15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71868" y="307181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16</a:t>
            </a:r>
            <a:endParaRPr lang="ru-RU" sz="3600" b="1" dirty="0">
              <a:solidFill>
                <a:srgbClr val="FFFF00"/>
              </a:solidFill>
            </a:endParaRPr>
          </a:p>
        </p:txBody>
      </p:sp>
      <p:cxnSp>
        <p:nvCxnSpPr>
          <p:cNvPr id="27" name="Прямая соединительная линия 26"/>
          <p:cNvCxnSpPr>
            <a:stCxn id="19" idx="3"/>
            <a:endCxn id="6" idx="0"/>
          </p:cNvCxnSpPr>
          <p:nvPr/>
        </p:nvCxnSpPr>
        <p:spPr>
          <a:xfrm flipV="1">
            <a:off x="588623" y="3748403"/>
            <a:ext cx="5685109" cy="7520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786182" y="3857628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04725" y="785794"/>
            <a:ext cx="4139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</a:t>
            </a:r>
            <a:r>
              <a:rPr lang="en-US" sz="4000" b="1" dirty="0" smtClean="0"/>
              <a:t> = MN = MD + DN</a:t>
            </a:r>
            <a:endParaRPr lang="ru-RU" sz="4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000892" y="1357298"/>
            <a:ext cx="1725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MD </a:t>
            </a:r>
            <a:r>
              <a:rPr lang="en-US" sz="4000" b="1" dirty="0"/>
              <a:t>=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1308E6"/>
                </a:solidFill>
              </a:rPr>
              <a:t>x</a:t>
            </a:r>
            <a:endParaRPr lang="ru-RU" sz="4000" b="1" dirty="0">
              <a:solidFill>
                <a:srgbClr val="1308E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7224" y="3714752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1308E6"/>
                </a:solidFill>
              </a:rPr>
              <a:t>x</a:t>
            </a:r>
            <a:endParaRPr lang="ru-RU" sz="3600" b="1" dirty="0">
              <a:solidFill>
                <a:srgbClr val="1308E6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28796" y="1857364"/>
            <a:ext cx="2329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</a:t>
            </a:r>
            <a:r>
              <a:rPr lang="en-US" sz="4000" b="1" dirty="0" smtClean="0"/>
              <a:t> = </a:t>
            </a:r>
            <a:r>
              <a:rPr lang="en-US" sz="4000" b="1" dirty="0" smtClean="0">
                <a:solidFill>
                  <a:srgbClr val="1308E6"/>
                </a:solidFill>
              </a:rPr>
              <a:t>x </a:t>
            </a:r>
            <a:r>
              <a:rPr lang="en-US" sz="4000" b="1" dirty="0" smtClean="0"/>
              <a:t>+ DN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F41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F41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F41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F41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3" presetClass="emph" presetSubtype="0" fill="remove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8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33" presetClass="emph" presetSubtype="0" fill="remove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8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9" grpId="0"/>
      <p:bldP spid="19" grpId="1"/>
      <p:bldP spid="19" grpId="2"/>
      <p:bldP spid="19" grpId="3"/>
      <p:bldP spid="21" grpId="0"/>
      <p:bldP spid="21" grpId="1"/>
      <p:bldP spid="22" grpId="0"/>
      <p:bldP spid="22" grpId="1"/>
      <p:bldP spid="22" grpId="2"/>
      <p:bldP spid="22" grpId="3"/>
      <p:bldP spid="23" grpId="0"/>
      <p:bldP spid="23" grpId="1"/>
      <p:bldP spid="23" grpId="2"/>
      <p:bldP spid="24" grpId="0"/>
      <p:bldP spid="25" grpId="0"/>
      <p:bldP spid="29" grpId="2"/>
      <p:bldP spid="30" grpId="0"/>
      <p:bldP spid="31" grpId="0"/>
      <p:bldP spid="32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7064077">
            <a:off x="2654036" y="1775012"/>
            <a:ext cx="2714644" cy="5000660"/>
          </a:xfrm>
          <a:prstGeom prst="rtTriangl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4" idx="2"/>
          </p:cNvCxnSpPr>
          <p:nvPr/>
        </p:nvCxnSpPr>
        <p:spPr>
          <a:xfrm rot="10800000" flipH="1" flipV="1">
            <a:off x="2429950" y="1910362"/>
            <a:ext cx="9771" cy="23649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2366" y="3989590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M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54276" y="1274946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C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68878" y="3989590"/>
            <a:ext cx="489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N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5408" y="4203904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D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32564" y="4132466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x</a:t>
            </a:r>
            <a:endParaRPr lang="ru-RU" sz="3600" b="1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задачи</a:t>
            </a:r>
            <a:r>
              <a:rPr lang="en-US" dirty="0" smtClean="0"/>
              <a:t> </a:t>
            </a:r>
            <a:r>
              <a:rPr lang="ru-RU" dirty="0" smtClean="0"/>
              <a:t>№2:</a:t>
            </a: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2286016" y="5211561"/>
            <a:ext cx="4457914" cy="717769"/>
            <a:chOff x="2214546" y="4714884"/>
            <a:chExt cx="4457914" cy="717769"/>
          </a:xfrm>
        </p:grpSpPr>
        <p:sp>
          <p:nvSpPr>
            <p:cNvPr id="12" name="TextBox 11"/>
            <p:cNvSpPr txBox="1"/>
            <p:nvPr/>
          </p:nvSpPr>
          <p:spPr>
            <a:xfrm>
              <a:off x="2214546" y="4786322"/>
              <a:ext cx="44374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CD = MD   DN = 15  - x </a:t>
              </a:r>
              <a:endParaRPr lang="ru-RU" sz="3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86250" y="47148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2</a:t>
              </a:r>
              <a:endParaRPr lang="ru-RU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57950" y="47148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2</a:t>
              </a:r>
              <a:endParaRPr lang="ru-RU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29058" y="4929198"/>
              <a:ext cx="3032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x</a:t>
              </a:r>
              <a:endParaRPr lang="ru-RU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57292" y="47148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2</a:t>
              </a:r>
              <a:endParaRPr lang="ru-RU" sz="2000" b="1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2286016" y="6068817"/>
            <a:ext cx="4384534" cy="717769"/>
            <a:chOff x="2214546" y="5572140"/>
            <a:chExt cx="4384534" cy="717769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2214546" y="5572140"/>
              <a:ext cx="4384534" cy="717769"/>
              <a:chOff x="2214546" y="4714884"/>
              <a:chExt cx="4384534" cy="717769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214546" y="4786322"/>
                <a:ext cx="4384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/>
                  <a:t>CD = MC  - MD = x  16 </a:t>
                </a:r>
                <a:endParaRPr lang="ru-RU" sz="3600" b="1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828862" y="4714884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2</a:t>
                </a:r>
                <a:endParaRPr lang="ru-RU" sz="2000" b="1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929190" y="4714884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2</a:t>
                </a:r>
                <a:endParaRPr lang="ru-RU" sz="2000" b="1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757292" y="4714884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2</a:t>
                </a:r>
                <a:endParaRPr lang="ru-RU" sz="2000" b="1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5643570" y="5786454"/>
              <a:ext cx="3032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x</a:t>
              </a:r>
              <a:endParaRPr lang="ru-RU" sz="2000" b="1" dirty="0"/>
            </a:p>
          </p:txBody>
        </p:sp>
      </p:grpSp>
      <p:sp>
        <p:nvSpPr>
          <p:cNvPr id="26" name="Заголовок 1"/>
          <p:cNvSpPr txBox="1">
            <a:spLocks/>
          </p:cNvSpPr>
          <p:nvPr/>
        </p:nvSpPr>
        <p:spPr>
          <a:xfrm>
            <a:off x="1643042" y="857232"/>
            <a:ext cx="5572132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atin typeface="+mj-lt"/>
                <a:ea typeface="+mj-ea"/>
                <a:cs typeface="+mj-cs"/>
              </a:rPr>
              <a:t>Рассмотрим треугольник </a:t>
            </a:r>
            <a:r>
              <a:rPr lang="en-US" sz="3200" b="1" dirty="0" smtClean="0">
                <a:latin typeface="+mj-lt"/>
                <a:ea typeface="+mj-ea"/>
                <a:cs typeface="+mj-cs"/>
              </a:rPr>
              <a:t>MCD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/>
      <p:bldP spid="10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задачи</a:t>
            </a:r>
            <a:r>
              <a:rPr lang="en-US" dirty="0" smtClean="0"/>
              <a:t> </a:t>
            </a:r>
            <a:r>
              <a:rPr lang="ru-RU" dirty="0" smtClean="0"/>
              <a:t>№2: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714612" y="928670"/>
            <a:ext cx="3268844" cy="717769"/>
            <a:chOff x="2214546" y="5572140"/>
            <a:chExt cx="3268844" cy="717769"/>
          </a:xfrm>
        </p:grpSpPr>
        <p:grpSp>
          <p:nvGrpSpPr>
            <p:cNvPr id="8" name="Группа 17"/>
            <p:cNvGrpSpPr/>
            <p:nvPr/>
          </p:nvGrpSpPr>
          <p:grpSpPr>
            <a:xfrm>
              <a:off x="2214546" y="5572140"/>
              <a:ext cx="3268844" cy="717769"/>
              <a:chOff x="2214546" y="4714884"/>
              <a:chExt cx="3268844" cy="717769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214546" y="4786322"/>
                <a:ext cx="326884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/>
                  <a:t>15  -  x   =  x   16 </a:t>
                </a:r>
                <a:endParaRPr lang="ru-RU" sz="36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500430" y="4714884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2</a:t>
                </a:r>
                <a:endParaRPr lang="ru-RU" sz="2000" b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757292" y="4714884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2</a:t>
                </a:r>
                <a:endParaRPr lang="ru-RU" sz="2000" b="1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4483026" y="5786454"/>
              <a:ext cx="3032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x</a:t>
              </a:r>
              <a:endParaRPr lang="ru-RU" sz="2000" b="1" dirty="0"/>
            </a:p>
          </p:txBody>
        </p:sp>
      </p:grpSp>
      <p:grpSp>
        <p:nvGrpSpPr>
          <p:cNvPr id="15" name="Группа 17"/>
          <p:cNvGrpSpPr/>
          <p:nvPr/>
        </p:nvGrpSpPr>
        <p:grpSpPr>
          <a:xfrm>
            <a:off x="2714612" y="1500174"/>
            <a:ext cx="1470615" cy="717769"/>
            <a:chOff x="2214546" y="4714884"/>
            <a:chExt cx="1470615" cy="717769"/>
          </a:xfrm>
        </p:grpSpPr>
        <p:sp>
          <p:nvSpPr>
            <p:cNvPr id="17" name="TextBox 16"/>
            <p:cNvSpPr txBox="1"/>
            <p:nvPr/>
          </p:nvSpPr>
          <p:spPr>
            <a:xfrm>
              <a:off x="2214546" y="4786322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36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00430" y="4714884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dirty="0"/>
            </a:p>
          </p:txBody>
        </p:sp>
      </p:grpSp>
      <p:grpSp>
        <p:nvGrpSpPr>
          <p:cNvPr id="20" name="Группа 17"/>
          <p:cNvGrpSpPr/>
          <p:nvPr/>
        </p:nvGrpSpPr>
        <p:grpSpPr>
          <a:xfrm>
            <a:off x="2714612" y="2139727"/>
            <a:ext cx="3637534" cy="717769"/>
            <a:chOff x="2214546" y="4714884"/>
            <a:chExt cx="3637534" cy="717769"/>
          </a:xfrm>
        </p:grpSpPr>
        <p:sp>
          <p:nvSpPr>
            <p:cNvPr id="21" name="TextBox 20"/>
            <p:cNvSpPr txBox="1"/>
            <p:nvPr/>
          </p:nvSpPr>
          <p:spPr>
            <a:xfrm>
              <a:off x="2214546" y="4786322"/>
              <a:ext cx="36375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x   + 16x – 255 = 0 </a:t>
              </a:r>
              <a:endParaRPr lang="ru-RU" sz="36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00298" y="47148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2</a:t>
              </a:r>
              <a:endParaRPr lang="ru-RU" sz="2000" b="1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714612" y="2857496"/>
            <a:ext cx="4233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D = 256 + 900 = 1156 </a:t>
            </a:r>
            <a:endParaRPr lang="ru-RU" sz="3600" b="1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785786" y="3500438"/>
            <a:ext cx="3714776" cy="1217835"/>
            <a:chOff x="1571604" y="3714752"/>
            <a:chExt cx="3714776" cy="1217835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1571604" y="3714752"/>
              <a:ext cx="2501352" cy="1217835"/>
              <a:chOff x="1571604" y="3714752"/>
              <a:chExt cx="2501352" cy="1217835"/>
            </a:xfrm>
          </p:grpSpPr>
          <p:grpSp>
            <p:nvGrpSpPr>
              <p:cNvPr id="24" name="Группа 17"/>
              <p:cNvGrpSpPr/>
              <p:nvPr/>
            </p:nvGrpSpPr>
            <p:grpSpPr>
              <a:xfrm>
                <a:off x="1571604" y="3929066"/>
                <a:ext cx="938077" cy="717769"/>
                <a:chOff x="2214546" y="4786322"/>
                <a:chExt cx="938077" cy="717769"/>
              </a:xfrm>
            </p:grpSpPr>
            <p:sp>
              <p:nvSpPr>
                <p:cNvPr id="25" name="TextBox 24"/>
                <p:cNvSpPr txBox="1"/>
                <p:nvPr/>
              </p:nvSpPr>
              <p:spPr>
                <a:xfrm>
                  <a:off x="2214546" y="4786322"/>
                  <a:ext cx="938077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b="1" dirty="0" smtClean="0"/>
                    <a:t>x  = </a:t>
                  </a:r>
                  <a:endParaRPr lang="ru-RU" sz="3600" b="1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2428860" y="5103981"/>
                  <a:ext cx="31451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/>
                    <a:t>1</a:t>
                  </a:r>
                  <a:endParaRPr lang="ru-RU" sz="2000" b="1" dirty="0"/>
                </a:p>
              </p:txBody>
            </p:sp>
          </p:grpSp>
          <p:grpSp>
            <p:nvGrpSpPr>
              <p:cNvPr id="32" name="Группа 31"/>
              <p:cNvGrpSpPr/>
              <p:nvPr/>
            </p:nvGrpSpPr>
            <p:grpSpPr>
              <a:xfrm>
                <a:off x="2357422" y="3714752"/>
                <a:ext cx="1715534" cy="1217835"/>
                <a:chOff x="2357422" y="3714752"/>
                <a:chExt cx="1715534" cy="1217835"/>
              </a:xfrm>
            </p:grpSpPr>
            <p:sp>
              <p:nvSpPr>
                <p:cNvPr id="28" name="TextBox 27"/>
                <p:cNvSpPr txBox="1"/>
                <p:nvPr/>
              </p:nvSpPr>
              <p:spPr>
                <a:xfrm>
                  <a:off x="2357422" y="3714752"/>
                  <a:ext cx="1715534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b="1" dirty="0" smtClean="0"/>
                    <a:t>- 16 - 34</a:t>
                  </a:r>
                  <a:endParaRPr lang="ru-RU" sz="3600" b="1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3071802" y="4286256"/>
                  <a:ext cx="41870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/>
                    <a:t>2</a:t>
                  </a:r>
                  <a:endParaRPr lang="ru-RU" sz="3600" b="1" dirty="0"/>
                </a:p>
              </p:txBody>
            </p: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2500298" y="4286256"/>
                  <a:ext cx="1571636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" name="TextBox 33"/>
            <p:cNvSpPr txBox="1"/>
            <p:nvPr/>
          </p:nvSpPr>
          <p:spPr>
            <a:xfrm>
              <a:off x="4143372" y="3929066"/>
              <a:ext cx="11430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= -25 </a:t>
              </a:r>
              <a:endParaRPr lang="ru-RU" sz="3600" b="1" dirty="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000628" y="3497049"/>
            <a:ext cx="3500462" cy="1217835"/>
            <a:chOff x="1571604" y="3714752"/>
            <a:chExt cx="3500462" cy="1217835"/>
          </a:xfrm>
        </p:grpSpPr>
        <p:grpSp>
          <p:nvGrpSpPr>
            <p:cNvPr id="37" name="Группа 32"/>
            <p:cNvGrpSpPr/>
            <p:nvPr/>
          </p:nvGrpSpPr>
          <p:grpSpPr>
            <a:xfrm>
              <a:off x="1571604" y="3714752"/>
              <a:ext cx="2589517" cy="1217835"/>
              <a:chOff x="1571604" y="3714752"/>
              <a:chExt cx="2589517" cy="1217835"/>
            </a:xfrm>
          </p:grpSpPr>
          <p:grpSp>
            <p:nvGrpSpPr>
              <p:cNvPr id="39" name="Группа 17"/>
              <p:cNvGrpSpPr/>
              <p:nvPr/>
            </p:nvGrpSpPr>
            <p:grpSpPr>
              <a:xfrm>
                <a:off x="1571604" y="3929066"/>
                <a:ext cx="938077" cy="717769"/>
                <a:chOff x="2214546" y="4786322"/>
                <a:chExt cx="938077" cy="717769"/>
              </a:xfrm>
            </p:grpSpPr>
            <p:sp>
              <p:nvSpPr>
                <p:cNvPr id="44" name="TextBox 43"/>
                <p:cNvSpPr txBox="1"/>
                <p:nvPr/>
              </p:nvSpPr>
              <p:spPr>
                <a:xfrm>
                  <a:off x="2214546" y="4786322"/>
                  <a:ext cx="938077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b="1" dirty="0" smtClean="0"/>
                    <a:t>x  = </a:t>
                  </a:r>
                  <a:endParaRPr lang="ru-RU" sz="3600" b="1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2428860" y="5103981"/>
                  <a:ext cx="31451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2</a:t>
                  </a:r>
                  <a:endParaRPr lang="ru-RU" sz="2000" b="1" dirty="0"/>
                </a:p>
              </p:txBody>
            </p:sp>
          </p:grpSp>
          <p:grpSp>
            <p:nvGrpSpPr>
              <p:cNvPr id="40" name="Группа 31"/>
              <p:cNvGrpSpPr/>
              <p:nvPr/>
            </p:nvGrpSpPr>
            <p:grpSpPr>
              <a:xfrm>
                <a:off x="2357422" y="3714752"/>
                <a:ext cx="1803699" cy="1217835"/>
                <a:chOff x="2357422" y="3714752"/>
                <a:chExt cx="1803699" cy="1217835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2357422" y="3714752"/>
                  <a:ext cx="1803699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b="1" dirty="0" smtClean="0"/>
                    <a:t>- 16 + 34</a:t>
                  </a:r>
                  <a:endParaRPr lang="ru-RU" sz="3600" b="1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3071802" y="4286256"/>
                  <a:ext cx="41870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/>
                    <a:t>2</a:t>
                  </a:r>
                  <a:endParaRPr lang="ru-RU" sz="3600" b="1" dirty="0"/>
                </a:p>
              </p:txBody>
            </p: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2500298" y="4286256"/>
                  <a:ext cx="1571636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8" name="TextBox 37"/>
            <p:cNvSpPr txBox="1"/>
            <p:nvPr/>
          </p:nvSpPr>
          <p:spPr>
            <a:xfrm>
              <a:off x="4143372" y="3929066"/>
              <a:ext cx="9286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= 9 </a:t>
              </a:r>
              <a:endParaRPr lang="ru-RU" sz="3600" b="1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357554" y="4643446"/>
            <a:ext cx="2329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d = x</a:t>
            </a:r>
            <a:r>
              <a:rPr lang="en-US" sz="4000" b="1" dirty="0" smtClean="0">
                <a:solidFill>
                  <a:srgbClr val="1308E6"/>
                </a:solidFill>
              </a:rPr>
              <a:t> </a:t>
            </a:r>
            <a:r>
              <a:rPr lang="en-US" sz="4000" b="1" dirty="0" smtClean="0"/>
              <a:t>+ DN</a:t>
            </a:r>
            <a:endParaRPr lang="ru-RU" sz="4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357554" y="5364320"/>
            <a:ext cx="3215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d = 9</a:t>
            </a:r>
            <a:r>
              <a:rPr lang="en-US" sz="4000" b="1" dirty="0" smtClean="0">
                <a:solidFill>
                  <a:srgbClr val="1308E6"/>
                </a:solidFill>
              </a:rPr>
              <a:t> </a:t>
            </a:r>
            <a:r>
              <a:rPr lang="en-US" sz="4000" b="1" dirty="0" smtClean="0"/>
              <a:t>+ 16 = 25</a:t>
            </a:r>
            <a:endParaRPr lang="ru-RU" sz="4000" b="1" dirty="0"/>
          </a:p>
        </p:txBody>
      </p:sp>
      <p:sp>
        <p:nvSpPr>
          <p:cNvPr id="49" name="Управляющая кнопка: домой 48">
            <a:hlinkClick r:id="rId2" action="ppaction://hlinksldjump" highlightClick="1"/>
          </p:cNvPr>
          <p:cNvSpPr/>
          <p:nvPr/>
        </p:nvSpPr>
        <p:spPr>
          <a:xfrm>
            <a:off x="7858148" y="5500702"/>
            <a:ext cx="1042416" cy="1042416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241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6" grpId="0"/>
      <p:bldP spid="47" grpId="0"/>
      <p:bldP spid="47" grpId="1"/>
      <p:bldP spid="47" grpId="2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ru-RU" dirty="0" smtClean="0"/>
              <a:t>Задача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3"/>
            <a:ext cx="8229600" cy="21431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Биссектриса АМ треугольника АВС делит сторону СВ на отрезки СМ=10  и МВ = 14, АВ=21. Найдите  радиус описанной вокруг треугольника   АВС окружности.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857752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00628" y="3000372"/>
            <a:ext cx="32015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Дано:</a:t>
            </a:r>
          </a:p>
          <a:p>
            <a:r>
              <a:rPr lang="en-US" sz="3600" dirty="0" smtClean="0"/>
              <a:t>CM=10, MB=14,</a:t>
            </a:r>
          </a:p>
          <a:p>
            <a:r>
              <a:rPr lang="en-US" sz="3600" dirty="0" smtClean="0"/>
              <a:t>AB=21</a:t>
            </a:r>
          </a:p>
          <a:p>
            <a:r>
              <a:rPr lang="ru-RU" sz="3600" dirty="0" smtClean="0"/>
              <a:t>Найти :</a:t>
            </a:r>
          </a:p>
          <a:p>
            <a:r>
              <a:rPr lang="en-US" sz="3600" dirty="0" smtClean="0"/>
              <a:t>R=?</a:t>
            </a:r>
            <a:endParaRPr lang="ru-RU" sz="3600" dirty="0"/>
          </a:p>
        </p:txBody>
      </p:sp>
      <p:sp>
        <p:nvSpPr>
          <p:cNvPr id="31" name="Овал 30"/>
          <p:cNvSpPr/>
          <p:nvPr/>
        </p:nvSpPr>
        <p:spPr>
          <a:xfrm>
            <a:off x="500034" y="3156518"/>
            <a:ext cx="3357586" cy="3415754"/>
          </a:xfrm>
          <a:prstGeom prst="ellipse">
            <a:avLst/>
          </a:prstGeom>
          <a:solidFill>
            <a:srgbClr val="FFFF0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357158" y="2643182"/>
            <a:ext cx="3429024" cy="3929090"/>
            <a:chOff x="357158" y="2643182"/>
            <a:chExt cx="3429024" cy="3929090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357158" y="2643182"/>
              <a:ext cx="3429024" cy="3929090"/>
              <a:chOff x="357158" y="2643182"/>
              <a:chExt cx="3429024" cy="392909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500134" y="2643182"/>
                <a:ext cx="43313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/>
                  <a:t>А</a:t>
                </a:r>
                <a:endParaRPr lang="ru-RU" sz="3200" b="1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357554" y="5987497"/>
                <a:ext cx="4286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С</a:t>
                </a:r>
                <a:endParaRPr lang="ru-RU" sz="3200" b="1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57158" y="5643578"/>
                <a:ext cx="4154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/>
                  <a:t>В</a:t>
                </a:r>
                <a:endParaRPr lang="ru-RU" sz="3200" b="1" dirty="0"/>
              </a:p>
            </p:txBody>
          </p:sp>
          <p:grpSp>
            <p:nvGrpSpPr>
              <p:cNvPr id="35" name="Группа 35"/>
              <p:cNvGrpSpPr/>
              <p:nvPr/>
            </p:nvGrpSpPr>
            <p:grpSpPr>
              <a:xfrm>
                <a:off x="642878" y="3214686"/>
                <a:ext cx="2786082" cy="2786082"/>
                <a:chOff x="1285852" y="1357298"/>
                <a:chExt cx="2786082" cy="2786082"/>
              </a:xfrm>
            </p:grpSpPr>
            <p:grpSp>
              <p:nvGrpSpPr>
                <p:cNvPr id="36" name="Группа 11"/>
                <p:cNvGrpSpPr/>
                <p:nvPr/>
              </p:nvGrpSpPr>
              <p:grpSpPr>
                <a:xfrm>
                  <a:off x="1285852" y="1357298"/>
                  <a:ext cx="2786082" cy="2786082"/>
                  <a:chOff x="1285852" y="1357298"/>
                  <a:chExt cx="2786082" cy="2786082"/>
                </a:xfrm>
              </p:grpSpPr>
              <p:cxnSp>
                <p:nvCxnSpPr>
                  <p:cNvPr id="38" name="Прямая соединительная линия 37"/>
                  <p:cNvCxnSpPr/>
                  <p:nvPr/>
                </p:nvCxnSpPr>
                <p:spPr>
                  <a:xfrm rot="5400000">
                    <a:off x="678629" y="1964521"/>
                    <a:ext cx="2357454" cy="1143008"/>
                  </a:xfrm>
                  <a:prstGeom prst="line">
                    <a:avLst/>
                  </a:prstGeom>
                  <a:ln w="19050" cmpd="sng">
                    <a:solidFill>
                      <a:srgbClr val="1308E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Прямая соединительная линия 38"/>
                  <p:cNvCxnSpPr/>
                  <p:nvPr/>
                </p:nvCxnSpPr>
                <p:spPr>
                  <a:xfrm rot="16200000" flipH="1">
                    <a:off x="1857356" y="1928802"/>
                    <a:ext cx="2786082" cy="1643074"/>
                  </a:xfrm>
                  <a:prstGeom prst="line">
                    <a:avLst/>
                  </a:prstGeom>
                  <a:ln w="19050" cmpd="sng">
                    <a:solidFill>
                      <a:srgbClr val="1308E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Прямая соединительная линия 39"/>
                  <p:cNvCxnSpPr/>
                  <p:nvPr/>
                </p:nvCxnSpPr>
                <p:spPr>
                  <a:xfrm>
                    <a:off x="1285852" y="3714752"/>
                    <a:ext cx="2786082" cy="428628"/>
                  </a:xfrm>
                  <a:prstGeom prst="line">
                    <a:avLst/>
                  </a:prstGeom>
                  <a:ln w="19050" cmpd="sng">
                    <a:solidFill>
                      <a:srgbClr val="1308E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rot="16200000" flipH="1">
                  <a:off x="1285868" y="2500290"/>
                  <a:ext cx="2571768" cy="285784"/>
                </a:xfrm>
                <a:prstGeom prst="line">
                  <a:avLst/>
                </a:prstGeom>
                <a:ln w="1905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1" name="TextBox 40"/>
            <p:cNvSpPr txBox="1"/>
            <p:nvPr/>
          </p:nvSpPr>
          <p:spPr>
            <a:xfrm>
              <a:off x="1813683" y="5786454"/>
              <a:ext cx="5437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M</a:t>
              </a:r>
              <a:endParaRPr lang="ru-RU" sz="3200" b="1" dirty="0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2143108" y="4857760"/>
            <a:ext cx="388248" cy="533103"/>
            <a:chOff x="2143108" y="4857760"/>
            <a:chExt cx="388248" cy="533103"/>
          </a:xfrm>
        </p:grpSpPr>
        <p:sp>
          <p:nvSpPr>
            <p:cNvPr id="56" name="Овал 55"/>
            <p:cNvSpPr/>
            <p:nvPr/>
          </p:nvSpPr>
          <p:spPr>
            <a:xfrm>
              <a:off x="2143108" y="485776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143108" y="4929198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7" grpId="0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214311" y="133062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Решение задачи</a:t>
            </a:r>
            <a:r>
              <a:rPr lang="en-US" sz="3200" b="1" dirty="0" smtClean="0"/>
              <a:t> </a:t>
            </a:r>
            <a:r>
              <a:rPr lang="ru-RU" sz="3200" b="1" dirty="0" smtClean="0"/>
              <a:t>№</a:t>
            </a:r>
            <a:r>
              <a:rPr lang="en-US" sz="3200" b="1" dirty="0" smtClean="0"/>
              <a:t>3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142976" y="392906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</a:t>
            </a:r>
            <a:endParaRPr lang="ru-RU" sz="3200" b="1" dirty="0"/>
          </a:p>
        </p:txBody>
      </p:sp>
      <p:sp>
        <p:nvSpPr>
          <p:cNvPr id="22" name="TextBox 21"/>
          <p:cNvSpPr txBox="1"/>
          <p:nvPr/>
        </p:nvSpPr>
        <p:spPr>
          <a:xfrm rot="408048">
            <a:off x="616621" y="326267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14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 rot="543396">
            <a:off x="1752231" y="346903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10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 rot="17734850">
            <a:off x="293947" y="224257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21</a:t>
            </a:r>
            <a:endParaRPr lang="ru-RU" sz="2800" dirty="0"/>
          </a:p>
        </p:txBody>
      </p:sp>
      <p:grpSp>
        <p:nvGrpSpPr>
          <p:cNvPr id="42" name="Группа 41"/>
          <p:cNvGrpSpPr/>
          <p:nvPr/>
        </p:nvGrpSpPr>
        <p:grpSpPr>
          <a:xfrm>
            <a:off x="0" y="785794"/>
            <a:ext cx="3500430" cy="4013799"/>
            <a:chOff x="0" y="785794"/>
            <a:chExt cx="3500430" cy="4013799"/>
          </a:xfrm>
        </p:grpSpPr>
        <p:sp>
          <p:nvSpPr>
            <p:cNvPr id="12" name="Овал 11"/>
            <p:cNvSpPr/>
            <p:nvPr/>
          </p:nvSpPr>
          <p:spPr>
            <a:xfrm>
              <a:off x="142844" y="1299130"/>
              <a:ext cx="3357586" cy="3415754"/>
            </a:xfrm>
            <a:prstGeom prst="ellipse">
              <a:avLst/>
            </a:prstGeom>
            <a:solidFill>
              <a:srgbClr val="FFFF00">
                <a:alpha val="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42976" y="785794"/>
              <a:ext cx="43313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/>
                <a:t>А</a:t>
              </a:r>
              <a:endParaRPr lang="ru-RU" sz="32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00364" y="4214818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С</a:t>
              </a:r>
              <a:endParaRPr lang="ru-RU" sz="32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0" y="3786190"/>
              <a:ext cx="4154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/>
                <a:t>В</a:t>
              </a:r>
              <a:endParaRPr lang="ru-RU" sz="3200" b="1" dirty="0"/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285720" y="1357298"/>
              <a:ext cx="2786082" cy="2786082"/>
              <a:chOff x="1285852" y="1357298"/>
              <a:chExt cx="2786082" cy="2786082"/>
            </a:xfrm>
          </p:grpSpPr>
          <p:grpSp>
            <p:nvGrpSpPr>
              <p:cNvPr id="37" name="Группа 11"/>
              <p:cNvGrpSpPr/>
              <p:nvPr/>
            </p:nvGrpSpPr>
            <p:grpSpPr>
              <a:xfrm>
                <a:off x="1285852" y="1357298"/>
                <a:ext cx="2786082" cy="2786082"/>
                <a:chOff x="1285852" y="1357298"/>
                <a:chExt cx="2786082" cy="2786082"/>
              </a:xfrm>
            </p:grpSpPr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5400000">
                  <a:off x="678629" y="1964521"/>
                  <a:ext cx="2357454" cy="1143008"/>
                </a:xfrm>
                <a:prstGeom prst="line">
                  <a:avLst/>
                </a:prstGeom>
                <a:ln w="19050" cmpd="sng">
                  <a:solidFill>
                    <a:srgbClr val="1308E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 rot="16200000" flipH="1">
                  <a:off x="1857356" y="1928802"/>
                  <a:ext cx="2786082" cy="1643074"/>
                </a:xfrm>
                <a:prstGeom prst="line">
                  <a:avLst/>
                </a:prstGeom>
                <a:ln w="19050" cmpd="sng">
                  <a:solidFill>
                    <a:srgbClr val="1308E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>
                  <a:off x="1285852" y="3714752"/>
                  <a:ext cx="2786082" cy="428628"/>
                </a:xfrm>
                <a:prstGeom prst="line">
                  <a:avLst/>
                </a:prstGeom>
                <a:ln w="19050" cmpd="sng">
                  <a:solidFill>
                    <a:srgbClr val="1308E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Прямая соединительная линия 37"/>
              <p:cNvCxnSpPr/>
              <p:nvPr/>
            </p:nvCxnSpPr>
            <p:spPr>
              <a:xfrm rot="16200000" flipH="1">
                <a:off x="1285852" y="2500306"/>
                <a:ext cx="2571768" cy="285752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Группа 48"/>
          <p:cNvGrpSpPr/>
          <p:nvPr/>
        </p:nvGrpSpPr>
        <p:grpSpPr>
          <a:xfrm>
            <a:off x="1785918" y="2967335"/>
            <a:ext cx="388248" cy="533103"/>
            <a:chOff x="2143108" y="4857760"/>
            <a:chExt cx="388248" cy="533103"/>
          </a:xfrm>
        </p:grpSpPr>
        <p:sp>
          <p:nvSpPr>
            <p:cNvPr id="50" name="Овал 49"/>
            <p:cNvSpPr/>
            <p:nvPr/>
          </p:nvSpPr>
          <p:spPr>
            <a:xfrm>
              <a:off x="2143108" y="485776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43108" y="4929198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</a:t>
              </a:r>
              <a:endParaRPr lang="ru-RU" sz="24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000364" y="714356"/>
            <a:ext cx="5643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1.Биссектриса внутреннего угла треугольника делит противолежащую сторону на части, пропорциональные прилежащим сторонам.</a:t>
            </a:r>
            <a:endParaRPr lang="ru-RU" sz="2000" b="1" dirty="0"/>
          </a:p>
        </p:txBody>
      </p:sp>
      <p:grpSp>
        <p:nvGrpSpPr>
          <p:cNvPr id="43" name="Группа 42"/>
          <p:cNvGrpSpPr/>
          <p:nvPr/>
        </p:nvGrpSpPr>
        <p:grpSpPr>
          <a:xfrm>
            <a:off x="3643306" y="1714488"/>
            <a:ext cx="1292688" cy="726522"/>
            <a:chOff x="4065130" y="1714488"/>
            <a:chExt cx="1292688" cy="726522"/>
          </a:xfrm>
        </p:grpSpPr>
        <p:cxnSp>
          <p:nvCxnSpPr>
            <p:cNvPr id="64" name="Прямая соединительная линия 63"/>
            <p:cNvCxnSpPr/>
            <p:nvPr/>
          </p:nvCxnSpPr>
          <p:spPr>
            <a:xfrm>
              <a:off x="4071934" y="2071678"/>
              <a:ext cx="50006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4572000" y="191666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=</a:t>
              </a:r>
              <a:endParaRPr lang="ru-RU" dirty="0"/>
            </a:p>
          </p:txBody>
        </p:sp>
        <p:cxnSp>
          <p:nvCxnSpPr>
            <p:cNvPr id="67" name="Прямая соединительная линия 66"/>
            <p:cNvCxnSpPr/>
            <p:nvPr/>
          </p:nvCxnSpPr>
          <p:spPr>
            <a:xfrm>
              <a:off x="4857752" y="2071678"/>
              <a:ext cx="50006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4071934" y="1714488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AB</a:t>
              </a:r>
              <a:endParaRPr lang="ru-RU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065130" y="2071678"/>
              <a:ext cx="506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BM</a:t>
              </a:r>
              <a:endParaRPr lang="ru-RU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857752" y="1714488"/>
              <a:ext cx="4394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</a:t>
              </a:r>
              <a:endParaRPr lang="ru-RU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852551" y="2059536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CM</a:t>
              </a:r>
              <a:endParaRPr lang="ru-RU" dirty="0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3714744" y="2357430"/>
            <a:ext cx="1296735" cy="738664"/>
            <a:chOff x="4071934" y="2345288"/>
            <a:chExt cx="1296735" cy="738664"/>
          </a:xfrm>
        </p:grpSpPr>
        <p:cxnSp>
          <p:nvCxnSpPr>
            <p:cNvPr id="74" name="Прямая соединительная линия 73"/>
            <p:cNvCxnSpPr/>
            <p:nvPr/>
          </p:nvCxnSpPr>
          <p:spPr>
            <a:xfrm>
              <a:off x="4071934" y="2714620"/>
              <a:ext cx="4286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4601583" y="25717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</a:t>
              </a:r>
            </a:p>
          </p:txBody>
        </p:sp>
        <p:cxnSp>
          <p:nvCxnSpPr>
            <p:cNvPr id="79" name="Прямая соединительная линия 78"/>
            <p:cNvCxnSpPr/>
            <p:nvPr/>
          </p:nvCxnSpPr>
          <p:spPr>
            <a:xfrm>
              <a:off x="4929190" y="2714620"/>
              <a:ext cx="4286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4101517" y="235743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21</a:t>
              </a:r>
              <a:endParaRPr lang="ru-RU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071934" y="271462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14</a:t>
              </a:r>
              <a:endParaRPr lang="ru-RU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929190" y="2345288"/>
              <a:ext cx="4394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</a:t>
              </a:r>
              <a:endParaRPr lang="ru-RU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929190" y="271462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ru-RU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857620" y="3286124"/>
            <a:ext cx="841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AC= 15</a:t>
            </a:r>
            <a:endParaRPr lang="ru-RU" dirty="0"/>
          </a:p>
        </p:txBody>
      </p:sp>
      <p:grpSp>
        <p:nvGrpSpPr>
          <p:cNvPr id="57" name="Группа 56"/>
          <p:cNvGrpSpPr/>
          <p:nvPr/>
        </p:nvGrpSpPr>
        <p:grpSpPr>
          <a:xfrm>
            <a:off x="5315131" y="1643050"/>
            <a:ext cx="3828869" cy="1155150"/>
            <a:chOff x="5754321" y="1857364"/>
            <a:chExt cx="3828869" cy="1155150"/>
          </a:xfrm>
        </p:grpSpPr>
        <p:sp>
          <p:nvSpPr>
            <p:cNvPr id="46" name="TextBox 45"/>
            <p:cNvSpPr txBox="1"/>
            <p:nvPr/>
          </p:nvSpPr>
          <p:spPr>
            <a:xfrm>
              <a:off x="5754321" y="1857364"/>
              <a:ext cx="382886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2.Радиус описанной окружности</a:t>
              </a:r>
            </a:p>
            <a:p>
              <a:r>
                <a:rPr lang="ru-RU" sz="2000" b="1" dirty="0" smtClean="0"/>
                <a:t>найдём по формуле: </a:t>
              </a:r>
              <a:endParaRPr lang="ru-RU" sz="20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857884" y="2559602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R= </a:t>
              </a:r>
              <a:endParaRPr lang="ru-RU" dirty="0"/>
            </a:p>
          </p:txBody>
        </p:sp>
        <p:cxnSp>
          <p:nvCxnSpPr>
            <p:cNvPr id="53" name="Прямая соединительная линия 52"/>
            <p:cNvCxnSpPr/>
            <p:nvPr/>
          </p:nvCxnSpPr>
          <p:spPr>
            <a:xfrm>
              <a:off x="6286512" y="2714620"/>
              <a:ext cx="78581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286512" y="2416726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 ∙ b ∙ c</a:t>
              </a:r>
              <a:endParaRPr lang="ru-RU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429388" y="2643182"/>
              <a:ext cx="570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∙ S</a:t>
              </a:r>
              <a:endParaRPr lang="ru-RU" dirty="0"/>
            </a:p>
          </p:txBody>
        </p:sp>
      </p:grp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5" name="Группа 54"/>
          <p:cNvGrpSpPr/>
          <p:nvPr/>
        </p:nvGrpSpPr>
        <p:grpSpPr>
          <a:xfrm>
            <a:off x="5643570" y="2928934"/>
            <a:ext cx="3408305" cy="881540"/>
            <a:chOff x="5643570" y="3059668"/>
            <a:chExt cx="3408305" cy="881540"/>
          </a:xfrm>
        </p:grpSpPr>
        <p:sp>
          <p:nvSpPr>
            <p:cNvPr id="58" name="TextBox 57"/>
            <p:cNvSpPr txBox="1"/>
            <p:nvPr/>
          </p:nvSpPr>
          <p:spPr>
            <a:xfrm>
              <a:off x="5643570" y="3059668"/>
              <a:ext cx="3408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Где </a:t>
              </a:r>
              <a:r>
                <a:rPr lang="en-US" dirty="0" smtClean="0"/>
                <a:t>S </a:t>
              </a:r>
              <a:r>
                <a:rPr lang="ru-RU" dirty="0" smtClean="0"/>
                <a:t>найдём по формуле Герона</a:t>
              </a:r>
              <a:endParaRPr lang="ru-RU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715008" y="3488296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S= √</a:t>
              </a:r>
              <a:endParaRPr lang="ru-RU" dirty="0"/>
            </a:p>
          </p:txBody>
        </p:sp>
        <p:cxnSp>
          <p:nvCxnSpPr>
            <p:cNvPr id="73" name="Прямая соединительная линия 72"/>
            <p:cNvCxnSpPr/>
            <p:nvPr/>
          </p:nvCxnSpPr>
          <p:spPr>
            <a:xfrm>
              <a:off x="6143636" y="3571876"/>
              <a:ext cx="164307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6143636" y="3571876"/>
              <a:ext cx="1636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p(p-a)(p-b)(p-c)</a:t>
              </a:r>
              <a:endParaRPr lang="ru-RU" dirty="0"/>
            </a:p>
          </p:txBody>
        </p:sp>
      </p:grpSp>
      <p:sp>
        <p:nvSpPr>
          <p:cNvPr id="60" name="Прямоугольник 59"/>
          <p:cNvSpPr/>
          <p:nvPr/>
        </p:nvSpPr>
        <p:spPr>
          <a:xfrm rot="3614786">
            <a:off x="2114853" y="2334673"/>
            <a:ext cx="418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15</a:t>
            </a:r>
            <a:endParaRPr lang="ru-RU" dirty="0"/>
          </a:p>
        </p:txBody>
      </p:sp>
      <p:grpSp>
        <p:nvGrpSpPr>
          <p:cNvPr id="90" name="Группа 89"/>
          <p:cNvGrpSpPr/>
          <p:nvPr/>
        </p:nvGrpSpPr>
        <p:grpSpPr>
          <a:xfrm>
            <a:off x="5786446" y="3714752"/>
            <a:ext cx="1955634" cy="583646"/>
            <a:chOff x="5786446" y="3988362"/>
            <a:chExt cx="1955634" cy="583646"/>
          </a:xfrm>
        </p:grpSpPr>
        <p:sp>
          <p:nvSpPr>
            <p:cNvPr id="61" name="TextBox 60"/>
            <p:cNvSpPr txBox="1"/>
            <p:nvPr/>
          </p:nvSpPr>
          <p:spPr>
            <a:xfrm>
              <a:off x="5786446" y="4131238"/>
              <a:ext cx="843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Где </a:t>
              </a:r>
              <a:r>
                <a:rPr lang="en-US" dirty="0" smtClean="0"/>
                <a:t>p= </a:t>
              </a:r>
              <a:endParaRPr lang="ru-RU" dirty="0"/>
            </a:p>
          </p:txBody>
        </p:sp>
        <p:cxnSp>
          <p:nvCxnSpPr>
            <p:cNvPr id="63" name="Прямая соединительная линия 62"/>
            <p:cNvCxnSpPr/>
            <p:nvPr/>
          </p:nvCxnSpPr>
          <p:spPr>
            <a:xfrm>
              <a:off x="6500826" y="4274114"/>
              <a:ext cx="21431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6429388" y="398836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ru-RU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429388" y="420267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ru-RU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643702" y="4071942"/>
              <a:ext cx="1098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(a + b + c)</a:t>
              </a:r>
              <a:endParaRPr lang="ru-RU" dirty="0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5786446" y="4202676"/>
            <a:ext cx="2024913" cy="583646"/>
            <a:chOff x="6572264" y="5059932"/>
            <a:chExt cx="2024913" cy="583646"/>
          </a:xfrm>
        </p:grpSpPr>
        <p:sp>
          <p:nvSpPr>
            <p:cNvPr id="82" name="TextBox 81"/>
            <p:cNvSpPr txBox="1"/>
            <p:nvPr/>
          </p:nvSpPr>
          <p:spPr>
            <a:xfrm>
              <a:off x="6572264" y="5202808"/>
              <a:ext cx="2024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p=       (24 + 21 +15)</a:t>
              </a:r>
              <a:endParaRPr lang="ru-RU" dirty="0"/>
            </a:p>
          </p:txBody>
        </p:sp>
        <p:cxnSp>
          <p:nvCxnSpPr>
            <p:cNvPr id="86" name="Прямая соединительная линия 85"/>
            <p:cNvCxnSpPr/>
            <p:nvPr/>
          </p:nvCxnSpPr>
          <p:spPr>
            <a:xfrm>
              <a:off x="6929454" y="5357826"/>
              <a:ext cx="28575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6929454" y="50599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ru-RU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929454" y="527424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ru-RU" dirty="0"/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817835" y="4714884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p= 30</a:t>
            </a:r>
            <a:endParaRPr lang="ru-RU" dirty="0"/>
          </a:p>
        </p:txBody>
      </p:sp>
      <p:grpSp>
        <p:nvGrpSpPr>
          <p:cNvPr id="98" name="Группа 97"/>
          <p:cNvGrpSpPr/>
          <p:nvPr/>
        </p:nvGrpSpPr>
        <p:grpSpPr>
          <a:xfrm>
            <a:off x="5585466" y="5072074"/>
            <a:ext cx="2190023" cy="369332"/>
            <a:chOff x="5585466" y="5345684"/>
            <a:chExt cx="2190023" cy="369332"/>
          </a:xfrm>
        </p:grpSpPr>
        <p:sp>
          <p:nvSpPr>
            <p:cNvPr id="92" name="TextBox 91"/>
            <p:cNvSpPr txBox="1"/>
            <p:nvPr/>
          </p:nvSpPr>
          <p:spPr>
            <a:xfrm>
              <a:off x="5585466" y="5345684"/>
              <a:ext cx="2190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S= √30∙9∙15∙6= </a:t>
              </a:r>
              <a:r>
                <a:rPr lang="ru-RU" dirty="0" smtClean="0"/>
                <a:t>9</a:t>
              </a:r>
              <a:r>
                <a:rPr lang="en-US" dirty="0" smtClean="0"/>
                <a:t>0√</a:t>
              </a:r>
              <a:r>
                <a:rPr lang="ru-RU" dirty="0" smtClean="0"/>
                <a:t>  3</a:t>
              </a:r>
              <a:endParaRPr lang="ru-RU" dirty="0"/>
            </a:p>
          </p:txBody>
        </p:sp>
        <p:cxnSp>
          <p:nvCxnSpPr>
            <p:cNvPr id="94" name="Прямая соединительная линия 93"/>
            <p:cNvCxnSpPr/>
            <p:nvPr/>
          </p:nvCxnSpPr>
          <p:spPr>
            <a:xfrm>
              <a:off x="6072198" y="5429264"/>
              <a:ext cx="9286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>
              <a:off x="7429520" y="5429264"/>
              <a:ext cx="28575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Группа 118"/>
          <p:cNvGrpSpPr/>
          <p:nvPr/>
        </p:nvGrpSpPr>
        <p:grpSpPr>
          <a:xfrm>
            <a:off x="5609933" y="5357826"/>
            <a:ext cx="2236995" cy="655084"/>
            <a:chOff x="4286248" y="5702874"/>
            <a:chExt cx="2236995" cy="655084"/>
          </a:xfrm>
        </p:grpSpPr>
        <p:sp>
          <p:nvSpPr>
            <p:cNvPr id="99" name="TextBox 98"/>
            <p:cNvSpPr txBox="1"/>
            <p:nvPr/>
          </p:nvSpPr>
          <p:spPr>
            <a:xfrm>
              <a:off x="4286248" y="5857892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R= </a:t>
              </a:r>
              <a:endParaRPr lang="ru-RU" dirty="0"/>
            </a:p>
          </p:txBody>
        </p: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4714876" y="6000768"/>
              <a:ext cx="10001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4644090" y="5702874"/>
              <a:ext cx="1213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21 ∙ 15 ∙ 24</a:t>
              </a:r>
              <a:endParaRPr lang="ru-RU" dirty="0"/>
            </a:p>
          </p:txBody>
        </p:sp>
        <p:grpSp>
          <p:nvGrpSpPr>
            <p:cNvPr id="109" name="Группа 108"/>
            <p:cNvGrpSpPr/>
            <p:nvPr/>
          </p:nvGrpSpPr>
          <p:grpSpPr>
            <a:xfrm>
              <a:off x="4645693" y="5988626"/>
              <a:ext cx="1200970" cy="369332"/>
              <a:chOff x="4645693" y="6131502"/>
              <a:chExt cx="1200970" cy="369332"/>
            </a:xfrm>
          </p:grpSpPr>
          <p:sp>
            <p:nvSpPr>
              <p:cNvPr id="103" name="TextBox 102"/>
              <p:cNvSpPr txBox="1"/>
              <p:nvPr/>
            </p:nvSpPr>
            <p:spPr>
              <a:xfrm>
                <a:off x="4645693" y="6131502"/>
                <a:ext cx="12009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 ∙ </a:t>
                </a:r>
                <a:r>
                  <a:rPr lang="ru-RU" dirty="0" smtClean="0"/>
                  <a:t>9</a:t>
                </a:r>
                <a:r>
                  <a:rPr lang="en-US" dirty="0" smtClean="0"/>
                  <a:t>0 ∙ √</a:t>
                </a:r>
                <a:r>
                  <a:rPr lang="ru-RU" dirty="0" smtClean="0"/>
                  <a:t>  3</a:t>
                </a:r>
                <a:endParaRPr lang="ru-RU" dirty="0"/>
              </a:p>
            </p:txBody>
          </p:sp>
          <p:cxnSp>
            <p:nvCxnSpPr>
              <p:cNvPr id="108" name="Прямая соединительная линия 107"/>
              <p:cNvCxnSpPr/>
              <p:nvPr/>
            </p:nvCxnSpPr>
            <p:spPr>
              <a:xfrm>
                <a:off x="5500694" y="6215082"/>
                <a:ext cx="28575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Группа 117"/>
            <p:cNvGrpSpPr/>
            <p:nvPr/>
          </p:nvGrpSpPr>
          <p:grpSpPr>
            <a:xfrm>
              <a:off x="5715008" y="5845750"/>
              <a:ext cx="808235" cy="369332"/>
              <a:chOff x="2714612" y="5715016"/>
              <a:chExt cx="808235" cy="369332"/>
            </a:xfrm>
          </p:grpSpPr>
          <p:sp>
            <p:nvSpPr>
              <p:cNvPr id="110" name="TextBox 109"/>
              <p:cNvSpPr txBox="1"/>
              <p:nvPr/>
            </p:nvSpPr>
            <p:spPr>
              <a:xfrm>
                <a:off x="2714612" y="5715016"/>
                <a:ext cx="8082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= </a:t>
                </a:r>
                <a:r>
                  <a:rPr lang="ru-RU" dirty="0" smtClean="0"/>
                  <a:t>7</a:t>
                </a:r>
                <a:r>
                  <a:rPr lang="en-US" dirty="0" smtClean="0"/>
                  <a:t>√</a:t>
                </a:r>
                <a:r>
                  <a:rPr lang="ru-RU" dirty="0" smtClean="0"/>
                  <a:t>  3</a:t>
                </a:r>
                <a:endParaRPr lang="ru-RU" dirty="0"/>
              </a:p>
            </p:txBody>
          </p:sp>
          <p:cxnSp>
            <p:nvCxnSpPr>
              <p:cNvPr id="116" name="Прямая соединительная линия 115"/>
              <p:cNvCxnSpPr/>
              <p:nvPr/>
            </p:nvCxnSpPr>
            <p:spPr>
              <a:xfrm>
                <a:off x="3214678" y="5786454"/>
                <a:ext cx="28575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4" name="Группа 123"/>
          <p:cNvGrpSpPr/>
          <p:nvPr/>
        </p:nvGrpSpPr>
        <p:grpSpPr>
          <a:xfrm>
            <a:off x="3071802" y="5500702"/>
            <a:ext cx="1621512" cy="369332"/>
            <a:chOff x="3071802" y="5500702"/>
            <a:chExt cx="1621512" cy="369332"/>
          </a:xfrm>
        </p:grpSpPr>
        <p:sp>
          <p:nvSpPr>
            <p:cNvPr id="120" name="TextBox 119"/>
            <p:cNvSpPr txBox="1"/>
            <p:nvPr/>
          </p:nvSpPr>
          <p:spPr>
            <a:xfrm>
              <a:off x="3071802" y="5500702"/>
              <a:ext cx="11503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Ответ: </a:t>
              </a:r>
              <a:r>
                <a:rPr lang="en-US" dirty="0" smtClean="0"/>
                <a:t>R= </a:t>
              </a:r>
              <a:endParaRPr lang="ru-RU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000496" y="5500702"/>
              <a:ext cx="6928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dirty="0" smtClean="0"/>
                <a:t>7</a:t>
              </a:r>
              <a:r>
                <a:rPr lang="en-US" dirty="0" smtClean="0"/>
                <a:t>√</a:t>
              </a:r>
              <a:r>
                <a:rPr lang="ru-RU" dirty="0" smtClean="0"/>
                <a:t>  3</a:t>
              </a:r>
              <a:endParaRPr lang="ru-RU" dirty="0"/>
            </a:p>
          </p:txBody>
        </p:sp>
        <p:cxnSp>
          <p:nvCxnSpPr>
            <p:cNvPr id="123" name="Прямая соединительная линия 122"/>
            <p:cNvCxnSpPr/>
            <p:nvPr/>
          </p:nvCxnSpPr>
          <p:spPr>
            <a:xfrm rot="5400000" flipH="1" flipV="1">
              <a:off x="4497977" y="5426679"/>
              <a:ext cx="0" cy="2909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Управляющая кнопка: домой 84">
            <a:hlinkClick r:id="rId2" action="ppaction://hlinksldjump" highlightClick="1"/>
          </p:cNvPr>
          <p:cNvSpPr/>
          <p:nvPr/>
        </p:nvSpPr>
        <p:spPr>
          <a:xfrm>
            <a:off x="428596" y="5529856"/>
            <a:ext cx="1042416" cy="1042416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2000" fill="hold"/>
                                        <p:tgtEl>
                                          <p:spTgt spid="1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60" grpId="0"/>
      <p:bldP spid="91" grpId="0"/>
      <p:bldP spid="8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4"/>
            <a:ext cx="8229600" cy="785818"/>
          </a:xfrm>
        </p:spPr>
        <p:txBody>
          <a:bodyPr/>
          <a:lstStyle/>
          <a:p>
            <a:r>
              <a:rPr lang="ru-RU" dirty="0" smtClean="0"/>
              <a:t>Задача</a:t>
            </a:r>
            <a:r>
              <a:rPr lang="en-US" dirty="0" smtClean="0"/>
              <a:t> </a:t>
            </a:r>
            <a:r>
              <a:rPr lang="ru-RU" dirty="0" smtClean="0"/>
              <a:t>№</a:t>
            </a:r>
            <a:r>
              <a:rPr lang="en-US" dirty="0" smtClean="0"/>
              <a:t>4</a:t>
            </a:r>
            <a:r>
              <a:rPr lang="ru-RU" dirty="0" smtClean="0"/>
              <a:t>: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710593" y="3750471"/>
            <a:ext cx="221457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072066" y="1785926"/>
            <a:ext cx="122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Дано:</a:t>
            </a:r>
            <a:endParaRPr lang="ru-RU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500694" y="2357430"/>
            <a:ext cx="890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∆</a:t>
            </a:r>
            <a:r>
              <a:rPr lang="en-US" sz="2000" b="1" dirty="0" smtClean="0"/>
              <a:t> ABC,</a:t>
            </a:r>
            <a:endParaRPr lang="ru-RU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631822" y="485776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-32" y="2285992"/>
            <a:ext cx="3603864" cy="2941100"/>
            <a:chOff x="3325590" y="1500174"/>
            <a:chExt cx="3603864" cy="2941100"/>
          </a:xfrm>
        </p:grpSpPr>
        <p:sp>
          <p:nvSpPr>
            <p:cNvPr id="15" name="Овал 14"/>
            <p:cNvSpPr/>
            <p:nvPr/>
          </p:nvSpPr>
          <p:spPr>
            <a:xfrm>
              <a:off x="4357686" y="2500306"/>
              <a:ext cx="1571636" cy="1571636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Равнобедренный треугольник 19"/>
            <p:cNvSpPr/>
            <p:nvPr/>
          </p:nvSpPr>
          <p:spPr>
            <a:xfrm>
              <a:off x="3643306" y="1857364"/>
              <a:ext cx="3000396" cy="2214578"/>
            </a:xfrm>
            <a:prstGeom prst="triangl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5169223" y="3214686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25590" y="40598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00628" y="1500174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21356" y="407194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77990" y="2845354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187842" y="2357430"/>
            <a:ext cx="21187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  </a:t>
            </a:r>
            <a:r>
              <a:rPr lang="en-US" sz="2000" b="1" dirty="0" smtClean="0"/>
              <a:t>BH= 12</a:t>
            </a:r>
            <a:r>
              <a:rPr lang="ru-RU" sz="2000" b="1" dirty="0" smtClean="0"/>
              <a:t>, </a:t>
            </a:r>
            <a:r>
              <a:rPr lang="en-US" sz="2000" b="1" dirty="0" smtClean="0"/>
              <a:t>BH </a:t>
            </a:r>
            <a:r>
              <a:rPr lang="en-US" sz="2000" b="1" dirty="0" smtClean="0">
                <a:sym typeface="Symbol"/>
              </a:rPr>
              <a:t> AC</a:t>
            </a:r>
            <a:r>
              <a:rPr lang="ru-RU" sz="2000" b="1" dirty="0" smtClean="0">
                <a:sym typeface="Symbol"/>
              </a:rPr>
              <a:t>,</a:t>
            </a:r>
          </a:p>
          <a:p>
            <a:endParaRPr lang="ru-RU" sz="2000" b="1" dirty="0"/>
          </a:p>
        </p:txBody>
      </p:sp>
      <p:grpSp>
        <p:nvGrpSpPr>
          <p:cNvPr id="45" name="Группа 44"/>
          <p:cNvGrpSpPr/>
          <p:nvPr/>
        </p:nvGrpSpPr>
        <p:grpSpPr>
          <a:xfrm>
            <a:off x="5625963" y="2643182"/>
            <a:ext cx="1186263" cy="757300"/>
            <a:chOff x="6197467" y="3131106"/>
            <a:chExt cx="1186263" cy="757300"/>
          </a:xfrm>
        </p:grpSpPr>
        <p:sp>
          <p:nvSpPr>
            <p:cNvPr id="36" name="TextBox 35"/>
            <p:cNvSpPr txBox="1"/>
            <p:nvPr/>
          </p:nvSpPr>
          <p:spPr>
            <a:xfrm>
              <a:off x="6197467" y="3345420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sin A= </a:t>
              </a:r>
              <a:endParaRPr lang="ru-RU" sz="2000" b="1" dirty="0"/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6929454" y="3500438"/>
              <a:ext cx="35719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939378" y="313110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12</a:t>
              </a:r>
              <a:endParaRPr lang="ru-RU" sz="20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939378" y="34882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13</a:t>
              </a:r>
              <a:endParaRPr lang="ru-RU" sz="2000" b="1" dirty="0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5715008" y="3357562"/>
            <a:ext cx="965441" cy="745158"/>
            <a:chOff x="5921333" y="3571876"/>
            <a:chExt cx="965441" cy="745158"/>
          </a:xfrm>
        </p:grpSpPr>
        <p:sp>
          <p:nvSpPr>
            <p:cNvPr id="46" name="TextBox 45"/>
            <p:cNvSpPr txBox="1"/>
            <p:nvPr/>
          </p:nvSpPr>
          <p:spPr>
            <a:xfrm>
              <a:off x="5921333" y="3774048"/>
              <a:ext cx="8595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sin C= </a:t>
              </a:r>
              <a:endParaRPr lang="ru-RU" sz="20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572264" y="391692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5</a:t>
              </a:r>
              <a:endParaRPr lang="ru-RU" sz="20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572264" y="357187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4</a:t>
              </a:r>
              <a:endParaRPr lang="ru-RU" sz="2000" b="1" dirty="0"/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>
              <a:off x="6643702" y="3929066"/>
              <a:ext cx="21431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5429256" y="4572008"/>
            <a:ext cx="1438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Найти: </a:t>
            </a:r>
            <a:r>
              <a:rPr lang="en-US" sz="2800" b="1" dirty="0" smtClean="0"/>
              <a:t>r</a:t>
            </a:r>
            <a:endParaRPr lang="ru-RU" sz="2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714356"/>
            <a:ext cx="9250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Найдите радиус окружности, вписанной в остроугольный треугольник </a:t>
            </a:r>
            <a:r>
              <a:rPr lang="en-US" sz="2000" b="1" dirty="0" smtClean="0"/>
              <a:t>ABC, </a:t>
            </a:r>
            <a:r>
              <a:rPr lang="ru-RU" sz="2000" b="1" dirty="0" smtClean="0"/>
              <a:t>если </a:t>
            </a:r>
          </a:p>
          <a:p>
            <a:r>
              <a:rPr lang="ru-RU" sz="2000" b="1" dirty="0" smtClean="0"/>
              <a:t>высота </a:t>
            </a:r>
            <a:r>
              <a:rPr lang="en-US" sz="2000" b="1" dirty="0" smtClean="0"/>
              <a:t>BH</a:t>
            </a:r>
            <a:r>
              <a:rPr lang="ru-RU" sz="2000" b="1" dirty="0" smtClean="0"/>
              <a:t> равна 12  и известно , что</a:t>
            </a:r>
          </a:p>
        </p:txBody>
      </p:sp>
      <p:grpSp>
        <p:nvGrpSpPr>
          <p:cNvPr id="39" name="Группа 38"/>
          <p:cNvGrpSpPr/>
          <p:nvPr/>
        </p:nvGrpSpPr>
        <p:grpSpPr>
          <a:xfrm>
            <a:off x="4357686" y="1000108"/>
            <a:ext cx="1186263" cy="757300"/>
            <a:chOff x="6768971" y="3131106"/>
            <a:chExt cx="1186263" cy="757300"/>
          </a:xfrm>
        </p:grpSpPr>
        <p:sp>
          <p:nvSpPr>
            <p:cNvPr id="41" name="TextBox 40"/>
            <p:cNvSpPr txBox="1"/>
            <p:nvPr/>
          </p:nvSpPr>
          <p:spPr>
            <a:xfrm>
              <a:off x="6768971" y="3345420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sin A= </a:t>
              </a:r>
              <a:endParaRPr lang="ru-RU" sz="2000" b="1" dirty="0"/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7554789" y="3559734"/>
              <a:ext cx="35719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491434" y="313110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12</a:t>
              </a:r>
              <a:endParaRPr lang="ru-RU" sz="20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510882" y="34882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13</a:t>
              </a:r>
              <a:endParaRPr lang="ru-RU" sz="2000" b="1" dirty="0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5715008" y="1000108"/>
            <a:ext cx="1000132" cy="745158"/>
            <a:chOff x="6492837" y="3571876"/>
            <a:chExt cx="1000132" cy="745158"/>
          </a:xfrm>
        </p:grpSpPr>
        <p:sp>
          <p:nvSpPr>
            <p:cNvPr id="52" name="TextBox 51"/>
            <p:cNvSpPr txBox="1"/>
            <p:nvPr/>
          </p:nvSpPr>
          <p:spPr>
            <a:xfrm>
              <a:off x="6492837" y="3774048"/>
              <a:ext cx="8675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sin C= </a:t>
              </a:r>
              <a:endParaRPr lang="ru-RU" sz="2000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143768" y="391692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5</a:t>
              </a:r>
              <a:endParaRPr lang="ru-RU" sz="20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143768" y="357187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4</a:t>
              </a:r>
              <a:endParaRPr lang="ru-RU" sz="2000" b="1" dirty="0"/>
            </a:p>
          </p:txBody>
        </p:sp>
        <p:cxnSp>
          <p:nvCxnSpPr>
            <p:cNvPr id="56" name="Прямая соединительная линия 55"/>
            <p:cNvCxnSpPr/>
            <p:nvPr/>
          </p:nvCxnSpPr>
          <p:spPr>
            <a:xfrm>
              <a:off x="7278655" y="3929066"/>
              <a:ext cx="21431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4071934" y="4000504"/>
            <a:ext cx="4798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 – центр , вписанной окружности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2" grpId="0"/>
      <p:bldP spid="34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Заголовок 9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0" name="Заголовок 1"/>
          <p:cNvSpPr txBox="1">
            <a:spLocks/>
          </p:cNvSpPr>
          <p:nvPr/>
        </p:nvSpPr>
        <p:spPr>
          <a:xfrm>
            <a:off x="457200" y="71414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Решение задачи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№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01" name="Группа 100"/>
          <p:cNvGrpSpPr/>
          <p:nvPr/>
        </p:nvGrpSpPr>
        <p:grpSpPr>
          <a:xfrm>
            <a:off x="285720" y="785794"/>
            <a:ext cx="2571768" cy="2214578"/>
            <a:chOff x="785786" y="1500174"/>
            <a:chExt cx="3603864" cy="2941100"/>
          </a:xfrm>
        </p:grpSpPr>
        <p:cxnSp>
          <p:nvCxnSpPr>
            <p:cNvPr id="102" name="Прямая соединительная линия 101"/>
            <p:cNvCxnSpPr/>
            <p:nvPr/>
          </p:nvCxnSpPr>
          <p:spPr>
            <a:xfrm rot="16200000" flipH="1">
              <a:off x="1496411" y="2964653"/>
              <a:ext cx="2214578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2417640" y="4071942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ru-RU" dirty="0"/>
            </a:p>
          </p:txBody>
        </p:sp>
        <p:grpSp>
          <p:nvGrpSpPr>
            <p:cNvPr id="104" name="Группа 103"/>
            <p:cNvGrpSpPr/>
            <p:nvPr/>
          </p:nvGrpSpPr>
          <p:grpSpPr>
            <a:xfrm>
              <a:off x="785786" y="1500174"/>
              <a:ext cx="3603864" cy="2941100"/>
              <a:chOff x="3325590" y="1500174"/>
              <a:chExt cx="3603864" cy="2941100"/>
            </a:xfrm>
          </p:grpSpPr>
          <p:sp>
            <p:nvSpPr>
              <p:cNvPr id="105" name="Овал 104"/>
              <p:cNvSpPr/>
              <p:nvPr/>
            </p:nvSpPr>
            <p:spPr>
              <a:xfrm>
                <a:off x="4357686" y="2500306"/>
                <a:ext cx="1571636" cy="1571636"/>
              </a:xfrm>
              <a:prstGeom prst="ellipse">
                <a:avLst/>
              </a:prstGeom>
              <a:solidFill>
                <a:schemeClr val="accent1">
                  <a:alpha val="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" name="Равнобедренный треугольник 105"/>
              <p:cNvSpPr/>
              <p:nvPr/>
            </p:nvSpPr>
            <p:spPr>
              <a:xfrm>
                <a:off x="3625912" y="1857365"/>
                <a:ext cx="3000396" cy="2214578"/>
              </a:xfrm>
              <a:prstGeom prst="triangle">
                <a:avLst/>
              </a:prstGeom>
              <a:solidFill>
                <a:schemeClr val="accent1">
                  <a:alpha val="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Овал 106"/>
              <p:cNvSpPr/>
              <p:nvPr/>
            </p:nvSpPr>
            <p:spPr>
              <a:xfrm flipH="1">
                <a:off x="5105156" y="3214687"/>
                <a:ext cx="64067" cy="8809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3325590" y="4059800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А</a:t>
                </a:r>
                <a:endParaRPr lang="ru-RU" dirty="0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5118144" y="1500174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ru-RU" dirty="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6621356" y="4071942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ru-RU" dirty="0"/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4877990" y="2845354"/>
                <a:ext cx="3369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</a:t>
                </a:r>
                <a:endParaRPr lang="ru-RU" dirty="0"/>
              </a:p>
            </p:txBody>
          </p:sp>
        </p:grpSp>
      </p:grpSp>
      <p:grpSp>
        <p:nvGrpSpPr>
          <p:cNvPr id="112" name="Группа 111"/>
          <p:cNvGrpSpPr/>
          <p:nvPr/>
        </p:nvGrpSpPr>
        <p:grpSpPr>
          <a:xfrm>
            <a:off x="3286116" y="714356"/>
            <a:ext cx="1000132" cy="655084"/>
            <a:chOff x="3286116" y="714356"/>
            <a:chExt cx="1000132" cy="655084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929058" y="1071546"/>
              <a:ext cx="357190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4" name="Группа 31"/>
            <p:cNvGrpSpPr/>
            <p:nvPr/>
          </p:nvGrpSpPr>
          <p:grpSpPr>
            <a:xfrm>
              <a:off x="3286116" y="714356"/>
              <a:ext cx="949436" cy="655084"/>
              <a:chOff x="3286116" y="714356"/>
              <a:chExt cx="949436" cy="655084"/>
            </a:xfrm>
          </p:grpSpPr>
          <p:sp>
            <p:nvSpPr>
              <p:cNvPr id="115" name="TextBox 114"/>
              <p:cNvSpPr txBox="1"/>
              <p:nvPr/>
            </p:nvSpPr>
            <p:spPr>
              <a:xfrm>
                <a:off x="3286116" y="857232"/>
                <a:ext cx="7136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1. </a:t>
                </a:r>
                <a:r>
                  <a:rPr lang="en-US" dirty="0" smtClean="0"/>
                  <a:t>r = </a:t>
                </a:r>
                <a:endParaRPr lang="ru-RU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3929058" y="714356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</a:t>
                </a:r>
                <a:endParaRPr lang="ru-RU" dirty="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3929058" y="1000108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ru-RU" dirty="0"/>
              </a:p>
            </p:txBody>
          </p:sp>
        </p:grpSp>
      </p:grpSp>
      <p:grpSp>
        <p:nvGrpSpPr>
          <p:cNvPr id="126" name="Группа 125"/>
          <p:cNvGrpSpPr/>
          <p:nvPr/>
        </p:nvGrpSpPr>
        <p:grpSpPr>
          <a:xfrm>
            <a:off x="2857488" y="1428736"/>
            <a:ext cx="5247590" cy="1369464"/>
            <a:chOff x="2857488" y="1428736"/>
            <a:chExt cx="5247590" cy="1369464"/>
          </a:xfrm>
        </p:grpSpPr>
        <p:sp>
          <p:nvSpPr>
            <p:cNvPr id="127" name="TextBox 126"/>
            <p:cNvSpPr txBox="1"/>
            <p:nvPr/>
          </p:nvSpPr>
          <p:spPr>
            <a:xfrm>
              <a:off x="2857488" y="1428736"/>
              <a:ext cx="524759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 </a:t>
              </a:r>
              <a:r>
                <a:rPr lang="ru-RU" dirty="0" smtClean="0"/>
                <a:t>По определению синуса  из ∆</a:t>
              </a:r>
              <a:r>
                <a:rPr lang="en-US" dirty="0" smtClean="0"/>
                <a:t>BHC</a:t>
              </a:r>
              <a:r>
                <a:rPr lang="ru-RU" dirty="0" smtClean="0"/>
                <a:t> , где </a:t>
              </a:r>
              <a:r>
                <a:rPr lang="ru-RU" dirty="0" smtClean="0">
                  <a:sym typeface="Symbol"/>
                </a:rPr>
                <a:t></a:t>
              </a:r>
              <a:r>
                <a:rPr lang="en-US" dirty="0" smtClean="0">
                  <a:sym typeface="Symbol"/>
                </a:rPr>
                <a:t>BHC</a:t>
              </a:r>
              <a:r>
                <a:rPr lang="ru-RU" dirty="0" smtClean="0">
                  <a:sym typeface="Symbol"/>
                </a:rPr>
                <a:t>=90</a:t>
              </a:r>
            </a:p>
            <a:p>
              <a:r>
                <a:rPr lang="ru-RU" dirty="0" smtClean="0">
                  <a:sym typeface="Symbol"/>
                </a:rPr>
                <a:t>( по условию  </a:t>
              </a:r>
              <a:r>
                <a:rPr lang="en-US" dirty="0" smtClean="0">
                  <a:sym typeface="Symbol"/>
                </a:rPr>
                <a:t>BHAC)</a:t>
              </a:r>
              <a:endParaRPr lang="ru-RU" dirty="0" smtClean="0"/>
            </a:p>
            <a:p>
              <a:endParaRPr lang="en-US" dirty="0" smtClean="0"/>
            </a:p>
            <a:p>
              <a:r>
                <a:rPr lang="en-US" dirty="0" err="1" smtClean="0"/>
                <a:t>sinA</a:t>
              </a:r>
              <a:r>
                <a:rPr lang="en-US" dirty="0" smtClean="0"/>
                <a:t> =          =  </a:t>
              </a:r>
              <a:endParaRPr lang="ru-RU" dirty="0"/>
            </a:p>
          </p:txBody>
        </p:sp>
        <p:cxnSp>
          <p:nvCxnSpPr>
            <p:cNvPr id="128" name="Прямая соединительная линия 127"/>
            <p:cNvCxnSpPr/>
            <p:nvPr/>
          </p:nvCxnSpPr>
          <p:spPr>
            <a:xfrm>
              <a:off x="3571868" y="2428868"/>
              <a:ext cx="35719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>
              <a:off x="3500430" y="2071678"/>
              <a:ext cx="4539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BH</a:t>
              </a:r>
              <a:endParaRPr lang="ru-RU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500430" y="2428868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AB</a:t>
              </a:r>
              <a:endParaRPr lang="ru-RU" dirty="0"/>
            </a:p>
          </p:txBody>
        </p:sp>
        <p:cxnSp>
          <p:nvCxnSpPr>
            <p:cNvPr id="131" name="Прямая соединительная линия 130"/>
            <p:cNvCxnSpPr/>
            <p:nvPr/>
          </p:nvCxnSpPr>
          <p:spPr>
            <a:xfrm>
              <a:off x="4286248" y="2427280"/>
              <a:ext cx="35719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>
              <a:off x="4286248" y="207167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ru-RU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296172" y="241672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13</a:t>
              </a:r>
              <a:endParaRPr lang="ru-RU" dirty="0"/>
            </a:p>
          </p:txBody>
        </p:sp>
      </p:grpSp>
      <p:grpSp>
        <p:nvGrpSpPr>
          <p:cNvPr id="134" name="Группа 133"/>
          <p:cNvGrpSpPr/>
          <p:nvPr/>
        </p:nvGrpSpPr>
        <p:grpSpPr>
          <a:xfrm>
            <a:off x="3394515" y="3202544"/>
            <a:ext cx="1891865" cy="726522"/>
            <a:chOff x="3643306" y="3571876"/>
            <a:chExt cx="1891865" cy="726522"/>
          </a:xfrm>
        </p:grpSpPr>
        <p:sp>
          <p:nvSpPr>
            <p:cNvPr id="135" name="TextBox 134"/>
            <p:cNvSpPr txBox="1"/>
            <p:nvPr/>
          </p:nvSpPr>
          <p:spPr>
            <a:xfrm>
              <a:off x="3643306" y="3786190"/>
              <a:ext cx="18918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AB = 12 :         = 13</a:t>
              </a:r>
              <a:endParaRPr lang="ru-RU" dirty="0"/>
            </a:p>
          </p:txBody>
        </p:sp>
        <p:grpSp>
          <p:nvGrpSpPr>
            <p:cNvPr id="136" name="Группа 63"/>
            <p:cNvGrpSpPr/>
            <p:nvPr/>
          </p:nvGrpSpPr>
          <p:grpSpPr>
            <a:xfrm>
              <a:off x="4581924" y="3571876"/>
              <a:ext cx="418704" cy="726522"/>
              <a:chOff x="4929190" y="3500438"/>
              <a:chExt cx="418704" cy="726522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4929190" y="350043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12</a:t>
                </a:r>
                <a:endParaRPr lang="ru-RU" dirty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4929190" y="385762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13</a:t>
                </a:r>
                <a:endParaRPr lang="ru-RU" dirty="0"/>
              </a:p>
            </p:txBody>
          </p:sp>
          <p:cxnSp>
            <p:nvCxnSpPr>
              <p:cNvPr id="139" name="Прямая соединительная линия 138"/>
              <p:cNvCxnSpPr/>
              <p:nvPr/>
            </p:nvCxnSpPr>
            <p:spPr>
              <a:xfrm>
                <a:off x="4929190" y="3857628"/>
                <a:ext cx="35719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0" name="Группа 139"/>
          <p:cNvGrpSpPr/>
          <p:nvPr/>
        </p:nvGrpSpPr>
        <p:grpSpPr>
          <a:xfrm>
            <a:off x="285720" y="3857628"/>
            <a:ext cx="2006583" cy="1012274"/>
            <a:chOff x="285720" y="3857628"/>
            <a:chExt cx="2006583" cy="1012274"/>
          </a:xfrm>
        </p:grpSpPr>
        <p:grpSp>
          <p:nvGrpSpPr>
            <p:cNvPr id="141" name="Группа 68"/>
            <p:cNvGrpSpPr/>
            <p:nvPr/>
          </p:nvGrpSpPr>
          <p:grpSpPr>
            <a:xfrm>
              <a:off x="285720" y="3857628"/>
              <a:ext cx="1928826" cy="726522"/>
              <a:chOff x="2786050" y="3857628"/>
              <a:chExt cx="1928826" cy="726522"/>
            </a:xfrm>
          </p:grpSpPr>
          <p:grpSp>
            <p:nvGrpSpPr>
              <p:cNvPr id="143" name="Группа 57"/>
              <p:cNvGrpSpPr/>
              <p:nvPr/>
            </p:nvGrpSpPr>
            <p:grpSpPr>
              <a:xfrm>
                <a:off x="2786050" y="3857628"/>
                <a:ext cx="1665841" cy="726522"/>
                <a:chOff x="2786050" y="3857628"/>
                <a:chExt cx="1665841" cy="726522"/>
              </a:xfrm>
            </p:grpSpPr>
            <p:sp>
              <p:nvSpPr>
                <p:cNvPr id="147" name="TextBox 42"/>
                <p:cNvSpPr txBox="1"/>
                <p:nvPr/>
              </p:nvSpPr>
              <p:spPr>
                <a:xfrm>
                  <a:off x="2786050" y="4071942"/>
                  <a:ext cx="16658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/>
                    <a:t>3. </a:t>
                  </a:r>
                  <a:r>
                    <a:rPr lang="en-US" dirty="0" smtClean="0"/>
                    <a:t>sin</a:t>
                  </a:r>
                  <a:r>
                    <a:rPr lang="ru-RU" dirty="0" smtClean="0"/>
                    <a:t>С = </a:t>
                  </a:r>
                  <a:r>
                    <a:rPr lang="en-US" dirty="0" smtClean="0"/>
                    <a:t>         = </a:t>
                  </a:r>
                  <a:endParaRPr lang="ru-RU" dirty="0"/>
                </a:p>
              </p:txBody>
            </p:sp>
            <p:cxnSp>
              <p:nvCxnSpPr>
                <p:cNvPr id="148" name="Прямая соединительная линия 147"/>
                <p:cNvCxnSpPr/>
                <p:nvPr/>
              </p:nvCxnSpPr>
              <p:spPr>
                <a:xfrm>
                  <a:off x="3714744" y="4214818"/>
                  <a:ext cx="357190" cy="158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9" name="TextBox 148"/>
                <p:cNvSpPr txBox="1"/>
                <p:nvPr/>
              </p:nvSpPr>
              <p:spPr>
                <a:xfrm>
                  <a:off x="3643306" y="3857628"/>
                  <a:ext cx="4539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BH</a:t>
                  </a:r>
                  <a:endParaRPr lang="ru-RU" dirty="0"/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3643306" y="4214818"/>
                  <a:ext cx="4331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BC</a:t>
                  </a:r>
                  <a:endParaRPr lang="ru-RU" dirty="0"/>
                </a:p>
              </p:txBody>
            </p:sp>
          </p:grpSp>
          <p:cxnSp>
            <p:nvCxnSpPr>
              <p:cNvPr id="144" name="Прямая соединительная линия 143"/>
              <p:cNvCxnSpPr/>
              <p:nvPr/>
            </p:nvCxnSpPr>
            <p:spPr>
              <a:xfrm>
                <a:off x="4357686" y="4214818"/>
                <a:ext cx="35719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TextBox 144"/>
              <p:cNvSpPr txBox="1"/>
              <p:nvPr/>
            </p:nvSpPr>
            <p:spPr>
              <a:xfrm>
                <a:off x="4357686" y="385762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ru-RU" dirty="0"/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4357686" y="421481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ru-RU" dirty="0"/>
              </a:p>
            </p:txBody>
          </p:sp>
        </p:grpSp>
        <p:sp>
          <p:nvSpPr>
            <p:cNvPr id="142" name="TextBox 141"/>
            <p:cNvSpPr txBox="1"/>
            <p:nvPr/>
          </p:nvSpPr>
          <p:spPr>
            <a:xfrm>
              <a:off x="357158" y="4500570"/>
              <a:ext cx="19351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BC = BH : </a:t>
              </a:r>
              <a:r>
                <a:rPr lang="en-US" dirty="0" err="1" smtClean="0"/>
                <a:t>sinC</a:t>
              </a:r>
              <a:r>
                <a:rPr lang="en-US" dirty="0" smtClean="0"/>
                <a:t> = 15</a:t>
              </a:r>
              <a:endParaRPr lang="ru-RU" dirty="0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285720" y="4925809"/>
            <a:ext cx="3425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HC² = BC² - BH² = 225 – 144 = 81</a:t>
            </a:r>
          </a:p>
          <a:p>
            <a:r>
              <a:rPr lang="en-US" dirty="0" smtClean="0"/>
              <a:t>HC = 9</a:t>
            </a:r>
            <a:endParaRPr lang="ru-RU" dirty="0"/>
          </a:p>
        </p:txBody>
      </p:sp>
      <p:sp>
        <p:nvSpPr>
          <p:cNvPr id="152" name="TextBox 151"/>
          <p:cNvSpPr txBox="1"/>
          <p:nvPr/>
        </p:nvSpPr>
        <p:spPr>
          <a:xfrm>
            <a:off x="285720" y="5568751"/>
            <a:ext cx="2300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 AH² = AB² - BH² = 25</a:t>
            </a:r>
          </a:p>
          <a:p>
            <a:r>
              <a:rPr lang="en-US" dirty="0" smtClean="0"/>
              <a:t>AH = 5</a:t>
            </a:r>
            <a:endParaRPr lang="ru-RU" dirty="0"/>
          </a:p>
        </p:txBody>
      </p:sp>
      <p:sp>
        <p:nvSpPr>
          <p:cNvPr id="153" name="TextBox 152"/>
          <p:cNvSpPr txBox="1"/>
          <p:nvPr/>
        </p:nvSpPr>
        <p:spPr>
          <a:xfrm>
            <a:off x="4071934" y="3988362"/>
            <a:ext cx="2109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 AC = AH + HC = 14</a:t>
            </a:r>
            <a:endParaRPr lang="ru-RU" dirty="0"/>
          </a:p>
        </p:txBody>
      </p:sp>
      <p:grpSp>
        <p:nvGrpSpPr>
          <p:cNvPr id="154" name="Группа 153"/>
          <p:cNvGrpSpPr/>
          <p:nvPr/>
        </p:nvGrpSpPr>
        <p:grpSpPr>
          <a:xfrm>
            <a:off x="4143372" y="4357694"/>
            <a:ext cx="2941831" cy="726522"/>
            <a:chOff x="4929190" y="4857760"/>
            <a:chExt cx="2941831" cy="726522"/>
          </a:xfrm>
        </p:grpSpPr>
        <p:grpSp>
          <p:nvGrpSpPr>
            <p:cNvPr id="155" name="Группа 81"/>
            <p:cNvGrpSpPr/>
            <p:nvPr/>
          </p:nvGrpSpPr>
          <p:grpSpPr>
            <a:xfrm>
              <a:off x="4929190" y="4857760"/>
              <a:ext cx="2941831" cy="726522"/>
              <a:chOff x="4929190" y="4857760"/>
              <a:chExt cx="2941831" cy="726522"/>
            </a:xfrm>
          </p:grpSpPr>
          <p:sp>
            <p:nvSpPr>
              <p:cNvPr id="159" name="TextBox 158"/>
              <p:cNvSpPr txBox="1"/>
              <p:nvPr/>
            </p:nvSpPr>
            <p:spPr>
              <a:xfrm>
                <a:off x="4929190" y="5072074"/>
                <a:ext cx="29418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7. S∆ =           ah =             = 84 </a:t>
                </a:r>
                <a:endParaRPr lang="ru-RU" dirty="0"/>
              </a:p>
            </p:txBody>
          </p:sp>
          <p:grpSp>
            <p:nvGrpSpPr>
              <p:cNvPr id="160" name="Группа 80"/>
              <p:cNvGrpSpPr/>
              <p:nvPr/>
            </p:nvGrpSpPr>
            <p:grpSpPr>
              <a:xfrm>
                <a:off x="5715008" y="4857760"/>
                <a:ext cx="428628" cy="726522"/>
                <a:chOff x="6786578" y="5500702"/>
                <a:chExt cx="428628" cy="726522"/>
              </a:xfrm>
            </p:grpSpPr>
            <p:cxnSp>
              <p:nvCxnSpPr>
                <p:cNvPr id="161" name="Прямая соединительная линия 160"/>
                <p:cNvCxnSpPr/>
                <p:nvPr/>
              </p:nvCxnSpPr>
              <p:spPr>
                <a:xfrm>
                  <a:off x="6786578" y="5857892"/>
                  <a:ext cx="428628" cy="158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2" name="TextBox 161"/>
                <p:cNvSpPr txBox="1"/>
                <p:nvPr/>
              </p:nvSpPr>
              <p:spPr>
                <a:xfrm>
                  <a:off x="6858016" y="550070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ru-RU" dirty="0"/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6858016" y="585789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ru-RU" dirty="0"/>
                </a:p>
              </p:txBody>
            </p:sp>
          </p:grpSp>
        </p:grpSp>
        <p:sp>
          <p:nvSpPr>
            <p:cNvPr id="156" name="TextBox 155"/>
            <p:cNvSpPr txBox="1"/>
            <p:nvPr/>
          </p:nvSpPr>
          <p:spPr>
            <a:xfrm>
              <a:off x="6715140" y="485776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168</a:t>
              </a:r>
              <a:endParaRPr lang="ru-RU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6786578" y="521495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ru-RU" dirty="0"/>
            </a:p>
          </p:txBody>
        </p:sp>
        <p:cxnSp>
          <p:nvCxnSpPr>
            <p:cNvPr id="158" name="Прямая соединительная линия 157"/>
            <p:cNvCxnSpPr/>
            <p:nvPr/>
          </p:nvCxnSpPr>
          <p:spPr>
            <a:xfrm>
              <a:off x="6643702" y="5214950"/>
              <a:ext cx="57150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" name="Группа 163"/>
          <p:cNvGrpSpPr/>
          <p:nvPr/>
        </p:nvGrpSpPr>
        <p:grpSpPr>
          <a:xfrm>
            <a:off x="4214810" y="5072074"/>
            <a:ext cx="2319866" cy="726522"/>
            <a:chOff x="5143504" y="5715016"/>
            <a:chExt cx="2319866" cy="726522"/>
          </a:xfrm>
        </p:grpSpPr>
        <p:sp>
          <p:nvSpPr>
            <p:cNvPr id="165" name="TextBox 164"/>
            <p:cNvSpPr txBox="1"/>
            <p:nvPr/>
          </p:nvSpPr>
          <p:spPr>
            <a:xfrm>
              <a:off x="5143504" y="5929330"/>
              <a:ext cx="2319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 =         (a + b + c) = 21</a:t>
              </a:r>
              <a:endParaRPr lang="ru-RU" dirty="0"/>
            </a:p>
          </p:txBody>
        </p:sp>
        <p:grpSp>
          <p:nvGrpSpPr>
            <p:cNvPr id="166" name="Группа 93"/>
            <p:cNvGrpSpPr/>
            <p:nvPr/>
          </p:nvGrpSpPr>
          <p:grpSpPr>
            <a:xfrm>
              <a:off x="5572132" y="5715016"/>
              <a:ext cx="357190" cy="726522"/>
              <a:chOff x="3071802" y="5786454"/>
              <a:chExt cx="357190" cy="726522"/>
            </a:xfrm>
          </p:grpSpPr>
          <p:cxnSp>
            <p:nvCxnSpPr>
              <p:cNvPr id="167" name="Прямая соединительная линия 166"/>
              <p:cNvCxnSpPr/>
              <p:nvPr/>
            </p:nvCxnSpPr>
            <p:spPr>
              <a:xfrm>
                <a:off x="3071802" y="6143644"/>
                <a:ext cx="35719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8" name="TextBox 167"/>
              <p:cNvSpPr txBox="1"/>
              <p:nvPr/>
            </p:nvSpPr>
            <p:spPr>
              <a:xfrm>
                <a:off x="3071802" y="578645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ru-RU" dirty="0"/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3071802" y="614364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ru-RU" dirty="0"/>
              </a:p>
            </p:txBody>
          </p:sp>
        </p:grpSp>
      </p:grpSp>
      <p:sp>
        <p:nvSpPr>
          <p:cNvPr id="171" name="TextBox 170"/>
          <p:cNvSpPr txBox="1"/>
          <p:nvPr/>
        </p:nvSpPr>
        <p:spPr>
          <a:xfrm>
            <a:off x="4714876" y="62865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ru-RU" dirty="0" smtClean="0"/>
              <a:t>1</a:t>
            </a:r>
            <a:endParaRPr lang="ru-RU" dirty="0"/>
          </a:p>
        </p:txBody>
      </p:sp>
      <p:grpSp>
        <p:nvGrpSpPr>
          <p:cNvPr id="172" name="Группа 102"/>
          <p:cNvGrpSpPr/>
          <p:nvPr/>
        </p:nvGrpSpPr>
        <p:grpSpPr>
          <a:xfrm>
            <a:off x="4286248" y="5929330"/>
            <a:ext cx="1300356" cy="583646"/>
            <a:chOff x="3714744" y="6000768"/>
            <a:chExt cx="1300356" cy="583646"/>
          </a:xfrm>
        </p:grpSpPr>
        <p:sp>
          <p:nvSpPr>
            <p:cNvPr id="173" name="TextBox 172"/>
            <p:cNvSpPr txBox="1"/>
            <p:nvPr/>
          </p:nvSpPr>
          <p:spPr>
            <a:xfrm>
              <a:off x="3714744" y="6215082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 =           = 4</a:t>
              </a:r>
              <a:endParaRPr lang="ru-RU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4143372" y="600076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84</a:t>
              </a:r>
              <a:endParaRPr lang="ru-RU" dirty="0"/>
            </a:p>
          </p:txBody>
        </p:sp>
        <p:cxnSp>
          <p:nvCxnSpPr>
            <p:cNvPr id="175" name="Прямая соединительная линия 174"/>
            <p:cNvCxnSpPr/>
            <p:nvPr/>
          </p:nvCxnSpPr>
          <p:spPr>
            <a:xfrm>
              <a:off x="4143372" y="6357958"/>
              <a:ext cx="428628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TextBox 175"/>
          <p:cNvSpPr txBox="1"/>
          <p:nvPr/>
        </p:nvSpPr>
        <p:spPr>
          <a:xfrm>
            <a:off x="2500298" y="4857760"/>
            <a:ext cx="47400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Ответ </a:t>
            </a:r>
            <a:r>
              <a:rPr lang="en-US" sz="7200" dirty="0" smtClean="0"/>
              <a:t>: r = 4</a:t>
            </a:r>
            <a:endParaRPr lang="ru-RU" sz="7200" dirty="0"/>
          </a:p>
        </p:txBody>
      </p:sp>
      <p:sp>
        <p:nvSpPr>
          <p:cNvPr id="177" name="Управляющая кнопка: домой 176">
            <a:hlinkClick r:id="rId2" action="ppaction://hlinksldjump" highlightClick="1"/>
          </p:cNvPr>
          <p:cNvSpPr/>
          <p:nvPr/>
        </p:nvSpPr>
        <p:spPr>
          <a:xfrm>
            <a:off x="7858148" y="5500702"/>
            <a:ext cx="1042416" cy="1042416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  <p:bldP spid="152" grpId="0"/>
      <p:bldP spid="153" grpId="0"/>
      <p:bldP spid="176" grpId="0"/>
      <p:bldP spid="176" grpId="1"/>
      <p:bldP spid="1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6"/>
            <a:ext cx="8229600" cy="928686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№5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5"/>
            <a:ext cx="8586790" cy="221457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Около равнобедренного треугольника с основанием </a:t>
            </a:r>
            <a:r>
              <a:rPr lang="en-US" dirty="0" smtClean="0"/>
              <a:t>AC </a:t>
            </a:r>
            <a:r>
              <a:rPr lang="ru-RU" dirty="0" smtClean="0"/>
              <a:t>и углом при основании 75˚ описана окружность с центром О. Найдите её радиус, если площадь треугольника </a:t>
            </a:r>
            <a:r>
              <a:rPr lang="en-US" dirty="0" smtClean="0"/>
              <a:t>BOC </a:t>
            </a:r>
            <a:r>
              <a:rPr lang="ru-RU" dirty="0" smtClean="0"/>
              <a:t>равна 16.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3429000"/>
            <a:ext cx="45426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Дано:</a:t>
            </a:r>
            <a:r>
              <a:rPr lang="ru-RU" sz="2400" b="1" dirty="0" smtClean="0">
                <a:sym typeface="Symbol"/>
              </a:rPr>
              <a:t> АВС,  АС- основание,</a:t>
            </a:r>
          </a:p>
          <a:p>
            <a:r>
              <a:rPr lang="ru-RU" sz="2400" b="1" dirty="0" smtClean="0">
                <a:sym typeface="Symbol"/>
              </a:rPr>
              <a:t>ВАС=75, О – центр  описанной</a:t>
            </a:r>
          </a:p>
          <a:p>
            <a:r>
              <a:rPr lang="ru-RU" sz="2400" b="1" dirty="0" smtClean="0">
                <a:sym typeface="Symbol"/>
              </a:rPr>
              <a:t>окружности, </a:t>
            </a:r>
          </a:p>
          <a:p>
            <a:r>
              <a:rPr lang="en-US" sz="2400" b="1" dirty="0" smtClean="0"/>
              <a:t>S </a:t>
            </a:r>
            <a:r>
              <a:rPr lang="en-US" sz="2400" b="1" dirty="0" smtClean="0">
                <a:sym typeface="Symbol"/>
              </a:rPr>
              <a:t>B</a:t>
            </a:r>
            <a:r>
              <a:rPr lang="ru-RU" sz="2400" b="1" dirty="0" smtClean="0">
                <a:sym typeface="Symbol"/>
              </a:rPr>
              <a:t>О</a:t>
            </a:r>
            <a:r>
              <a:rPr lang="en-US" sz="2400" b="1" dirty="0" smtClean="0">
                <a:sym typeface="Symbol"/>
              </a:rPr>
              <a:t>C</a:t>
            </a:r>
            <a:r>
              <a:rPr lang="ru-RU" sz="2400" b="1" dirty="0" smtClean="0">
                <a:sym typeface="Symbol"/>
              </a:rPr>
              <a:t>=16.</a:t>
            </a:r>
          </a:p>
          <a:p>
            <a:r>
              <a:rPr lang="ru-RU" sz="2400" b="1" dirty="0" smtClean="0">
                <a:sym typeface="Symbol"/>
              </a:rPr>
              <a:t>Найти: </a:t>
            </a:r>
            <a:r>
              <a:rPr lang="en-US" sz="2400" b="1" dirty="0" smtClean="0">
                <a:sym typeface="Symbol"/>
              </a:rPr>
              <a:t>R</a:t>
            </a:r>
            <a:r>
              <a:rPr lang="ru-RU" sz="2400" b="1" dirty="0" smtClean="0">
                <a:sym typeface="Symbol"/>
              </a:rPr>
              <a:t>.</a:t>
            </a:r>
            <a:endParaRPr lang="ru-RU" sz="2400" b="1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357158" y="2857496"/>
            <a:ext cx="2875754" cy="3595054"/>
            <a:chOff x="357158" y="2857496"/>
            <a:chExt cx="2875754" cy="3595054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857224" y="3286124"/>
              <a:ext cx="1928826" cy="2643206"/>
            </a:xfrm>
            <a:prstGeom prst="triangle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6" name="Прямая соединительная линия 5"/>
            <p:cNvCxnSpPr>
              <a:stCxn id="4" idx="0"/>
              <a:endCxn id="4" idx="3"/>
            </p:cNvCxnSpPr>
            <p:nvPr/>
          </p:nvCxnSpPr>
          <p:spPr>
            <a:xfrm rot="16200000" flipH="1">
              <a:off x="500034" y="4607727"/>
              <a:ext cx="2643206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4" idx="4"/>
            </p:cNvCxnSpPr>
            <p:nvPr/>
          </p:nvCxnSpPr>
          <p:spPr>
            <a:xfrm rot="5400000" flipH="1">
              <a:off x="1714480" y="4857760"/>
              <a:ext cx="1143008" cy="10001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57158" y="5786454"/>
              <a:ext cx="4026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А</a:t>
              </a:r>
              <a:endParaRPr lang="ru-RU" sz="28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43042" y="2857496"/>
              <a:ext cx="3866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В</a:t>
              </a:r>
              <a:endParaRPr lang="ru-RU" sz="28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57488" y="5786454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С</a:t>
              </a:r>
              <a:endParaRPr lang="ru-RU" sz="28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28728" y="4572008"/>
              <a:ext cx="4267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О</a:t>
              </a:r>
              <a:endParaRPr lang="ru-RU" sz="2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43042" y="5929330"/>
              <a:ext cx="410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D</a:t>
              </a:r>
              <a:endParaRPr lang="ru-RU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943716" cy="857256"/>
          </a:xfrm>
        </p:spPr>
        <p:txBody>
          <a:bodyPr/>
          <a:lstStyle/>
          <a:p>
            <a:r>
              <a:rPr lang="ru-RU" dirty="0" smtClean="0"/>
              <a:t>Решение задачи №5</a:t>
            </a:r>
            <a:endParaRPr lang="ru-RU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85720" y="1142984"/>
            <a:ext cx="3357586" cy="500066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0"/>
          </p:cNvCxnSpPr>
          <p:nvPr/>
        </p:nvCxnSpPr>
        <p:spPr>
          <a:xfrm rot="16200000" flipH="1" flipV="1">
            <a:off x="-552882" y="3626248"/>
            <a:ext cx="5000660" cy="341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4"/>
          </p:cNvCxnSpPr>
          <p:nvPr/>
        </p:nvCxnSpPr>
        <p:spPr>
          <a:xfrm rot="5400000" flipH="1">
            <a:off x="1678761" y="4179099"/>
            <a:ext cx="2214578" cy="171451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14480" y="642918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5857892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14744" y="592933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00166" y="3571876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14480" y="6143644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43240" y="1000108"/>
            <a:ext cx="55903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</a:t>
            </a:r>
            <a:r>
              <a:rPr lang="ru-RU" sz="2000" b="1" dirty="0" smtClean="0"/>
              <a:t>.Треугольник  по условию равнобедренный, </a:t>
            </a:r>
            <a:endParaRPr lang="en-US" sz="2000" b="1" dirty="0" smtClean="0"/>
          </a:p>
          <a:p>
            <a:r>
              <a:rPr lang="ru-RU" sz="2000" b="1" dirty="0" smtClean="0"/>
              <a:t>проведем высоту  </a:t>
            </a:r>
            <a:r>
              <a:rPr lang="en-US" sz="2000" b="1" dirty="0" smtClean="0"/>
              <a:t>BD</a:t>
            </a:r>
            <a:r>
              <a:rPr lang="ru-RU" sz="2000" b="1" dirty="0" smtClean="0"/>
              <a:t>, она является и медианой,</a:t>
            </a:r>
          </a:p>
          <a:p>
            <a:r>
              <a:rPr lang="ru-RU" sz="2000" b="1" dirty="0" smtClean="0"/>
              <a:t>Поэтому точка  О  принадлежит </a:t>
            </a:r>
            <a:r>
              <a:rPr lang="en-US" sz="2000" b="1" dirty="0" smtClean="0"/>
              <a:t>BD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43240" y="2000240"/>
            <a:ext cx="4833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</a:t>
            </a:r>
            <a:r>
              <a:rPr lang="ru-RU" sz="2000" b="1" dirty="0" smtClean="0"/>
              <a:t>. ОВ=ОС =</a:t>
            </a:r>
            <a:r>
              <a:rPr lang="en-US" sz="2000" b="1" dirty="0" smtClean="0"/>
              <a:t>R</a:t>
            </a:r>
            <a:r>
              <a:rPr lang="ru-RU" sz="2000" b="1" dirty="0" smtClean="0"/>
              <a:t>,  </a:t>
            </a:r>
            <a:r>
              <a:rPr lang="en-US" sz="2000" b="1" dirty="0" smtClean="0"/>
              <a:t>S</a:t>
            </a:r>
            <a:r>
              <a:rPr lang="en-US" sz="2000" b="1" dirty="0" smtClean="0">
                <a:sym typeface="Symbol"/>
              </a:rPr>
              <a:t>BOC</a:t>
            </a:r>
            <a:r>
              <a:rPr lang="ru-RU" sz="2000" b="1" dirty="0" smtClean="0">
                <a:sym typeface="Symbol"/>
              </a:rPr>
              <a:t>= 1</a:t>
            </a:r>
            <a:r>
              <a:rPr lang="en-US" sz="2000" b="1" dirty="0" smtClean="0">
                <a:sym typeface="Symbol"/>
              </a:rPr>
              <a:t>/2</a:t>
            </a:r>
            <a:r>
              <a:rPr lang="ru-RU" sz="2000" b="1" dirty="0" smtClean="0">
                <a:sym typeface="Symbol"/>
              </a:rPr>
              <a:t>ВО*ОС*</a:t>
            </a:r>
            <a:r>
              <a:rPr lang="en-US" sz="2000" b="1" dirty="0" err="1" smtClean="0">
                <a:sym typeface="Symbol"/>
              </a:rPr>
              <a:t>sinBOC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71802" y="2428868"/>
            <a:ext cx="5857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r>
              <a:rPr lang="ru-RU" sz="2000" b="1" dirty="0" smtClean="0"/>
              <a:t>.Треугольник вписан в окружность с центром</a:t>
            </a:r>
          </a:p>
          <a:p>
            <a:r>
              <a:rPr lang="ru-RU" sz="2000" b="1" dirty="0" smtClean="0"/>
              <a:t>О,  значит  </a:t>
            </a:r>
            <a:r>
              <a:rPr lang="ru-RU" sz="2000" b="1" dirty="0" smtClean="0">
                <a:sym typeface="Symbol"/>
              </a:rPr>
              <a:t>ВОС  это соответствующий </a:t>
            </a:r>
          </a:p>
          <a:p>
            <a:r>
              <a:rPr lang="ru-RU" sz="2000" b="1" dirty="0" smtClean="0">
                <a:sym typeface="Symbol"/>
              </a:rPr>
              <a:t>центральный угол вписанного угла А   и </a:t>
            </a:r>
          </a:p>
          <a:p>
            <a:r>
              <a:rPr lang="ru-RU" sz="2000" b="1" dirty="0" smtClean="0">
                <a:sym typeface="Symbol"/>
              </a:rPr>
              <a:t>равен 150 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357554" y="3857628"/>
            <a:ext cx="49231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4. 16= 1</a:t>
            </a:r>
            <a:r>
              <a:rPr lang="en-US" sz="2000" b="1" dirty="0" smtClean="0"/>
              <a:t>/2 R*R*sin150</a:t>
            </a:r>
            <a:r>
              <a:rPr lang="en-US" sz="2000" b="1" dirty="0" smtClean="0">
                <a:sym typeface="Symbol"/>
              </a:rPr>
              <a:t></a:t>
            </a:r>
            <a:r>
              <a:rPr lang="ru-RU" sz="2000" b="1" dirty="0" smtClean="0">
                <a:sym typeface="Symbol"/>
              </a:rPr>
              <a:t>,  </a:t>
            </a:r>
            <a:r>
              <a:rPr lang="en-US" sz="2000" b="1" dirty="0" smtClean="0">
                <a:sym typeface="Symbol"/>
              </a:rPr>
              <a:t>sin150=sin30=1/2</a:t>
            </a:r>
          </a:p>
          <a:p>
            <a:r>
              <a:rPr lang="en-US" sz="2000" b="1" dirty="0" smtClean="0">
                <a:sym typeface="Symbol"/>
              </a:rPr>
              <a:t>R=8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357686" y="5143512"/>
            <a:ext cx="2500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Ответ: 8</a:t>
            </a:r>
            <a:endParaRPr lang="ru-RU" sz="4400" b="1" dirty="0"/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858148" y="5500702"/>
            <a:ext cx="1042416" cy="1042416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8" grpId="0"/>
      <p:bldP spid="22" grpId="0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42844" y="642918"/>
            <a:ext cx="87868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Радиус окружности, вписанной в прямоугольный треугольник равен  2 м, а радиус  описанной окружности равен 5 м.</a:t>
            </a:r>
            <a:br>
              <a:rPr lang="ru-RU" sz="3200" b="1" dirty="0" smtClean="0"/>
            </a:br>
            <a:r>
              <a:rPr lang="ru-RU" sz="3200" b="1" dirty="0" smtClean="0"/>
              <a:t>Найдите  больший катет треугольника</a:t>
            </a:r>
            <a:endParaRPr lang="ru-RU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714612" y="0"/>
            <a:ext cx="2157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Задача №6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3071810"/>
            <a:ext cx="3718326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Дано: </a:t>
            </a:r>
            <a:r>
              <a:rPr lang="ru-RU" sz="2800" b="1" dirty="0" smtClean="0">
                <a:sym typeface="Symbol"/>
              </a:rPr>
              <a:t> АВС, С=90</a:t>
            </a:r>
          </a:p>
          <a:p>
            <a:r>
              <a:rPr lang="en-US" sz="2800" b="1" dirty="0" smtClean="0">
                <a:sym typeface="Symbol"/>
              </a:rPr>
              <a:t>r=2 </a:t>
            </a:r>
            <a:r>
              <a:rPr lang="ru-RU" sz="2800" b="1" dirty="0" smtClean="0">
                <a:sym typeface="Symbol"/>
              </a:rPr>
              <a:t>м,</a:t>
            </a:r>
            <a:r>
              <a:rPr lang="en-US" sz="2800" b="1" dirty="0" smtClean="0">
                <a:sym typeface="Symbol"/>
              </a:rPr>
              <a:t>    R=5</a:t>
            </a:r>
            <a:r>
              <a:rPr lang="ru-RU" sz="2800" b="1" dirty="0" smtClean="0">
                <a:sym typeface="Symbol"/>
              </a:rPr>
              <a:t>м, О</a:t>
            </a:r>
            <a:r>
              <a:rPr lang="ru-RU" sz="1600" b="1" dirty="0" smtClean="0">
                <a:sym typeface="Symbol"/>
              </a:rPr>
              <a:t>1</a:t>
            </a:r>
            <a:r>
              <a:rPr lang="ru-RU" sz="2400" b="1" dirty="0" smtClean="0">
                <a:sym typeface="Symbol"/>
              </a:rPr>
              <a:t>- центр</a:t>
            </a:r>
          </a:p>
          <a:p>
            <a:r>
              <a:rPr lang="ru-RU" sz="2400" b="1" dirty="0" smtClean="0">
                <a:sym typeface="Symbol"/>
              </a:rPr>
              <a:t>вписанной окружности,  </a:t>
            </a:r>
          </a:p>
          <a:p>
            <a:endParaRPr lang="ru-RU" sz="1600" b="1" dirty="0" smtClean="0">
              <a:sym typeface="Symbol"/>
            </a:endParaRPr>
          </a:p>
          <a:p>
            <a:r>
              <a:rPr lang="ru-RU" sz="2800" b="1" dirty="0" smtClean="0">
                <a:sym typeface="Symbol"/>
              </a:rPr>
              <a:t>Найти: больший катет</a:t>
            </a:r>
            <a:endParaRPr lang="ru-RU" sz="2800" b="1" dirty="0"/>
          </a:p>
        </p:txBody>
      </p:sp>
      <p:grpSp>
        <p:nvGrpSpPr>
          <p:cNvPr id="42" name="Группа 41"/>
          <p:cNvGrpSpPr/>
          <p:nvPr/>
        </p:nvGrpSpPr>
        <p:grpSpPr>
          <a:xfrm>
            <a:off x="571472" y="2928934"/>
            <a:ext cx="3071834" cy="3571876"/>
            <a:chOff x="571472" y="2928934"/>
            <a:chExt cx="3071834" cy="3571876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571472" y="2928934"/>
              <a:ext cx="3071834" cy="3571876"/>
              <a:chOff x="571472" y="3286124"/>
              <a:chExt cx="3071834" cy="3571876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785918" y="6273225"/>
                <a:ext cx="4491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N</a:t>
                </a:r>
                <a:endParaRPr lang="ru-RU" sz="3200" dirty="0"/>
              </a:p>
            </p:txBody>
          </p:sp>
          <p:grpSp>
            <p:nvGrpSpPr>
              <p:cNvPr id="19" name="Группа 18"/>
              <p:cNvGrpSpPr/>
              <p:nvPr/>
            </p:nvGrpSpPr>
            <p:grpSpPr>
              <a:xfrm>
                <a:off x="571472" y="3286124"/>
                <a:ext cx="3071834" cy="3143272"/>
                <a:chOff x="357158" y="785794"/>
                <a:chExt cx="3071834" cy="3143272"/>
              </a:xfrm>
            </p:grpSpPr>
            <p:grpSp>
              <p:nvGrpSpPr>
                <p:cNvPr id="22" name="Группа 4"/>
                <p:cNvGrpSpPr/>
                <p:nvPr/>
              </p:nvGrpSpPr>
              <p:grpSpPr>
                <a:xfrm>
                  <a:off x="357158" y="785794"/>
                  <a:ext cx="3071834" cy="3143272"/>
                  <a:chOff x="642910" y="2247958"/>
                  <a:chExt cx="3387040" cy="4347468"/>
                </a:xfrm>
              </p:grpSpPr>
              <p:grpSp>
                <p:nvGrpSpPr>
                  <p:cNvPr id="24" name="Группа 14"/>
                  <p:cNvGrpSpPr/>
                  <p:nvPr/>
                </p:nvGrpSpPr>
                <p:grpSpPr>
                  <a:xfrm>
                    <a:off x="642910" y="2247958"/>
                    <a:ext cx="3387040" cy="4347468"/>
                    <a:chOff x="642910" y="2247958"/>
                    <a:chExt cx="3387040" cy="4347468"/>
                  </a:xfrm>
                </p:grpSpPr>
                <p:sp>
                  <p:nvSpPr>
                    <p:cNvPr id="27" name="Прямоугольный треугольник 26"/>
                    <p:cNvSpPr/>
                    <p:nvPr/>
                  </p:nvSpPr>
                  <p:spPr>
                    <a:xfrm>
                      <a:off x="1194289" y="2445570"/>
                      <a:ext cx="2449017" cy="3912390"/>
                    </a:xfrm>
                    <a:prstGeom prst="rtTriangle">
                      <a:avLst/>
                    </a:prstGeom>
                    <a:noFill/>
                    <a:ln w="381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8" name="Овал 27"/>
                    <p:cNvSpPr/>
                    <p:nvPr/>
                  </p:nvSpPr>
                  <p:spPr>
                    <a:xfrm>
                      <a:off x="1194289" y="4421692"/>
                      <a:ext cx="1571636" cy="187731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9" name="TextBox 28"/>
                    <p:cNvSpPr txBox="1"/>
                    <p:nvPr/>
                  </p:nvSpPr>
                  <p:spPr>
                    <a:xfrm>
                      <a:off x="800447" y="2247958"/>
                      <a:ext cx="402674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p:txBody>
                </p:sp>
                <p:sp>
                  <p:nvSpPr>
                    <p:cNvPr id="32" name="TextBox 31"/>
                    <p:cNvSpPr txBox="1"/>
                    <p:nvPr/>
                  </p:nvSpPr>
                  <p:spPr>
                    <a:xfrm>
                      <a:off x="3643306" y="6072206"/>
                      <a:ext cx="386644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p:txBody>
                </p:sp>
                <p:sp>
                  <p:nvSpPr>
                    <p:cNvPr id="33" name="TextBox 32"/>
                    <p:cNvSpPr txBox="1"/>
                    <p:nvPr/>
                  </p:nvSpPr>
                  <p:spPr>
                    <a:xfrm>
                      <a:off x="642910" y="6072206"/>
                      <a:ext cx="375424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p:txBody>
                </p:sp>
                <p:sp>
                  <p:nvSpPr>
                    <p:cNvPr id="34" name="TextBox 33"/>
                    <p:cNvSpPr txBox="1"/>
                    <p:nvPr/>
                  </p:nvSpPr>
                  <p:spPr>
                    <a:xfrm>
                      <a:off x="1588130" y="4619304"/>
                      <a:ext cx="571253" cy="72366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2800" b="1" dirty="0" smtClean="0"/>
                        <a:t>О</a:t>
                      </a:r>
                      <a:r>
                        <a:rPr lang="ru-RU" sz="2800" b="1" dirty="0" smtClean="0">
                          <a:latin typeface="Calibri"/>
                        </a:rPr>
                        <a:t>₁</a:t>
                      </a:r>
                      <a:endParaRPr lang="ru-RU" sz="2800" b="1" dirty="0"/>
                    </a:p>
                  </p:txBody>
                </p:sp>
                <p:cxnSp>
                  <p:nvCxnSpPr>
                    <p:cNvPr id="35" name="Прямая соединительная линия 34"/>
                    <p:cNvCxnSpPr>
                      <a:stCxn id="28" idx="7"/>
                    </p:cNvCxnSpPr>
                    <p:nvPr/>
                  </p:nvCxnSpPr>
                  <p:spPr>
                    <a:xfrm rot="16200000" flipH="1" flipV="1">
                      <a:off x="1902300" y="4776289"/>
                      <a:ext cx="713135" cy="553791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Прямая соединительная линия 35"/>
                    <p:cNvCxnSpPr>
                      <a:endCxn id="28" idx="4"/>
                    </p:cNvCxnSpPr>
                    <p:nvPr/>
                  </p:nvCxnSpPr>
                  <p:spPr>
                    <a:xfrm rot="5400000">
                      <a:off x="1532345" y="5850451"/>
                      <a:ext cx="896320" cy="795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Прямая соединительная линия 36"/>
                    <p:cNvCxnSpPr/>
                    <p:nvPr/>
                  </p:nvCxnSpPr>
                  <p:spPr>
                    <a:xfrm rot="10800000" flipV="1">
                      <a:off x="1194289" y="5409752"/>
                      <a:ext cx="787684" cy="4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642910" y="5214950"/>
                    <a:ext cx="428628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M</a:t>
                    </a:r>
                    <a:endParaRPr lang="ru-RU" sz="2800" dirty="0"/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612119" y="4125274"/>
                    <a:ext cx="397866" cy="58477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3200" dirty="0" smtClean="0"/>
                      <a:t>K</a:t>
                    </a:r>
                    <a:endParaRPr lang="ru-RU" sz="3200" dirty="0"/>
                  </a:p>
                </p:txBody>
              </p: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1757370" y="1701217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3200" dirty="0" smtClean="0"/>
                    <a:t>О</a:t>
                  </a:r>
                  <a:endParaRPr lang="ru-RU" sz="3200" dirty="0"/>
                </a:p>
              </p:txBody>
            </p:sp>
          </p:grpSp>
        </p:grpSp>
        <p:sp>
          <p:nvSpPr>
            <p:cNvPr id="40" name="Овал 39"/>
            <p:cNvSpPr/>
            <p:nvPr/>
          </p:nvSpPr>
          <p:spPr>
            <a:xfrm>
              <a:off x="2143108" y="442913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1714480" y="5143512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5"/>
            <a:ext cx="8429684" cy="5000660"/>
          </a:xfrm>
        </p:spPr>
        <p:txBody>
          <a:bodyPr>
            <a:normAutofit/>
          </a:bodyPr>
          <a:lstStyle/>
          <a:p>
            <a:r>
              <a:rPr lang="ru-RU" b="1" dirty="0" smtClean="0"/>
              <a:t>Геометрия полна приключений, потому что за каждой задачей скрывается приключение мысли. Решить задачу – это значит пережить приключение. </a:t>
            </a:r>
            <a:endParaRPr lang="ru-RU" sz="20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72198" y="4786322"/>
            <a:ext cx="2431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В. Произволов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8992" y="11429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071670" y="0"/>
            <a:ext cx="3856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Решение задачи №6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57422" y="642918"/>
            <a:ext cx="6534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О – центр описанной окружности</a:t>
            </a:r>
            <a:r>
              <a:rPr lang="en-US" dirty="0" smtClean="0"/>
              <a:t>;</a:t>
            </a:r>
            <a:r>
              <a:rPr lang="ru-RU" dirty="0" smtClean="0"/>
              <a:t> так как  треугольник  АСВ</a:t>
            </a:r>
          </a:p>
          <a:p>
            <a:pPr marL="342900" indent="-342900"/>
            <a:r>
              <a:rPr lang="ru-RU" dirty="0" smtClean="0"/>
              <a:t>прямоугольный, то его гипотенуза является диаметром</a:t>
            </a:r>
          </a:p>
          <a:p>
            <a:r>
              <a:rPr lang="ru-RU" dirty="0" smtClean="0"/>
              <a:t> окружности,  </a:t>
            </a:r>
            <a:r>
              <a:rPr lang="ru-RU" dirty="0" smtClean="0">
                <a:latin typeface="Calibri"/>
              </a:rPr>
              <a:t>угол АС</a:t>
            </a:r>
            <a:r>
              <a:rPr lang="en-US" dirty="0" smtClean="0">
                <a:latin typeface="Calibri"/>
              </a:rPr>
              <a:t>B </a:t>
            </a:r>
            <a:r>
              <a:rPr lang="ru-RU" dirty="0" smtClean="0">
                <a:latin typeface="Calibri"/>
              </a:rPr>
              <a:t>=90</a:t>
            </a:r>
            <a:r>
              <a:rPr lang="ru-RU" dirty="0" smtClean="0">
                <a:latin typeface="Calibri"/>
                <a:sym typeface="Symbol"/>
              </a:rPr>
              <a:t> и является вписанным</a:t>
            </a:r>
            <a:r>
              <a:rPr lang="ru-RU" dirty="0" smtClean="0">
                <a:latin typeface="Calibri"/>
              </a:rPr>
              <a:t> </a:t>
            </a:r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AB = 2R = 5 ∙ 2 = 10 </a:t>
            </a:r>
            <a:r>
              <a:rPr lang="ru-RU" dirty="0" smtClean="0">
                <a:latin typeface="Calibri"/>
              </a:rPr>
              <a:t>м.</a:t>
            </a:r>
            <a:endParaRPr lang="ru-RU" dirty="0"/>
          </a:p>
        </p:txBody>
      </p:sp>
      <p:grpSp>
        <p:nvGrpSpPr>
          <p:cNvPr id="56" name="Группа 55"/>
          <p:cNvGrpSpPr/>
          <p:nvPr/>
        </p:nvGrpSpPr>
        <p:grpSpPr>
          <a:xfrm>
            <a:off x="2714612" y="1857364"/>
            <a:ext cx="5985293" cy="677108"/>
            <a:chOff x="2714612" y="1857364"/>
            <a:chExt cx="5985293" cy="677108"/>
          </a:xfrm>
        </p:grpSpPr>
        <p:sp>
          <p:nvSpPr>
            <p:cNvPr id="19" name="TextBox 18"/>
            <p:cNvSpPr txBox="1"/>
            <p:nvPr/>
          </p:nvSpPr>
          <p:spPr>
            <a:xfrm>
              <a:off x="2714612" y="1857364"/>
              <a:ext cx="5985293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2. </a:t>
              </a:r>
              <a:r>
                <a:rPr lang="en-US" dirty="0" smtClean="0"/>
                <a:t>O</a:t>
              </a:r>
              <a:r>
                <a:rPr lang="ru-RU" dirty="0" smtClean="0">
                  <a:latin typeface="Calibri"/>
                </a:rPr>
                <a:t>₁ - центр вписанной окружности</a:t>
              </a:r>
              <a:r>
                <a:rPr lang="en-US" dirty="0" smtClean="0">
                  <a:latin typeface="Calibri"/>
                </a:rPr>
                <a:t>: O₁K     </a:t>
              </a:r>
              <a:r>
                <a:rPr lang="ru-RU" dirty="0" smtClean="0">
                  <a:latin typeface="Calibri"/>
                </a:rPr>
                <a:t> </a:t>
              </a:r>
              <a:r>
                <a:rPr lang="en-US" dirty="0" smtClean="0">
                  <a:latin typeface="Calibri"/>
                </a:rPr>
                <a:t> AB; O₁M       AC;</a:t>
              </a:r>
            </a:p>
            <a:p>
              <a:r>
                <a:rPr lang="en-US" dirty="0" smtClean="0">
                  <a:latin typeface="Calibri"/>
                </a:rPr>
                <a:t>O₁N      CB; O₁N = O₁K = O₁M = r = 2</a:t>
              </a:r>
              <a:r>
                <a:rPr lang="ru-RU" dirty="0" smtClean="0">
                  <a:latin typeface="Calibri"/>
                </a:rPr>
                <a:t>м, СМО</a:t>
              </a:r>
              <a:r>
                <a:rPr lang="en-US" sz="1100" dirty="0" smtClean="0">
                  <a:latin typeface="Calibri"/>
                </a:rPr>
                <a:t>1</a:t>
              </a:r>
              <a:r>
                <a:rPr lang="en-US" sz="2000" dirty="0" smtClean="0">
                  <a:latin typeface="Calibri"/>
                </a:rPr>
                <a:t>N</a:t>
              </a:r>
              <a:r>
                <a:rPr lang="ru-RU" dirty="0" smtClean="0">
                  <a:latin typeface="Calibri"/>
                </a:rPr>
                <a:t> </a:t>
              </a:r>
              <a:r>
                <a:rPr lang="en-US" dirty="0" smtClean="0">
                  <a:latin typeface="Calibri"/>
                </a:rPr>
                <a:t> </a:t>
              </a:r>
              <a:r>
                <a:rPr lang="ru-RU" dirty="0" smtClean="0">
                  <a:latin typeface="Calibri"/>
                </a:rPr>
                <a:t>- квадрат</a:t>
              </a:r>
              <a:endParaRPr lang="ru-RU" dirty="0"/>
            </a:p>
          </p:txBody>
        </p:sp>
        <p:grpSp>
          <p:nvGrpSpPr>
            <p:cNvPr id="45" name="Группа 44"/>
            <p:cNvGrpSpPr/>
            <p:nvPr/>
          </p:nvGrpSpPr>
          <p:grpSpPr>
            <a:xfrm>
              <a:off x="6786578" y="1928802"/>
              <a:ext cx="285752" cy="214314"/>
              <a:chOff x="4714876" y="3215480"/>
              <a:chExt cx="428628" cy="357984"/>
            </a:xfrm>
          </p:grpSpPr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4714876" y="3571876"/>
                <a:ext cx="42862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4750595" y="3393281"/>
                <a:ext cx="35719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Группа 45"/>
            <p:cNvGrpSpPr/>
            <p:nvPr/>
          </p:nvGrpSpPr>
          <p:grpSpPr>
            <a:xfrm>
              <a:off x="7858148" y="1928802"/>
              <a:ext cx="285752" cy="214314"/>
              <a:chOff x="4714876" y="3215480"/>
              <a:chExt cx="428628" cy="357984"/>
            </a:xfrm>
          </p:grpSpPr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4714876" y="3571876"/>
                <a:ext cx="42862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4750595" y="3393281"/>
                <a:ext cx="35719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Группа 48"/>
            <p:cNvGrpSpPr/>
            <p:nvPr/>
          </p:nvGrpSpPr>
          <p:grpSpPr>
            <a:xfrm>
              <a:off x="3143240" y="2214554"/>
              <a:ext cx="285752" cy="214314"/>
              <a:chOff x="4714876" y="3215480"/>
              <a:chExt cx="428628" cy="357984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4714876" y="3571876"/>
                <a:ext cx="42862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4750595" y="3393281"/>
                <a:ext cx="35719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TextBox 54"/>
          <p:cNvSpPr txBox="1"/>
          <p:nvPr/>
        </p:nvSpPr>
        <p:spPr>
          <a:xfrm>
            <a:off x="3214678" y="2500306"/>
            <a:ext cx="53853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 Отрезки </a:t>
            </a:r>
            <a:r>
              <a:rPr lang="en-US" dirty="0" smtClean="0"/>
              <a:t>BK </a:t>
            </a:r>
            <a:r>
              <a:rPr lang="ru-RU" dirty="0" smtClean="0"/>
              <a:t>и </a:t>
            </a:r>
            <a:r>
              <a:rPr lang="en-US" dirty="0" smtClean="0"/>
              <a:t>BN </a:t>
            </a:r>
            <a:r>
              <a:rPr lang="ru-RU" dirty="0" smtClean="0"/>
              <a:t>равны как отрезки касательных,</a:t>
            </a:r>
          </a:p>
          <a:p>
            <a:r>
              <a:rPr lang="ru-RU" dirty="0" smtClean="0"/>
              <a:t>проведенных из одной  точки, </a:t>
            </a:r>
          </a:p>
          <a:p>
            <a:r>
              <a:rPr lang="ru-RU" dirty="0" smtClean="0"/>
              <a:t>аналогично </a:t>
            </a:r>
            <a:r>
              <a:rPr lang="en-US" dirty="0" smtClean="0"/>
              <a:t>CN = CM;</a:t>
            </a:r>
          </a:p>
          <a:p>
            <a:r>
              <a:rPr lang="en-US" dirty="0" smtClean="0"/>
              <a:t>       AM = AK; </a:t>
            </a:r>
            <a:r>
              <a:rPr lang="ru-RU" dirty="0" smtClean="0"/>
              <a:t>обозначим  </a:t>
            </a:r>
            <a:r>
              <a:rPr lang="en-US" dirty="0" smtClean="0"/>
              <a:t>BK = BN = x; </a:t>
            </a:r>
            <a:r>
              <a:rPr lang="ru-RU" dirty="0" smtClean="0"/>
              <a:t>тогда </a:t>
            </a:r>
            <a:r>
              <a:rPr lang="en-US" dirty="0" smtClean="0"/>
              <a:t>CB = 2 + x;</a:t>
            </a:r>
          </a:p>
          <a:p>
            <a:r>
              <a:rPr lang="en-US" dirty="0" smtClean="0"/>
              <a:t>       AK = AM = 10 – x; AC =  12 – x.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500034" y="4357694"/>
            <a:ext cx="5725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</a:t>
            </a:r>
            <a:r>
              <a:rPr lang="ru-RU" dirty="0" smtClean="0"/>
              <a:t>По т. Пифагора </a:t>
            </a:r>
            <a:r>
              <a:rPr lang="en-US" dirty="0" smtClean="0"/>
              <a:t>AB</a:t>
            </a:r>
            <a:r>
              <a:rPr lang="en-US" dirty="0" smtClean="0">
                <a:latin typeface="Calibri"/>
              </a:rPr>
              <a:t>² = CB² + AC²; </a:t>
            </a:r>
            <a:r>
              <a:rPr lang="ru-RU" dirty="0" smtClean="0">
                <a:latin typeface="Calibri"/>
              </a:rPr>
              <a:t>10² = (2 + </a:t>
            </a:r>
            <a:r>
              <a:rPr lang="en-US" dirty="0" smtClean="0">
                <a:latin typeface="Calibri"/>
              </a:rPr>
              <a:t>x)² + (12 –x)²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85786" y="464344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2x² - 20x + 48 = 0, </a:t>
            </a:r>
            <a:r>
              <a:rPr lang="ru-RU" dirty="0" smtClean="0"/>
              <a:t> </a:t>
            </a:r>
            <a:r>
              <a:rPr lang="en-US" dirty="0" smtClean="0"/>
              <a:t>x² - 10x = 24 = 0,</a:t>
            </a:r>
          </a:p>
          <a:p>
            <a:r>
              <a:rPr lang="en-US" dirty="0" smtClean="0"/>
              <a:t> x₁ = 6, x₂ = 4; </a:t>
            </a:r>
            <a:endParaRPr lang="ru-RU" dirty="0" smtClean="0"/>
          </a:p>
          <a:p>
            <a:r>
              <a:rPr lang="en-US" dirty="0" smtClean="0"/>
              <a:t>AC = 12- 6 = 6; </a:t>
            </a:r>
            <a:r>
              <a:rPr lang="ru-RU" dirty="0" smtClean="0"/>
              <a:t>  </a:t>
            </a:r>
            <a:r>
              <a:rPr lang="en-US" dirty="0" smtClean="0"/>
              <a:t>CB = 2 + 6 = 8</a:t>
            </a:r>
            <a:r>
              <a:rPr lang="ru-RU" dirty="0" smtClean="0"/>
              <a:t>м.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3000364" y="5429264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Ответ</a:t>
            </a:r>
            <a:r>
              <a:rPr lang="en-US" sz="6000" dirty="0" smtClean="0"/>
              <a:t>: 8</a:t>
            </a:r>
            <a:r>
              <a:rPr lang="ru-RU" sz="6000" dirty="0" smtClean="0"/>
              <a:t>м.</a:t>
            </a:r>
            <a:endParaRPr lang="ru-RU" sz="6000" dirty="0"/>
          </a:p>
        </p:txBody>
      </p:sp>
      <p:sp>
        <p:nvSpPr>
          <p:cNvPr id="37" name="Управляющая кнопка: домой 36">
            <a:hlinkClick r:id="rId2" action="ppaction://hlinksldjump" highlightClick="1"/>
          </p:cNvPr>
          <p:cNvSpPr/>
          <p:nvPr/>
        </p:nvSpPr>
        <p:spPr>
          <a:xfrm>
            <a:off x="7858148" y="5500702"/>
            <a:ext cx="1042416" cy="1042416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40"/>
          <p:cNvGrpSpPr/>
          <p:nvPr/>
        </p:nvGrpSpPr>
        <p:grpSpPr>
          <a:xfrm>
            <a:off x="142844" y="785794"/>
            <a:ext cx="3071834" cy="3571876"/>
            <a:chOff x="571472" y="2928934"/>
            <a:chExt cx="3071834" cy="3571876"/>
          </a:xfrm>
        </p:grpSpPr>
        <p:grpSp>
          <p:nvGrpSpPr>
            <p:cNvPr id="43" name="Группа 38"/>
            <p:cNvGrpSpPr/>
            <p:nvPr/>
          </p:nvGrpSpPr>
          <p:grpSpPr>
            <a:xfrm>
              <a:off x="571472" y="2928934"/>
              <a:ext cx="3071834" cy="3571876"/>
              <a:chOff x="571472" y="3286124"/>
              <a:chExt cx="3071834" cy="3571876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785918" y="6273225"/>
                <a:ext cx="4491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N</a:t>
                </a:r>
                <a:endParaRPr lang="ru-RU" sz="3200" dirty="0"/>
              </a:p>
            </p:txBody>
          </p:sp>
          <p:grpSp>
            <p:nvGrpSpPr>
              <p:cNvPr id="60" name="Группа 18"/>
              <p:cNvGrpSpPr/>
              <p:nvPr/>
            </p:nvGrpSpPr>
            <p:grpSpPr>
              <a:xfrm>
                <a:off x="571472" y="3286124"/>
                <a:ext cx="3071834" cy="3143272"/>
                <a:chOff x="357158" y="785794"/>
                <a:chExt cx="3071834" cy="3143272"/>
              </a:xfrm>
            </p:grpSpPr>
            <p:grpSp>
              <p:nvGrpSpPr>
                <p:cNvPr id="61" name="Группа 4"/>
                <p:cNvGrpSpPr/>
                <p:nvPr/>
              </p:nvGrpSpPr>
              <p:grpSpPr>
                <a:xfrm>
                  <a:off x="357158" y="785794"/>
                  <a:ext cx="3071834" cy="3143272"/>
                  <a:chOff x="642910" y="2247958"/>
                  <a:chExt cx="3387040" cy="4347468"/>
                </a:xfrm>
              </p:grpSpPr>
              <p:grpSp>
                <p:nvGrpSpPr>
                  <p:cNvPr id="63" name="Группа 14"/>
                  <p:cNvGrpSpPr/>
                  <p:nvPr/>
                </p:nvGrpSpPr>
                <p:grpSpPr>
                  <a:xfrm>
                    <a:off x="642910" y="2247958"/>
                    <a:ext cx="3387040" cy="4347468"/>
                    <a:chOff x="642910" y="2247958"/>
                    <a:chExt cx="3387040" cy="4347468"/>
                  </a:xfrm>
                </p:grpSpPr>
                <p:sp>
                  <p:nvSpPr>
                    <p:cNvPr id="66" name="Прямоугольный треугольник 65"/>
                    <p:cNvSpPr/>
                    <p:nvPr/>
                  </p:nvSpPr>
                  <p:spPr>
                    <a:xfrm>
                      <a:off x="1194289" y="2445570"/>
                      <a:ext cx="2449017" cy="3912390"/>
                    </a:xfrm>
                    <a:prstGeom prst="rtTriangle">
                      <a:avLst/>
                    </a:prstGeom>
                    <a:noFill/>
                    <a:ln w="381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7" name="Овал 66"/>
                    <p:cNvSpPr/>
                    <p:nvPr/>
                  </p:nvSpPr>
                  <p:spPr>
                    <a:xfrm>
                      <a:off x="1194289" y="4421692"/>
                      <a:ext cx="1571636" cy="187731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8" name="TextBox 67"/>
                    <p:cNvSpPr txBox="1"/>
                    <p:nvPr/>
                  </p:nvSpPr>
                  <p:spPr>
                    <a:xfrm>
                      <a:off x="800447" y="2247958"/>
                      <a:ext cx="402674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p:txBody>
                </p:sp>
                <p:sp>
                  <p:nvSpPr>
                    <p:cNvPr id="69" name="TextBox 68"/>
                    <p:cNvSpPr txBox="1"/>
                    <p:nvPr/>
                  </p:nvSpPr>
                  <p:spPr>
                    <a:xfrm>
                      <a:off x="3643306" y="6072206"/>
                      <a:ext cx="386644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p:txBody>
                </p:sp>
                <p:sp>
                  <p:nvSpPr>
                    <p:cNvPr id="70" name="TextBox 69"/>
                    <p:cNvSpPr txBox="1"/>
                    <p:nvPr/>
                  </p:nvSpPr>
                  <p:spPr>
                    <a:xfrm>
                      <a:off x="642910" y="6072206"/>
                      <a:ext cx="375424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p:txBody>
                </p:sp>
                <p:sp>
                  <p:nvSpPr>
                    <p:cNvPr id="71" name="TextBox 70"/>
                    <p:cNvSpPr txBox="1"/>
                    <p:nvPr/>
                  </p:nvSpPr>
                  <p:spPr>
                    <a:xfrm>
                      <a:off x="1588130" y="4619304"/>
                      <a:ext cx="571253" cy="72366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2800" b="1" dirty="0" smtClean="0"/>
                        <a:t>О</a:t>
                      </a:r>
                      <a:r>
                        <a:rPr lang="ru-RU" sz="2800" b="1" dirty="0" smtClean="0">
                          <a:latin typeface="Calibri"/>
                        </a:rPr>
                        <a:t>₁</a:t>
                      </a:r>
                      <a:endParaRPr lang="ru-RU" sz="2800" b="1" dirty="0"/>
                    </a:p>
                  </p:txBody>
                </p:sp>
                <p:cxnSp>
                  <p:nvCxnSpPr>
                    <p:cNvPr id="72" name="Прямая соединительная линия 71"/>
                    <p:cNvCxnSpPr>
                      <a:stCxn id="67" idx="7"/>
                    </p:cNvCxnSpPr>
                    <p:nvPr/>
                  </p:nvCxnSpPr>
                  <p:spPr>
                    <a:xfrm rot="16200000" flipH="1" flipV="1">
                      <a:off x="1902300" y="4776289"/>
                      <a:ext cx="713135" cy="553791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Прямая соединительная линия 72"/>
                    <p:cNvCxnSpPr>
                      <a:endCxn id="67" idx="4"/>
                    </p:cNvCxnSpPr>
                    <p:nvPr/>
                  </p:nvCxnSpPr>
                  <p:spPr>
                    <a:xfrm rot="5400000">
                      <a:off x="1532345" y="5850451"/>
                      <a:ext cx="896320" cy="795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Прямая соединительная линия 73"/>
                    <p:cNvCxnSpPr/>
                    <p:nvPr/>
                  </p:nvCxnSpPr>
                  <p:spPr>
                    <a:xfrm rot="10800000" flipV="1">
                      <a:off x="1194289" y="5409752"/>
                      <a:ext cx="787684" cy="4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642910" y="5214950"/>
                    <a:ext cx="428628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M</a:t>
                    </a:r>
                    <a:endParaRPr lang="ru-RU" sz="2800" dirty="0"/>
                  </a:p>
                </p:txBody>
              </p:sp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2612119" y="4125274"/>
                    <a:ext cx="397866" cy="58477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3200" dirty="0" smtClean="0"/>
                      <a:t>K</a:t>
                    </a:r>
                    <a:endParaRPr lang="ru-RU" sz="3200" dirty="0"/>
                  </a:p>
                </p:txBody>
              </p:sp>
            </p:grpSp>
            <p:sp>
              <p:nvSpPr>
                <p:cNvPr id="62" name="TextBox 61"/>
                <p:cNvSpPr txBox="1"/>
                <p:nvPr/>
              </p:nvSpPr>
              <p:spPr>
                <a:xfrm>
                  <a:off x="1757370" y="1701217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3200" dirty="0" smtClean="0"/>
                    <a:t>О</a:t>
                  </a:r>
                  <a:endParaRPr lang="ru-RU" sz="3200" dirty="0"/>
                </a:p>
              </p:txBody>
            </p:sp>
          </p:grpSp>
        </p:grpSp>
        <p:sp>
          <p:nvSpPr>
            <p:cNvPr id="52" name="Овал 51"/>
            <p:cNvSpPr/>
            <p:nvPr/>
          </p:nvSpPr>
          <p:spPr>
            <a:xfrm>
              <a:off x="2143108" y="442913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1714480" y="5143512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5" grpId="0"/>
      <p:bldP spid="57" grpId="0"/>
      <p:bldP spid="58" grpId="0"/>
      <p:bldP spid="59" grpId="0"/>
      <p:bldP spid="59" grpId="1"/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356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Периметр прямоугольного треугольника равен 72 м, а радиус вписанной в него окружности  - 6 м.</a:t>
            </a:r>
          </a:p>
          <a:p>
            <a:r>
              <a:rPr lang="ru-RU" sz="2400" b="1" dirty="0" smtClean="0"/>
              <a:t>Найдите диаметр описанной окружности.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5572141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00694" y="1857364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</a:t>
            </a:r>
            <a:r>
              <a:rPr lang="en-US" sz="2800" b="1" dirty="0" smtClean="0"/>
              <a:t> </a:t>
            </a:r>
            <a:r>
              <a:rPr lang="ru-RU" sz="2800" b="1" dirty="0" smtClean="0"/>
              <a:t>Дано: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57752" y="2428868"/>
            <a:ext cx="37862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ABC</a:t>
            </a:r>
            <a:r>
              <a:rPr lang="ru-RU" sz="2800" b="1" dirty="0" smtClean="0"/>
              <a:t> – треугольник</a:t>
            </a:r>
          </a:p>
          <a:p>
            <a:r>
              <a:rPr lang="en-US" sz="2800" b="1" dirty="0" smtClean="0"/>
              <a:t>P=72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>
                <a:sym typeface="Symbol"/>
              </a:rPr>
              <a:t></a:t>
            </a:r>
            <a:r>
              <a:rPr lang="en-US" sz="2800" b="1" dirty="0" smtClean="0"/>
              <a:t>C=</a:t>
            </a:r>
            <a:r>
              <a:rPr lang="ru-RU" sz="2800" b="1" dirty="0" smtClean="0"/>
              <a:t>90⁰</a:t>
            </a:r>
          </a:p>
          <a:p>
            <a:r>
              <a:rPr lang="en-US" sz="2800" b="1" dirty="0" smtClean="0"/>
              <a:t>r</a:t>
            </a:r>
            <a:r>
              <a:rPr lang="ru-RU" sz="2800" b="1" dirty="0" smtClean="0"/>
              <a:t> </a:t>
            </a:r>
            <a:r>
              <a:rPr lang="en-US" sz="2800" b="1" dirty="0" smtClean="0"/>
              <a:t>=</a:t>
            </a:r>
            <a:r>
              <a:rPr lang="ru-RU" sz="2800" b="1" dirty="0" smtClean="0"/>
              <a:t> </a:t>
            </a:r>
            <a:r>
              <a:rPr lang="en-US" sz="2800" b="1" dirty="0" smtClean="0"/>
              <a:t>6</a:t>
            </a:r>
            <a:r>
              <a:rPr lang="ru-RU" sz="2800" b="1" dirty="0" smtClean="0"/>
              <a:t> м</a:t>
            </a:r>
          </a:p>
          <a:p>
            <a:r>
              <a:rPr lang="ru-RU" sz="2800" b="1" dirty="0" smtClean="0"/>
              <a:t>Найти </a:t>
            </a:r>
            <a:r>
              <a:rPr lang="en-US" sz="2800" b="1" dirty="0" smtClean="0"/>
              <a:t>d </a:t>
            </a:r>
            <a:r>
              <a:rPr lang="ru-RU" sz="2800" b="1" dirty="0" smtClean="0"/>
              <a:t>описанной окружности.</a:t>
            </a:r>
            <a:endParaRPr lang="en-US" sz="28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643306" y="0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3200" b="1" dirty="0" smtClean="0"/>
              <a:t>Задача №7</a:t>
            </a:r>
            <a:endParaRPr lang="ru-RU" sz="3200" b="1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714348" y="2214554"/>
            <a:ext cx="2214578" cy="2910322"/>
            <a:chOff x="714348" y="2214554"/>
            <a:chExt cx="2214578" cy="2910322"/>
          </a:xfrm>
        </p:grpSpPr>
        <p:sp>
          <p:nvSpPr>
            <p:cNvPr id="7" name="Прямоугольный треугольник 6"/>
            <p:cNvSpPr/>
            <p:nvPr/>
          </p:nvSpPr>
          <p:spPr>
            <a:xfrm>
              <a:off x="1071538" y="2500306"/>
              <a:ext cx="1571636" cy="2286016"/>
            </a:xfrm>
            <a:prstGeom prst="rtTriangle">
              <a:avLst/>
            </a:prstGeom>
            <a:solidFill>
              <a:srgbClr val="00B05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1071538" y="3714752"/>
              <a:ext cx="1071570" cy="107157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rot="5700000" flipH="1">
              <a:off x="1328549" y="4483178"/>
              <a:ext cx="571504" cy="357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stCxn id="8" idx="7"/>
              <a:endCxn id="18" idx="2"/>
            </p:cNvCxnSpPr>
            <p:nvPr/>
          </p:nvCxnSpPr>
          <p:spPr>
            <a:xfrm rot="16200000" flipH="1" flipV="1">
              <a:off x="1563063" y="3844502"/>
              <a:ext cx="395940" cy="45029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10980000" flipH="1">
              <a:off x="1071538" y="4214819"/>
              <a:ext cx="571504" cy="357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857224" y="2214554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A</a:t>
              </a:r>
              <a:endParaRPr lang="ru-RU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57224" y="4714884"/>
              <a:ext cx="1428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C</a:t>
              </a:r>
              <a:endParaRPr lang="ru-RU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71736" y="4643446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B</a:t>
              </a:r>
              <a:endParaRPr lang="ru-RU" sz="1600" b="1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071538" y="4643446"/>
              <a:ext cx="142876" cy="14287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71604" y="4214818"/>
              <a:ext cx="2143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6</a:t>
              </a:r>
              <a:endParaRPr lang="ru-RU" sz="16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28728" y="3929066"/>
              <a:ext cx="2143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О</a:t>
              </a:r>
              <a:endParaRPr lang="ru-RU" sz="16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348" y="4000504"/>
              <a:ext cx="2143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M</a:t>
              </a:r>
              <a:endParaRPr lang="ru-RU" sz="16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71604" y="3000372"/>
              <a:ext cx="2143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y</a:t>
              </a:r>
              <a:endParaRPr lang="ru-RU" sz="16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00232" y="3643314"/>
              <a:ext cx="285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K</a:t>
              </a:r>
              <a:endParaRPr lang="ru-RU" sz="16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4348" y="3071810"/>
              <a:ext cx="2143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y</a:t>
              </a:r>
              <a:endParaRPr lang="ru-RU" sz="16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4414" y="3929066"/>
              <a:ext cx="142876" cy="33855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6</a:t>
              </a:r>
              <a:endParaRPr lang="ru-RU" sz="16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28728" y="4714884"/>
              <a:ext cx="285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N</a:t>
              </a:r>
              <a:endParaRPr lang="ru-RU" sz="16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71670" y="4786322"/>
              <a:ext cx="2143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x</a:t>
              </a:r>
              <a:endParaRPr lang="ru-RU" sz="16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57422" y="4143380"/>
              <a:ext cx="2143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x</a:t>
              </a:r>
              <a:endParaRPr lang="ru-RU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48260"/>
            <a:ext cx="3416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Решение задачи №7</a:t>
            </a:r>
            <a:r>
              <a:rPr lang="en-US" sz="2800" dirty="0" smtClean="0"/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28" y="785794"/>
            <a:ext cx="55175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∆АВС – прямоугольный </a:t>
            </a:r>
            <a:r>
              <a:rPr lang="en-US" b="1" dirty="0" smtClean="0"/>
              <a:t>; </a:t>
            </a:r>
            <a:r>
              <a:rPr lang="ru-RU" b="1" dirty="0" smtClean="0"/>
              <a:t>угол </a:t>
            </a:r>
            <a:r>
              <a:rPr lang="en-US" b="1" dirty="0" smtClean="0"/>
              <a:t>C</a:t>
            </a:r>
            <a:r>
              <a:rPr lang="ru-RU" b="1" dirty="0" smtClean="0"/>
              <a:t> = 90˚, </a:t>
            </a:r>
          </a:p>
          <a:p>
            <a:pPr marL="342900" indent="-342900"/>
            <a:r>
              <a:rPr lang="ru-RU" b="1" dirty="0" smtClean="0"/>
              <a:t>Значит диаметр описанной окружности  совпадает с </a:t>
            </a:r>
          </a:p>
          <a:p>
            <a:pPr marL="342900" indent="-342900"/>
            <a:r>
              <a:rPr lang="ru-RU" b="1" dirty="0" smtClean="0"/>
              <a:t>гипотенузой т.е. </a:t>
            </a:r>
            <a:r>
              <a:rPr lang="en-US" b="1" dirty="0" smtClean="0"/>
              <a:t> d=AB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3571876"/>
            <a:ext cx="52751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3. Обозначим   отрезки     </a:t>
            </a:r>
            <a:r>
              <a:rPr lang="en-US" b="1" dirty="0" smtClean="0"/>
              <a:t>BN = BK = x </a:t>
            </a:r>
            <a:r>
              <a:rPr lang="ru-RU" b="1" dirty="0" smtClean="0"/>
              <a:t> </a:t>
            </a:r>
            <a:r>
              <a:rPr lang="en-US" b="1" dirty="0" smtClean="0"/>
              <a:t>(OK </a:t>
            </a:r>
            <a:r>
              <a:rPr lang="en-US" b="1" dirty="0" smtClean="0">
                <a:sym typeface="Symbol"/>
              </a:rPr>
              <a:t></a:t>
            </a:r>
            <a:r>
              <a:rPr lang="en-US" b="1" dirty="0" smtClean="0"/>
              <a:t>  AB)</a:t>
            </a:r>
          </a:p>
          <a:p>
            <a:r>
              <a:rPr lang="en-US" b="1" dirty="0" smtClean="0"/>
              <a:t>OK=r</a:t>
            </a:r>
            <a:r>
              <a:rPr lang="ru-RU" b="1" dirty="0" smtClean="0"/>
              <a:t> , В</a:t>
            </a:r>
            <a:r>
              <a:rPr lang="en-US" b="1" dirty="0" smtClean="0"/>
              <a:t>N</a:t>
            </a:r>
            <a:r>
              <a:rPr lang="ru-RU" b="1" dirty="0" smtClean="0"/>
              <a:t>=ВК как отрезки касательных </a:t>
            </a:r>
            <a:r>
              <a:rPr lang="en-US" b="1" dirty="0" smtClean="0"/>
              <a:t>AM = MK = y</a:t>
            </a:r>
          </a:p>
          <a:p>
            <a:r>
              <a:rPr lang="en-US" b="1" dirty="0" smtClean="0"/>
              <a:t>P ∆</a:t>
            </a:r>
            <a:r>
              <a:rPr lang="ru-RU" b="1" dirty="0" smtClean="0"/>
              <a:t>АВС </a:t>
            </a:r>
            <a:r>
              <a:rPr lang="en-US" b="1" dirty="0" smtClean="0"/>
              <a:t>= AC + AB + CB</a:t>
            </a:r>
            <a:r>
              <a:rPr lang="ru-RU" b="1" dirty="0" smtClean="0"/>
              <a:t>, но</a:t>
            </a:r>
          </a:p>
          <a:p>
            <a:r>
              <a:rPr lang="ru-RU" b="1" dirty="0" smtClean="0"/>
              <a:t> АС = 6+у,  АВ = </a:t>
            </a:r>
            <a:r>
              <a:rPr lang="en-US" b="1" dirty="0" smtClean="0"/>
              <a:t>x</a:t>
            </a:r>
            <a:r>
              <a:rPr lang="ru-RU" b="1" dirty="0" smtClean="0"/>
              <a:t> + у   СВ = 6+х </a:t>
            </a:r>
          </a:p>
          <a:p>
            <a:r>
              <a:rPr lang="en-US" b="1" dirty="0" smtClean="0"/>
              <a:t>P</a:t>
            </a:r>
            <a:r>
              <a:rPr lang="ru-RU" b="1" dirty="0" smtClean="0"/>
              <a:t> </a:t>
            </a:r>
            <a:r>
              <a:rPr lang="en-US" b="1" dirty="0" smtClean="0"/>
              <a:t>∆</a:t>
            </a:r>
            <a:r>
              <a:rPr lang="ru-RU" b="1" dirty="0" smtClean="0"/>
              <a:t>АВС = 6+у+х+у+6+х = 12+2х+2у = 72 (по условию)</a:t>
            </a:r>
          </a:p>
          <a:p>
            <a:r>
              <a:rPr lang="ru-RU" b="1" dirty="0" err="1" smtClean="0"/>
              <a:t>х</a:t>
            </a:r>
            <a:r>
              <a:rPr lang="ru-RU" b="1" dirty="0" smtClean="0"/>
              <a:t> + у = (72-12) </a:t>
            </a:r>
            <a:r>
              <a:rPr lang="en-US" b="1" dirty="0" smtClean="0"/>
              <a:t>: 2    </a:t>
            </a:r>
            <a:r>
              <a:rPr lang="ru-RU" b="1" dirty="0" smtClean="0"/>
              <a:t>,</a:t>
            </a:r>
            <a:r>
              <a:rPr lang="en-US" b="1" dirty="0" smtClean="0"/>
              <a:t>    </a:t>
            </a:r>
            <a:r>
              <a:rPr lang="ru-RU" b="1" dirty="0" err="1" smtClean="0"/>
              <a:t>х</a:t>
            </a:r>
            <a:r>
              <a:rPr lang="ru-RU" b="1" dirty="0" smtClean="0"/>
              <a:t> + у = 30      ,       АВ=30</a:t>
            </a:r>
            <a:endParaRPr lang="ru-RU" b="1" dirty="0"/>
          </a:p>
        </p:txBody>
      </p:sp>
      <p:grpSp>
        <p:nvGrpSpPr>
          <p:cNvPr id="37" name="Группа 36"/>
          <p:cNvGrpSpPr/>
          <p:nvPr/>
        </p:nvGrpSpPr>
        <p:grpSpPr>
          <a:xfrm>
            <a:off x="2571736" y="1857364"/>
            <a:ext cx="6322949" cy="1477328"/>
            <a:chOff x="2571736" y="1857364"/>
            <a:chExt cx="6322949" cy="1477328"/>
          </a:xfrm>
        </p:grpSpPr>
        <p:sp>
          <p:nvSpPr>
            <p:cNvPr id="4" name="TextBox 3"/>
            <p:cNvSpPr txBox="1"/>
            <p:nvPr/>
          </p:nvSpPr>
          <p:spPr>
            <a:xfrm>
              <a:off x="2571736" y="1857364"/>
              <a:ext cx="6322949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2. О – центр вписанной окружности, </a:t>
              </a:r>
              <a:r>
                <a:rPr lang="en-US" b="1" dirty="0" smtClean="0"/>
                <a:t>ON </a:t>
              </a:r>
              <a:r>
                <a:rPr lang="ru-RU" b="1" dirty="0" smtClean="0"/>
                <a:t>= ОМ = </a:t>
              </a:r>
              <a:r>
                <a:rPr lang="en-US" b="1" dirty="0" smtClean="0"/>
                <a:t>r</a:t>
              </a:r>
              <a:r>
                <a:rPr lang="ru-RU" b="1" dirty="0" smtClean="0"/>
                <a:t> = 6</a:t>
              </a:r>
            </a:p>
            <a:p>
              <a:r>
                <a:rPr lang="ru-RU" b="1" dirty="0" smtClean="0"/>
                <a:t>По свойству касательной </a:t>
              </a:r>
              <a:r>
                <a:rPr lang="en-US" b="1" dirty="0" smtClean="0"/>
                <a:t>ON</a:t>
              </a:r>
              <a:r>
                <a:rPr lang="ru-RU" b="1" dirty="0" smtClean="0"/>
                <a:t> </a:t>
              </a:r>
              <a:r>
                <a:rPr lang="en-US" b="1" dirty="0" smtClean="0"/>
                <a:t>   C</a:t>
              </a:r>
              <a:r>
                <a:rPr lang="ru-RU" b="1" dirty="0" smtClean="0"/>
                <a:t>В , ОМ   ВС </a:t>
              </a:r>
              <a:r>
                <a:rPr lang="en-US" b="1" dirty="0" smtClean="0"/>
                <a:t>;</a:t>
              </a:r>
              <a:r>
                <a:rPr lang="ru-RU" b="1" dirty="0" smtClean="0"/>
                <a:t> значит </a:t>
              </a:r>
            </a:p>
            <a:p>
              <a:r>
                <a:rPr lang="ru-RU" b="1" dirty="0" smtClean="0"/>
                <a:t>СМ=С</a:t>
              </a:r>
              <a:r>
                <a:rPr lang="en-US" b="1" dirty="0" smtClean="0"/>
                <a:t>N</a:t>
              </a:r>
              <a:r>
                <a:rPr lang="ru-RU" b="1" dirty="0" smtClean="0"/>
                <a:t>, как отрезки касательных к окружности с центром О, </a:t>
              </a:r>
            </a:p>
            <a:p>
              <a:r>
                <a:rPr lang="ru-RU" b="1" dirty="0" smtClean="0"/>
                <a:t>проведенных  из  одной точки, итак , четырехугольник</a:t>
              </a:r>
            </a:p>
            <a:p>
              <a:r>
                <a:rPr lang="en-US" b="1" dirty="0" smtClean="0"/>
                <a:t>CMON </a:t>
              </a:r>
              <a:r>
                <a:rPr lang="ru-RU" b="1" dirty="0" smtClean="0"/>
                <a:t>– квадрат со стороной ОМ = 6.</a:t>
              </a:r>
              <a:endParaRPr lang="ru-RU" b="1" dirty="0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5429256" y="2214554"/>
              <a:ext cx="214314" cy="214314"/>
              <a:chOff x="6215074" y="3071810"/>
              <a:chExt cx="142876" cy="144464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 rot="5400000">
                <a:off x="6215868" y="3142454"/>
                <a:ext cx="142876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6215074" y="3214686"/>
                <a:ext cx="142876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Группа 8"/>
            <p:cNvGrpSpPr/>
            <p:nvPr/>
          </p:nvGrpSpPr>
          <p:grpSpPr>
            <a:xfrm>
              <a:off x="6357950" y="2214554"/>
              <a:ext cx="214314" cy="214314"/>
              <a:chOff x="6215074" y="3071810"/>
              <a:chExt cx="142876" cy="144464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rot="5400000">
                <a:off x="6215868" y="3142454"/>
                <a:ext cx="142876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6215074" y="3214686"/>
                <a:ext cx="142876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Группа 39"/>
          <p:cNvGrpSpPr/>
          <p:nvPr/>
        </p:nvGrpSpPr>
        <p:grpSpPr>
          <a:xfrm>
            <a:off x="285720" y="2376066"/>
            <a:ext cx="2214578" cy="2910322"/>
            <a:chOff x="285720" y="2376066"/>
            <a:chExt cx="2214578" cy="2910322"/>
          </a:xfrm>
        </p:grpSpPr>
        <p:sp>
          <p:nvSpPr>
            <p:cNvPr id="16" name="Прямоугольный треугольник 15"/>
            <p:cNvSpPr/>
            <p:nvPr/>
          </p:nvSpPr>
          <p:spPr>
            <a:xfrm>
              <a:off x="642910" y="2661818"/>
              <a:ext cx="1571636" cy="2286016"/>
            </a:xfrm>
            <a:prstGeom prst="rtTriangle">
              <a:avLst/>
            </a:prstGeom>
            <a:solidFill>
              <a:srgbClr val="00B05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642910" y="3876264"/>
              <a:ext cx="1071570" cy="107157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5700000" flipH="1">
              <a:off x="899921" y="4644690"/>
              <a:ext cx="571504" cy="357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17" idx="7"/>
              <a:endCxn id="26" idx="2"/>
            </p:cNvCxnSpPr>
            <p:nvPr/>
          </p:nvCxnSpPr>
          <p:spPr>
            <a:xfrm rot="16200000" flipH="1" flipV="1">
              <a:off x="1143753" y="3996696"/>
              <a:ext cx="377304" cy="45029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0980000" flipH="1">
              <a:off x="642910" y="4376331"/>
              <a:ext cx="571504" cy="357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28596" y="2376066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A</a:t>
              </a:r>
              <a:endParaRPr lang="ru-RU" sz="16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8596" y="4876396"/>
              <a:ext cx="1428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C</a:t>
              </a:r>
              <a:endParaRPr lang="ru-RU" sz="16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43108" y="4804958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B</a:t>
              </a:r>
              <a:endParaRPr lang="ru-RU" sz="1600" b="1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42910" y="4804958"/>
              <a:ext cx="142876" cy="14287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42976" y="4376330"/>
              <a:ext cx="2143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6</a:t>
              </a:r>
              <a:endParaRPr lang="ru-RU" sz="16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00100" y="4071942"/>
              <a:ext cx="2143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О</a:t>
              </a:r>
              <a:endParaRPr lang="ru-RU" sz="16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5720" y="4162016"/>
              <a:ext cx="2143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M</a:t>
              </a:r>
              <a:endParaRPr lang="ru-RU" sz="16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42976" y="3161884"/>
              <a:ext cx="2143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y</a:t>
              </a:r>
              <a:endParaRPr lang="ru-RU" sz="16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71604" y="3804826"/>
              <a:ext cx="285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K</a:t>
              </a:r>
              <a:endParaRPr lang="ru-RU" sz="16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5720" y="3233322"/>
              <a:ext cx="2143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y</a:t>
              </a:r>
              <a:endParaRPr lang="ru-RU" sz="16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85786" y="4090578"/>
              <a:ext cx="142876" cy="33855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6</a:t>
              </a:r>
              <a:endParaRPr lang="ru-RU" sz="16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00100" y="4876396"/>
              <a:ext cx="285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N</a:t>
              </a:r>
              <a:endParaRPr lang="ru-RU" sz="16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43042" y="4947834"/>
              <a:ext cx="2143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x</a:t>
              </a:r>
              <a:endParaRPr lang="ru-RU" sz="16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928794" y="4304892"/>
              <a:ext cx="2143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x</a:t>
              </a:r>
              <a:endParaRPr lang="ru-RU" sz="1600" b="1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928926" y="5857892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Ответ : 30</a:t>
            </a:r>
            <a:endParaRPr lang="ru-RU" sz="2400" dirty="0"/>
          </a:p>
        </p:txBody>
      </p:sp>
      <p:sp>
        <p:nvSpPr>
          <p:cNvPr id="36" name="Управляющая кнопка: домой 35">
            <a:hlinkClick r:id="rId2" action="ppaction://hlinksldjump" highlightClick="1"/>
          </p:cNvPr>
          <p:cNvSpPr/>
          <p:nvPr/>
        </p:nvSpPr>
        <p:spPr>
          <a:xfrm>
            <a:off x="7858148" y="5500702"/>
            <a:ext cx="1042416" cy="1042416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35" grpId="0"/>
      <p:bldP spid="35" grpId="1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356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Основание равнобедренного треугольника равно 30 м, а высота, проведённая из вершины основания – 24 м.</a:t>
            </a:r>
          </a:p>
          <a:p>
            <a:r>
              <a:rPr lang="ru-RU" sz="2400" b="1" dirty="0" smtClean="0"/>
              <a:t>Найдите площадь треугольника.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14942" y="2285992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</a:t>
            </a:r>
            <a:r>
              <a:rPr lang="ru-RU" sz="2800" b="1" dirty="0" smtClean="0"/>
              <a:t>Дано: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57818" y="2928934"/>
            <a:ext cx="3143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ABC – </a:t>
            </a:r>
            <a:r>
              <a:rPr lang="ru-RU" sz="2800" b="1" dirty="0" smtClean="0"/>
              <a:t>треугольник</a:t>
            </a:r>
          </a:p>
          <a:p>
            <a:r>
              <a:rPr lang="en-US" sz="2800" b="1" dirty="0" smtClean="0"/>
              <a:t>AB=BC</a:t>
            </a:r>
          </a:p>
          <a:p>
            <a:r>
              <a:rPr lang="en-US" sz="2800" b="1" dirty="0" smtClean="0"/>
              <a:t>AC=3 </a:t>
            </a:r>
            <a:r>
              <a:rPr lang="ru-RU" sz="2800" b="1" dirty="0" smtClean="0"/>
              <a:t>см</a:t>
            </a:r>
          </a:p>
          <a:p>
            <a:r>
              <a:rPr lang="en-US" sz="2800" b="1" dirty="0" smtClean="0"/>
              <a:t>AD</a:t>
            </a:r>
            <a:r>
              <a:rPr lang="ru-RU" sz="2800" b="1" dirty="0" smtClean="0"/>
              <a:t> </a:t>
            </a:r>
            <a:r>
              <a:rPr lang="ru-RU" sz="2800" b="1" dirty="0" smtClean="0">
                <a:sym typeface="Symbol"/>
              </a:rPr>
              <a:t></a:t>
            </a:r>
            <a:r>
              <a:rPr lang="ru-RU" sz="2800" b="1" dirty="0" smtClean="0"/>
              <a:t> </a:t>
            </a:r>
            <a:r>
              <a:rPr lang="en-US" sz="2800" b="1" dirty="0" smtClean="0"/>
              <a:t>BC</a:t>
            </a:r>
          </a:p>
          <a:p>
            <a:r>
              <a:rPr lang="en-US" sz="2800" b="1" dirty="0" smtClean="0"/>
              <a:t>AD=24 </a:t>
            </a:r>
            <a:r>
              <a:rPr lang="ru-RU" sz="2800" b="1" dirty="0" smtClean="0"/>
              <a:t>см</a:t>
            </a:r>
          </a:p>
          <a:p>
            <a:r>
              <a:rPr lang="ru-RU" sz="2800" b="1" dirty="0" smtClean="0"/>
              <a:t>Найти</a:t>
            </a:r>
            <a:r>
              <a:rPr lang="en-US" sz="2800" b="1" dirty="0" smtClean="0"/>
              <a:t>: S ABC</a:t>
            </a:r>
            <a:endParaRPr lang="ru-RU" sz="2800" b="1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571472" y="2143116"/>
            <a:ext cx="3429024" cy="4075356"/>
            <a:chOff x="571472" y="2143116"/>
            <a:chExt cx="3429024" cy="4075356"/>
          </a:xfrm>
        </p:grpSpPr>
        <p:sp>
          <p:nvSpPr>
            <p:cNvPr id="3" name="Равнобедренный треугольник 2"/>
            <p:cNvSpPr/>
            <p:nvPr/>
          </p:nvSpPr>
          <p:spPr>
            <a:xfrm>
              <a:off x="1000100" y="2571744"/>
              <a:ext cx="2214578" cy="3143272"/>
            </a:xfrm>
            <a:prstGeom prst="triangl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" name="Прямая соединительная линия 3"/>
            <p:cNvCxnSpPr>
              <a:stCxn id="3" idx="2"/>
            </p:cNvCxnSpPr>
            <p:nvPr/>
          </p:nvCxnSpPr>
          <p:spPr>
            <a:xfrm rot="5400000" flipH="1" flipV="1">
              <a:off x="1571604" y="4357694"/>
              <a:ext cx="785818" cy="1928826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571472" y="5572141"/>
              <a:ext cx="3571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 smtClean="0"/>
            </a:p>
            <a:p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85786" y="5643578"/>
              <a:ext cx="1428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A</a:t>
              </a:r>
              <a:endParaRPr lang="ru-RU" sz="24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43240" y="5643578"/>
              <a:ext cx="1428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C</a:t>
              </a:r>
              <a:endParaRPr lang="ru-RU" sz="24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00232" y="2143116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B</a:t>
              </a:r>
              <a:endParaRPr lang="ru-RU" sz="2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42976" y="3714752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X</a:t>
              </a:r>
              <a:endParaRPr lang="ru-RU" sz="24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43174" y="3857628"/>
              <a:ext cx="13573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X-DC</a:t>
              </a:r>
            </a:p>
            <a:p>
              <a:endParaRPr lang="ru-RU" sz="2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 rot="20519607">
              <a:off x="1428728" y="4929198"/>
              <a:ext cx="9286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24 </a:t>
              </a:r>
              <a:r>
                <a:rPr lang="ru-RU" sz="2400" b="1" dirty="0" smtClean="0"/>
                <a:t>см</a:t>
              </a:r>
              <a:endParaRPr lang="ru-RU" sz="24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28926" y="4786322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D</a:t>
              </a:r>
              <a:endParaRPr lang="ru-RU" sz="2400" b="1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 rot="4080000">
              <a:off x="2807609" y="4950757"/>
              <a:ext cx="142876" cy="142876"/>
            </a:xfrm>
            <a:prstGeom prst="rect">
              <a:avLst/>
            </a:prstGeom>
            <a:solidFill>
              <a:srgbClr val="00B050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357422" y="142852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3200" b="1" dirty="0" smtClean="0"/>
              <a:t>Задача № 8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109815"/>
            <a:ext cx="3499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Решение задачи №8</a:t>
            </a:r>
            <a:r>
              <a:rPr lang="en-US" sz="2800" b="1" dirty="0" smtClean="0"/>
              <a:t>: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488" y="928670"/>
            <a:ext cx="59468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 smtClean="0"/>
              <a:t>S ∆</a:t>
            </a:r>
            <a:r>
              <a:rPr lang="ru-RU" sz="2000" b="1" dirty="0" smtClean="0"/>
              <a:t>АВС </a:t>
            </a:r>
            <a:r>
              <a:rPr lang="en-US" sz="2000" b="1" dirty="0" smtClean="0"/>
              <a:t>= ½ AD </a:t>
            </a:r>
            <a:r>
              <a:rPr lang="en-US" sz="2000" b="1" dirty="0" smtClean="0">
                <a:latin typeface="Calibri"/>
              </a:rPr>
              <a:t>∙</a:t>
            </a:r>
            <a:r>
              <a:rPr lang="en-US" sz="2000" b="1" dirty="0" smtClean="0"/>
              <a:t> BC    </a:t>
            </a:r>
          </a:p>
          <a:p>
            <a:pPr marL="342900" indent="-342900"/>
            <a:r>
              <a:rPr lang="ru-RU" sz="2000" b="1" dirty="0" smtClean="0"/>
              <a:t>Найдём ВС, обозначим АВ = ВС = </a:t>
            </a:r>
            <a:r>
              <a:rPr lang="ru-RU" sz="2000" b="1" dirty="0" err="1" smtClean="0"/>
              <a:t>х</a:t>
            </a:r>
            <a:r>
              <a:rPr lang="ru-RU" sz="2000" b="1" dirty="0" smtClean="0"/>
              <a:t>, тогда </a:t>
            </a:r>
            <a:r>
              <a:rPr lang="en-US" sz="2000" b="1" dirty="0" smtClean="0"/>
              <a:t>DB = x - DC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86050" y="1785926"/>
            <a:ext cx="26951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2. Из ∆АВС найдём </a:t>
            </a:r>
            <a:r>
              <a:rPr lang="en-US" sz="2000" b="1" dirty="0" smtClean="0"/>
              <a:t>DC</a:t>
            </a:r>
            <a:r>
              <a:rPr lang="ru-RU" sz="2000" b="1" dirty="0" smtClean="0"/>
              <a:t> </a:t>
            </a:r>
          </a:p>
          <a:p>
            <a:endParaRPr lang="ru-RU" sz="2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857488" y="284535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DB = x -18</a:t>
            </a:r>
            <a:endParaRPr lang="ru-RU" b="1" dirty="0"/>
          </a:p>
        </p:txBody>
      </p:sp>
      <p:grpSp>
        <p:nvGrpSpPr>
          <p:cNvPr id="56" name="Группа 55"/>
          <p:cNvGrpSpPr/>
          <p:nvPr/>
        </p:nvGrpSpPr>
        <p:grpSpPr>
          <a:xfrm>
            <a:off x="2857488" y="5500702"/>
            <a:ext cx="4697825" cy="523220"/>
            <a:chOff x="2857488" y="5500702"/>
            <a:chExt cx="4697825" cy="523220"/>
          </a:xfrm>
        </p:grpSpPr>
        <p:sp>
          <p:nvSpPr>
            <p:cNvPr id="10" name="TextBox 9"/>
            <p:cNvSpPr txBox="1"/>
            <p:nvPr/>
          </p:nvSpPr>
          <p:spPr>
            <a:xfrm>
              <a:off x="2857488" y="5500702"/>
              <a:ext cx="46978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S</a:t>
              </a:r>
              <a:r>
                <a:rPr lang="ru-RU" sz="2800" b="1" dirty="0" smtClean="0"/>
                <a:t> </a:t>
              </a:r>
              <a:r>
                <a:rPr lang="en-US" sz="2800" b="1" dirty="0" smtClean="0"/>
                <a:t>∆</a:t>
              </a:r>
              <a:r>
                <a:rPr lang="ru-RU" sz="2800" b="1" dirty="0" smtClean="0"/>
                <a:t>АВС </a:t>
              </a:r>
              <a:r>
                <a:rPr lang="en-US" sz="2800" b="1" dirty="0" smtClean="0"/>
                <a:t>= ½   24 </a:t>
              </a:r>
              <a:r>
                <a:rPr lang="en-US" sz="2800" b="1" dirty="0" smtClean="0">
                  <a:latin typeface="Calibri"/>
                </a:rPr>
                <a:t>∙</a:t>
              </a:r>
              <a:r>
                <a:rPr lang="en-US" sz="2800" b="1" dirty="0" smtClean="0"/>
                <a:t> 25 = 300 (</a:t>
              </a:r>
              <a:r>
                <a:rPr lang="ru-RU" sz="2800" b="1" dirty="0" smtClean="0"/>
                <a:t>м</a:t>
              </a:r>
              <a:r>
                <a:rPr lang="en-US" sz="2800" b="1" dirty="0" smtClean="0"/>
                <a:t>  )</a:t>
              </a:r>
              <a:endParaRPr lang="ru-RU" sz="28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72330" y="5500702"/>
              <a:ext cx="1853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/>
                <a:t>2</a:t>
              </a:r>
              <a:endParaRPr lang="ru-RU" sz="1100" b="1" dirty="0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3000364" y="6215082"/>
            <a:ext cx="2143140" cy="523220"/>
            <a:chOff x="3000364" y="6215082"/>
            <a:chExt cx="2143140" cy="523220"/>
          </a:xfrm>
        </p:grpSpPr>
        <p:sp>
          <p:nvSpPr>
            <p:cNvPr id="11" name="TextBox 10"/>
            <p:cNvSpPr txBox="1"/>
            <p:nvPr/>
          </p:nvSpPr>
          <p:spPr>
            <a:xfrm>
              <a:off x="3000364" y="6215082"/>
              <a:ext cx="2131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Ответ</a:t>
              </a:r>
              <a:r>
                <a:rPr lang="en-US" sz="2800" b="1" dirty="0" smtClean="0"/>
                <a:t>: </a:t>
              </a:r>
              <a:r>
                <a:rPr lang="ru-RU" sz="2800" b="1" dirty="0" smtClean="0"/>
                <a:t>300 м</a:t>
              </a:r>
              <a:endParaRPr lang="ru-RU" sz="2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58140" y="6215082"/>
              <a:ext cx="1853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2</a:t>
              </a:r>
              <a:endParaRPr lang="ru-RU" sz="1100" dirty="0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2714612" y="3286124"/>
            <a:ext cx="3662486" cy="1914709"/>
            <a:chOff x="2714612" y="3286124"/>
            <a:chExt cx="3662486" cy="1914709"/>
          </a:xfrm>
        </p:grpSpPr>
        <p:sp>
          <p:nvSpPr>
            <p:cNvPr id="7" name="TextBox 6"/>
            <p:cNvSpPr txBox="1"/>
            <p:nvPr/>
          </p:nvSpPr>
          <p:spPr>
            <a:xfrm>
              <a:off x="2714612" y="3286124"/>
              <a:ext cx="3571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3. ∆ABD </a:t>
              </a:r>
              <a:r>
                <a:rPr lang="ru-RU" b="1" dirty="0" smtClean="0"/>
                <a:t>по т. Пифагора имеем</a:t>
              </a:r>
              <a:r>
                <a:rPr lang="en-US" b="1" dirty="0" smtClean="0"/>
                <a:t>:</a:t>
              </a:r>
              <a:endParaRPr lang="ru-RU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86050" y="3643314"/>
              <a:ext cx="35910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AB  = BD  </a:t>
              </a:r>
              <a:r>
                <a:rPr lang="ru-RU" b="1" dirty="0" smtClean="0"/>
                <a:t>+</a:t>
              </a:r>
              <a:r>
                <a:rPr lang="en-US" b="1" dirty="0" smtClean="0"/>
                <a:t>  AD  ;   BD  = </a:t>
              </a:r>
              <a:r>
                <a:rPr lang="en-US" sz="2400" b="1" dirty="0" smtClean="0"/>
                <a:t>√</a:t>
              </a:r>
              <a:r>
                <a:rPr lang="en-US" b="1" dirty="0" smtClean="0"/>
                <a:t> AB  -  AD </a:t>
              </a:r>
              <a:endParaRPr lang="ru-RU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86050" y="4000504"/>
              <a:ext cx="171713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(x – 18) = x  -  24</a:t>
              </a:r>
            </a:p>
            <a:p>
              <a:r>
                <a:rPr lang="en-US" b="1" dirty="0" smtClean="0"/>
                <a:t>36x = 324 + 576</a:t>
              </a:r>
            </a:p>
            <a:p>
              <a:r>
                <a:rPr lang="en-US" b="1" dirty="0" smtClean="0"/>
                <a:t>4x = 100</a:t>
              </a:r>
            </a:p>
            <a:p>
              <a:r>
                <a:rPr lang="en-US" b="1" dirty="0" smtClean="0"/>
                <a:t>X = 25</a:t>
              </a:r>
              <a:endParaRPr lang="ru-RU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71802" y="3643314"/>
              <a:ext cx="1428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2</a:t>
              </a:r>
              <a:endParaRPr lang="ru-RU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71868" y="3643315"/>
              <a:ext cx="1203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2</a:t>
              </a:r>
              <a:endParaRPr lang="ru-RU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29256" y="3643314"/>
              <a:ext cx="1853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2</a:t>
              </a:r>
              <a:endParaRPr lang="ru-RU" sz="11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43372" y="3643314"/>
              <a:ext cx="1853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2</a:t>
              </a:r>
              <a:endParaRPr lang="ru-RU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00760" y="3643314"/>
              <a:ext cx="1853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2</a:t>
              </a:r>
              <a:endParaRPr lang="ru-RU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86248" y="4000504"/>
              <a:ext cx="1853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2</a:t>
              </a:r>
              <a:endParaRPr lang="ru-RU" sz="11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86182" y="4000504"/>
              <a:ext cx="1853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2</a:t>
              </a:r>
              <a:endParaRPr lang="ru-RU" sz="11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8992" y="3929066"/>
              <a:ext cx="1853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2</a:t>
              </a:r>
              <a:endParaRPr lang="ru-RU" sz="11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786314" y="3643314"/>
              <a:ext cx="1853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2</a:t>
              </a:r>
              <a:endParaRPr lang="ru-RU" sz="1100" dirty="0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5214942" y="3786190"/>
              <a:ext cx="107157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Группа 52"/>
          <p:cNvGrpSpPr/>
          <p:nvPr/>
        </p:nvGrpSpPr>
        <p:grpSpPr>
          <a:xfrm>
            <a:off x="2857488" y="2285992"/>
            <a:ext cx="4246675" cy="461665"/>
            <a:chOff x="2857488" y="2285992"/>
            <a:chExt cx="4246675" cy="461665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3500430" y="2418314"/>
              <a:ext cx="642942" cy="105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714744" y="2345288"/>
              <a:ext cx="2568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2</a:t>
              </a:r>
              <a:endParaRPr lang="ru-RU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43372" y="2345288"/>
              <a:ext cx="1428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2</a:t>
              </a:r>
              <a:endParaRPr lang="ru-RU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57488" y="2285992"/>
              <a:ext cx="42466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DC </a:t>
              </a:r>
              <a:r>
                <a:rPr lang="ru-RU" b="1" dirty="0" smtClean="0"/>
                <a:t>= </a:t>
              </a:r>
              <a:r>
                <a:rPr lang="ru-RU" sz="2400" b="1" dirty="0" smtClean="0"/>
                <a:t>√</a:t>
              </a:r>
              <a:r>
                <a:rPr lang="ru-RU" b="1" dirty="0" smtClean="0"/>
                <a:t>30</a:t>
              </a:r>
              <a:r>
                <a:rPr lang="ru-RU" sz="1400" b="1" dirty="0" smtClean="0"/>
                <a:t> – </a:t>
              </a:r>
              <a:r>
                <a:rPr lang="ru-RU" b="1" dirty="0" smtClean="0"/>
                <a:t>24</a:t>
              </a:r>
              <a:r>
                <a:rPr lang="ru-RU" sz="1400" b="1" dirty="0" smtClean="0"/>
                <a:t> = </a:t>
              </a:r>
              <a:r>
                <a:rPr lang="ru-RU" sz="2400" b="1" dirty="0" err="1" smtClean="0"/>
                <a:t>√</a:t>
              </a:r>
              <a:r>
                <a:rPr lang="ru-RU" sz="2400" b="1" dirty="0" smtClean="0"/>
                <a:t> </a:t>
              </a:r>
              <a:r>
                <a:rPr lang="ru-RU" b="1" dirty="0" smtClean="0"/>
                <a:t>(30 – 24) </a:t>
              </a:r>
              <a:r>
                <a:rPr lang="ru-RU" b="1" dirty="0" smtClean="0">
                  <a:latin typeface="Calibri"/>
                </a:rPr>
                <a:t>∙</a:t>
              </a:r>
              <a:r>
                <a:rPr lang="ru-RU" b="1" dirty="0" smtClean="0"/>
                <a:t> (30  + 24) = 18</a:t>
              </a:r>
              <a:endParaRPr lang="ru-RU" sz="2000" b="1" dirty="0" smtClean="0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500562" y="2427280"/>
              <a:ext cx="207170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-142908" y="1068156"/>
            <a:ext cx="3429024" cy="4075356"/>
            <a:chOff x="571472" y="2143116"/>
            <a:chExt cx="3429024" cy="4075356"/>
          </a:xfrm>
        </p:grpSpPr>
        <p:sp>
          <p:nvSpPr>
            <p:cNvPr id="41" name="Равнобедренный треугольник 40"/>
            <p:cNvSpPr/>
            <p:nvPr/>
          </p:nvSpPr>
          <p:spPr>
            <a:xfrm>
              <a:off x="1000100" y="2571744"/>
              <a:ext cx="2214578" cy="3143272"/>
            </a:xfrm>
            <a:prstGeom prst="triangl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единительная линия 41"/>
            <p:cNvCxnSpPr>
              <a:stCxn id="41" idx="2"/>
            </p:cNvCxnSpPr>
            <p:nvPr/>
          </p:nvCxnSpPr>
          <p:spPr>
            <a:xfrm rot="5400000" flipH="1" flipV="1">
              <a:off x="1571604" y="4357694"/>
              <a:ext cx="785818" cy="1928826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71472" y="5572141"/>
              <a:ext cx="3571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 smtClean="0"/>
            </a:p>
            <a:p>
              <a:endParaRPr lang="ru-RU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85786" y="5643578"/>
              <a:ext cx="1428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A</a:t>
              </a:r>
              <a:endParaRPr lang="ru-RU" sz="24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43240" y="5643578"/>
              <a:ext cx="1428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C</a:t>
              </a:r>
              <a:endParaRPr lang="ru-RU" sz="24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000232" y="2143116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B</a:t>
              </a:r>
              <a:endParaRPr lang="ru-RU" sz="24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142976" y="3714752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X</a:t>
              </a:r>
              <a:endParaRPr lang="ru-RU" sz="24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643174" y="3857628"/>
              <a:ext cx="13573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X-DC</a:t>
              </a:r>
            </a:p>
            <a:p>
              <a:endParaRPr lang="ru-RU" sz="24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 rot="20519607">
              <a:off x="1428728" y="4929198"/>
              <a:ext cx="9286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24 </a:t>
              </a:r>
              <a:r>
                <a:rPr lang="ru-RU" sz="2400" b="1" dirty="0" smtClean="0"/>
                <a:t>см</a:t>
              </a:r>
              <a:endParaRPr lang="ru-RU" sz="24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928926" y="4786322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D</a:t>
              </a:r>
              <a:endParaRPr lang="ru-RU" sz="2400" b="1" dirty="0"/>
            </a:p>
          </p:txBody>
        </p:sp>
        <p:sp>
          <p:nvSpPr>
            <p:cNvPr id="51" name="Прямоугольник 50"/>
            <p:cNvSpPr/>
            <p:nvPr/>
          </p:nvSpPr>
          <p:spPr>
            <a:xfrm rot="4080000">
              <a:off x="2807609" y="4950757"/>
              <a:ext cx="142876" cy="142876"/>
            </a:xfrm>
            <a:prstGeom prst="rect">
              <a:avLst/>
            </a:prstGeom>
            <a:solidFill>
              <a:srgbClr val="00B050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Управляющая кнопка: домой 51">
            <a:hlinkClick r:id="rId2" action="ppaction://hlinksldjump" highlightClick="1"/>
          </p:cNvPr>
          <p:cNvSpPr/>
          <p:nvPr/>
        </p:nvSpPr>
        <p:spPr>
          <a:xfrm>
            <a:off x="7858148" y="5500702"/>
            <a:ext cx="1042416" cy="1042416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5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357554" y="0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Задача № 9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28926" y="428604"/>
            <a:ext cx="57150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 равнобедренный треугольник АВС вписана</a:t>
            </a:r>
          </a:p>
          <a:p>
            <a:r>
              <a:rPr lang="ru-RU" sz="2000" b="1" dirty="0" smtClean="0"/>
              <a:t> окружность. Параллельно его основанию АС</a:t>
            </a:r>
          </a:p>
          <a:p>
            <a:r>
              <a:rPr lang="ru-RU" sz="2000" b="1" dirty="0" smtClean="0"/>
              <a:t> проведена касательная  к окружности, пересекающая </a:t>
            </a:r>
          </a:p>
          <a:p>
            <a:r>
              <a:rPr lang="ru-RU" sz="2000" b="1" dirty="0" smtClean="0"/>
              <a:t>боковые стороны в точках</a:t>
            </a:r>
            <a:r>
              <a:rPr lang="en-US" sz="2000" b="1" dirty="0" smtClean="0"/>
              <a:t> D </a:t>
            </a:r>
            <a:r>
              <a:rPr lang="ru-RU" sz="2000" b="1" dirty="0" smtClean="0"/>
              <a:t>и</a:t>
            </a:r>
            <a:r>
              <a:rPr lang="en-US" sz="2000" b="1" dirty="0" smtClean="0"/>
              <a:t> E</a:t>
            </a:r>
            <a:r>
              <a:rPr lang="ru-RU" sz="2000" b="1" dirty="0" smtClean="0"/>
              <a:t>. Найдите радиус</a:t>
            </a:r>
          </a:p>
          <a:p>
            <a:r>
              <a:rPr lang="ru-RU" sz="2000" b="1" dirty="0" smtClean="0"/>
              <a:t> окружности , если</a:t>
            </a:r>
            <a:r>
              <a:rPr lang="en-US" sz="2000" b="1" dirty="0" smtClean="0"/>
              <a:t> DE = 8,  AC = 18.</a:t>
            </a:r>
            <a:r>
              <a:rPr lang="ru-RU" sz="2000" b="1" dirty="0" smtClean="0"/>
              <a:t>  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2428868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Дано: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00628" y="2928934"/>
            <a:ext cx="37946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/>
              <a:buChar char="D"/>
            </a:pPr>
            <a:r>
              <a:rPr lang="ru-RU" sz="2000" b="1" dirty="0" smtClean="0">
                <a:sym typeface="Symbol"/>
              </a:rPr>
              <a:t>АВС- равнобедренный,</a:t>
            </a:r>
          </a:p>
          <a:p>
            <a:r>
              <a:rPr lang="ru-RU" sz="2000" b="1" dirty="0" smtClean="0">
                <a:sym typeface="Symbol"/>
              </a:rPr>
              <a:t>О- центр вписанной окружности</a:t>
            </a:r>
          </a:p>
          <a:p>
            <a:r>
              <a:rPr lang="en-US" sz="2000" b="1" dirty="0" smtClean="0">
                <a:sym typeface="Symbol"/>
              </a:rPr>
              <a:t>DEAC</a:t>
            </a:r>
            <a:r>
              <a:rPr lang="ru-RU" sz="2000" b="1" dirty="0" smtClean="0">
                <a:sym typeface="Symbol"/>
              </a:rPr>
              <a:t>,  </a:t>
            </a:r>
            <a:r>
              <a:rPr lang="en-US" sz="2000" b="1" dirty="0" smtClean="0">
                <a:sym typeface="Symbol"/>
              </a:rPr>
              <a:t>DE=8   AC=18</a:t>
            </a:r>
            <a:endParaRPr lang="ru-RU" sz="2000" b="1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28596" y="1643050"/>
            <a:ext cx="4071966" cy="4286280"/>
          </a:xfrm>
          <a:prstGeom prst="triangl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142976" y="3500438"/>
            <a:ext cx="2643206" cy="2428892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5984" y="1214422"/>
            <a:ext cx="415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57290" y="2928934"/>
            <a:ext cx="442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86116" y="2928934"/>
            <a:ext cx="385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</a:t>
            </a:r>
            <a:endParaRPr lang="ru-RU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14282" y="5929330"/>
            <a:ext cx="43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500562" y="5857892"/>
            <a:ext cx="404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571604" y="3500438"/>
            <a:ext cx="1785950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86380" y="4214818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Найти : </a:t>
            </a:r>
            <a:r>
              <a:rPr lang="en-US" sz="2400" b="1" dirty="0" smtClean="0"/>
              <a:t>r</a:t>
            </a:r>
            <a:endParaRPr lang="ru-RU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000232" y="4286256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</a:t>
            </a:r>
            <a:endParaRPr lang="ru-RU" sz="2400" b="1" dirty="0"/>
          </a:p>
        </p:txBody>
      </p:sp>
      <p:sp>
        <p:nvSpPr>
          <p:cNvPr id="16" name="Овал 15"/>
          <p:cNvSpPr/>
          <p:nvPr/>
        </p:nvSpPr>
        <p:spPr>
          <a:xfrm>
            <a:off x="2428860" y="46434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>
            <a:stCxn id="2" idx="0"/>
          </p:cNvCxnSpPr>
          <p:nvPr/>
        </p:nvCxnSpPr>
        <p:spPr>
          <a:xfrm rot="16200000" flipH="1">
            <a:off x="321439" y="3714752"/>
            <a:ext cx="4287074" cy="794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71670" y="42148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428596" y="1571612"/>
            <a:ext cx="4071966" cy="4286280"/>
          </a:xfrm>
          <a:prstGeom prst="triangl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142976" y="3429000"/>
            <a:ext cx="2643206" cy="2428892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86050" y="1500174"/>
            <a:ext cx="415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2857496"/>
            <a:ext cx="442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1736" y="2928934"/>
            <a:ext cx="455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86116" y="2857496"/>
            <a:ext cx="385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5984" y="5857892"/>
            <a:ext cx="543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5857892"/>
            <a:ext cx="433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00562" y="5786454"/>
            <a:ext cx="404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571604" y="3429000"/>
            <a:ext cx="1785950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2464579" y="4536289"/>
            <a:ext cx="71438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00298" y="0"/>
            <a:ext cx="3482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Решение задачи № 9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14282" y="500042"/>
            <a:ext cx="89038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r>
              <a:rPr lang="ru-RU" b="1" dirty="0" smtClean="0"/>
              <a:t>.Четырехугольник  </a:t>
            </a:r>
            <a:r>
              <a:rPr lang="en-US" b="1" dirty="0" smtClean="0"/>
              <a:t>ADEC  - </a:t>
            </a:r>
            <a:r>
              <a:rPr lang="ru-RU" b="1" dirty="0" smtClean="0"/>
              <a:t> описанный, </a:t>
            </a:r>
          </a:p>
          <a:p>
            <a:r>
              <a:rPr lang="ru-RU" b="1" dirty="0" smtClean="0"/>
              <a:t>все его стороны касаются окружности  с центром О. Стороны такого четырехугольника</a:t>
            </a:r>
          </a:p>
          <a:p>
            <a:r>
              <a:rPr lang="ru-RU" b="1" dirty="0" smtClean="0"/>
              <a:t>обладают свойством  </a:t>
            </a:r>
            <a:r>
              <a:rPr lang="en-US" b="1" dirty="0" smtClean="0"/>
              <a:t>DE  +  AC  = AD  +  EC.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857620" y="1428736"/>
            <a:ext cx="46906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r>
              <a:rPr lang="ru-RU" b="1" dirty="0" smtClean="0"/>
              <a:t>. По условию  отрезок </a:t>
            </a:r>
            <a:r>
              <a:rPr lang="en-US" b="1" dirty="0" smtClean="0"/>
              <a:t>DE </a:t>
            </a:r>
            <a:r>
              <a:rPr lang="ru-RU" b="1" dirty="0" smtClean="0"/>
              <a:t> параллелен АС, а </a:t>
            </a:r>
          </a:p>
          <a:p>
            <a:r>
              <a:rPr lang="ru-RU" b="1" dirty="0" smtClean="0"/>
              <a:t>так как треугольник  равнобедренный , то </a:t>
            </a:r>
          </a:p>
          <a:p>
            <a:r>
              <a:rPr lang="en-US" b="1" dirty="0" smtClean="0"/>
              <a:t>AD = CE</a:t>
            </a:r>
            <a:r>
              <a:rPr lang="ru-RU" b="1" dirty="0" smtClean="0"/>
              <a:t>,  значит  </a:t>
            </a:r>
            <a:r>
              <a:rPr lang="en-US" b="1" dirty="0" smtClean="0"/>
              <a:t>DE  +  AC  = 2AD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Отсюда   </a:t>
            </a:r>
            <a:r>
              <a:rPr lang="en-US" b="1" dirty="0" smtClean="0"/>
              <a:t>AD= 13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357686" y="2571744"/>
            <a:ext cx="45988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3. Проведем ВМ –высоту  треугольника, </a:t>
            </a:r>
          </a:p>
          <a:p>
            <a:r>
              <a:rPr lang="ru-RU" b="1" dirty="0" smtClean="0"/>
              <a:t>она является  и биссектрисой,  значит центр</a:t>
            </a:r>
          </a:p>
          <a:p>
            <a:r>
              <a:rPr lang="ru-RU" b="1" dirty="0" smtClean="0"/>
              <a:t>вписанной окружности  О  лежит на ВМ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429124" y="3500438"/>
            <a:ext cx="3377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4. Из вершины </a:t>
            </a:r>
            <a:r>
              <a:rPr lang="en-US" b="1" dirty="0" smtClean="0"/>
              <a:t>D</a:t>
            </a:r>
            <a:r>
              <a:rPr lang="ru-RU" b="1" dirty="0" smtClean="0"/>
              <a:t>  и  Е проведем</a:t>
            </a:r>
          </a:p>
          <a:p>
            <a:r>
              <a:rPr lang="ru-RU" b="1" dirty="0" smtClean="0"/>
              <a:t>  перпендикуляры.</a:t>
            </a:r>
            <a:endParaRPr lang="ru-RU" b="1" dirty="0"/>
          </a:p>
        </p:txBody>
      </p:sp>
      <p:cxnSp>
        <p:nvCxnSpPr>
          <p:cNvPr id="29" name="Прямая соединительная линия 28"/>
          <p:cNvCxnSpPr>
            <a:stCxn id="6" idx="2"/>
          </p:cNvCxnSpPr>
          <p:nvPr/>
        </p:nvCxnSpPr>
        <p:spPr>
          <a:xfrm rot="5400000">
            <a:off x="372267" y="4580056"/>
            <a:ext cx="2405738" cy="70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57290" y="5786454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>
            <a:off x="2143108" y="4643446"/>
            <a:ext cx="242889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86116" y="5786454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</a:t>
            </a:r>
            <a:endParaRPr lang="ru-RU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214942" y="5000636"/>
            <a:ext cx="2701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</a:t>
            </a:r>
            <a:r>
              <a:rPr lang="ru-RU" b="1" dirty="0" smtClean="0"/>
              <a:t>. Из  треугольника </a:t>
            </a:r>
            <a:r>
              <a:rPr lang="en-US" b="1" dirty="0" smtClean="0"/>
              <a:t>ADK </a:t>
            </a:r>
            <a:r>
              <a:rPr lang="ru-RU" b="1" dirty="0" smtClean="0"/>
              <a:t>:</a:t>
            </a:r>
            <a:endParaRPr lang="en-US" b="1" dirty="0" smtClean="0"/>
          </a:p>
          <a:p>
            <a:r>
              <a:rPr lang="en-US" b="1" dirty="0" smtClean="0"/>
              <a:t>DK = 12 </a:t>
            </a:r>
            <a:r>
              <a:rPr lang="ru-RU" b="1" dirty="0" smtClean="0"/>
              <a:t>,</a:t>
            </a:r>
            <a:r>
              <a:rPr lang="en-US" b="1" dirty="0" smtClean="0"/>
              <a:t>  DK=MN =2r  </a:t>
            </a:r>
            <a:r>
              <a:rPr lang="ru-RU" b="1" dirty="0" smtClean="0"/>
              <a:t>,</a:t>
            </a:r>
            <a:r>
              <a:rPr lang="en-US" b="1" dirty="0" smtClean="0"/>
              <a:t>  </a:t>
            </a:r>
          </a:p>
          <a:p>
            <a:r>
              <a:rPr lang="en-US" b="1" dirty="0" smtClean="0"/>
              <a:t>       r = 6</a:t>
            </a:r>
            <a:r>
              <a:rPr lang="ru-RU" b="1" dirty="0" smtClean="0"/>
              <a:t> </a:t>
            </a:r>
            <a:r>
              <a:rPr lang="en-US" b="1" dirty="0" smtClean="0"/>
              <a:t> </a:t>
            </a:r>
            <a:r>
              <a:rPr lang="ru-RU" b="1" dirty="0" smtClean="0"/>
              <a:t>.</a:t>
            </a:r>
            <a:endParaRPr lang="en-US" b="1" dirty="0" smtClean="0"/>
          </a:p>
          <a:p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857752" y="4286256"/>
            <a:ext cx="3749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</a:t>
            </a:r>
            <a:r>
              <a:rPr lang="ru-RU" b="1" dirty="0" smtClean="0"/>
              <a:t>.</a:t>
            </a:r>
            <a:r>
              <a:rPr lang="en-US" b="1" dirty="0" smtClean="0"/>
              <a:t> NL=DE  </a:t>
            </a:r>
            <a:r>
              <a:rPr lang="ru-RU" b="1" dirty="0" smtClean="0"/>
              <a:t>,</a:t>
            </a:r>
            <a:r>
              <a:rPr lang="en-US" b="1" dirty="0" smtClean="0"/>
              <a:t> AK =LC </a:t>
            </a:r>
            <a:r>
              <a:rPr lang="ru-RU" b="1" dirty="0" smtClean="0"/>
              <a:t> и  </a:t>
            </a:r>
            <a:r>
              <a:rPr lang="en-US" b="1" dirty="0" smtClean="0"/>
              <a:t>AK+LC= 18-8=10</a:t>
            </a:r>
          </a:p>
          <a:p>
            <a:r>
              <a:rPr lang="en-US" b="1" dirty="0" smtClean="0"/>
              <a:t>AK = 5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572132" y="6000768"/>
            <a:ext cx="18090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Ответ : 6.</a:t>
            </a:r>
            <a:endParaRPr lang="ru-RU" sz="3200" b="1" dirty="0"/>
          </a:p>
        </p:txBody>
      </p:sp>
      <p:sp>
        <p:nvSpPr>
          <p:cNvPr id="28" name="Управляющая кнопка: домой 27">
            <a:hlinkClick r:id="rId2" action="ppaction://hlinksldjump" highlightClick="1"/>
          </p:cNvPr>
          <p:cNvSpPr/>
          <p:nvPr/>
        </p:nvSpPr>
        <p:spPr>
          <a:xfrm>
            <a:off x="7858148" y="5500702"/>
            <a:ext cx="1042416" cy="1042416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0"/>
            <a:ext cx="83582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Исторические сведения.</a:t>
            </a:r>
          </a:p>
          <a:p>
            <a:r>
              <a:rPr lang="en-US" b="1" dirty="0" smtClean="0"/>
              <a:t> </a:t>
            </a:r>
            <a:r>
              <a:rPr lang="ru-RU" b="1" dirty="0" smtClean="0"/>
              <a:t>Треугольник </a:t>
            </a:r>
            <a:r>
              <a:rPr lang="ru-RU" dirty="0"/>
              <a:t>- самая простая замкнутая прямолинейная фигура; одна из первых, свойства которой человек узнал еще в глубокой древности, так как эта фигура всегда имела широкое применение в практической жизни. В строительном искусстве испокон веков используется свойство жесткости треугольника для укрепления различных строений и их деталей. Изображения треугольников и задачи на треугольники встречаются в папирусах, в старинных индийских книгах и в других древних документах. В древней Греции учение о треугольниках развивалось в ионийской школе, основанной в </a:t>
            </a:r>
            <a:r>
              <a:rPr lang="en-US" dirty="0"/>
              <a:t>VII </a:t>
            </a:r>
            <a:r>
              <a:rPr lang="ru-RU" dirty="0"/>
              <a:t>в. до н. э. </a:t>
            </a:r>
            <a:r>
              <a:rPr lang="ru-RU" b="1" dirty="0"/>
              <a:t>Фалесом, </a:t>
            </a:r>
            <a:r>
              <a:rPr lang="ru-RU" dirty="0"/>
              <a:t>в школе </a:t>
            </a:r>
            <a:r>
              <a:rPr lang="ru-RU" b="1" dirty="0"/>
              <a:t>Пифагора </a:t>
            </a:r>
            <a:r>
              <a:rPr lang="ru-RU" dirty="0"/>
              <a:t>и других; оно было затем полностью изложено в первой книге «Начал» </a:t>
            </a:r>
            <a:r>
              <a:rPr lang="ru-RU" b="1" dirty="0"/>
              <a:t>Евклида</a:t>
            </a:r>
            <a:r>
              <a:rPr lang="ru-RU" dirty="0"/>
              <a:t>. Понятие о треугольнике исторически развивалось, так: сначала рассматривались лишь правильные, затем равнобедренные и, наконец, разносторонние треугольники.</a:t>
            </a:r>
          </a:p>
        </p:txBody>
      </p:sp>
      <p:pic>
        <p:nvPicPr>
          <p:cNvPr id="3" name="Picture 2" descr="200px-Tha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714752"/>
            <a:ext cx="1571636" cy="1995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0034" y="6000768"/>
            <a:ext cx="585791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Фалес                                                                       Пифагор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3" tooltip="640 до н. э."/>
              </a:rPr>
              <a:t>                640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/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4" tooltip="624 до н. э."/>
              </a:rPr>
              <a:t>624 до н. э.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прим.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5" tooltip="570 до н. э."/>
              </a:rPr>
              <a:t>570 до н. э.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4" descr="pifagor-200x30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3571876"/>
            <a:ext cx="1643074" cy="22145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180px-Euklid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40" y="3643314"/>
            <a:ext cx="1428760" cy="228601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786578" y="6215082"/>
            <a:ext cx="2214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Евклид  </a:t>
            </a:r>
            <a:r>
              <a:rPr lang="ru-RU" sz="8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800" dirty="0" smtClean="0">
                <a:latin typeface="Arial" pitchFamily="34" charset="0"/>
                <a:ea typeface="Times New Roman" pitchFamily="18" charset="0"/>
              </a:rPr>
              <a:t>                                                                    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r>
              <a:rPr lang="ru-RU" sz="1000" b="1" dirty="0" smtClean="0"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8" tooltip="III век до н. э."/>
              </a:rPr>
              <a:t>II век до н. э.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Управляющая кнопка: домой 7">
            <a:hlinkClick r:id="rId9" action="ppaction://hlinksldjump" highlightClick="1"/>
          </p:cNvPr>
          <p:cNvSpPr/>
          <p:nvPr/>
        </p:nvSpPr>
        <p:spPr>
          <a:xfrm>
            <a:off x="8215338" y="5929330"/>
            <a:ext cx="928662" cy="928670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686700" cy="64294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Справочный материал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1000108"/>
            <a:ext cx="78819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/>
              <a:t>Проекция  катета на гипотенузу- </a:t>
            </a:r>
            <a:r>
              <a:rPr lang="ru-RU" dirty="0" smtClean="0"/>
              <a:t>отрезок (часть гипотенузы) , соединяющий </a:t>
            </a:r>
          </a:p>
          <a:p>
            <a:r>
              <a:rPr lang="ru-RU" dirty="0" smtClean="0"/>
              <a:t> основание перпендикуляра , опущенного из прямого угла</a:t>
            </a:r>
          </a:p>
          <a:p>
            <a:r>
              <a:rPr lang="ru-RU" dirty="0" smtClean="0"/>
              <a:t> и конец катета, общий с гипотенузой.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1928802"/>
            <a:ext cx="7415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Окружность, касающаяся всех трех сторон треугольника, называется его</a:t>
            </a:r>
          </a:p>
          <a:p>
            <a:r>
              <a:rPr lang="ru-RU" dirty="0" smtClean="0"/>
              <a:t> </a:t>
            </a:r>
            <a:r>
              <a:rPr lang="ru-RU" b="1" u="sng" dirty="0" smtClean="0"/>
              <a:t>вписанной окружностью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3929066"/>
            <a:ext cx="8262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. Окружность, проходящая через все три вершины треугольника, называется его </a:t>
            </a:r>
          </a:p>
          <a:p>
            <a:r>
              <a:rPr lang="ru-RU" b="1" u="sng" dirty="0" smtClean="0"/>
              <a:t>описанной окружностью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2428868"/>
            <a:ext cx="86446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u="sng" dirty="0" smtClean="0"/>
              <a:t>Биссектрисой</a:t>
            </a:r>
            <a:r>
              <a:rPr lang="ru-RU" dirty="0" smtClean="0"/>
              <a:t> треугольника, проведенной из данной вершины, называют </a:t>
            </a:r>
          </a:p>
          <a:p>
            <a:r>
              <a:rPr lang="ru-RU" dirty="0" smtClean="0"/>
              <a:t>отрезок, соединяющий эту вершину с точкой на противоположной стороне и</a:t>
            </a:r>
          </a:p>
          <a:p>
            <a:r>
              <a:rPr lang="ru-RU" dirty="0" smtClean="0"/>
              <a:t> делящий угол при данной вершине пополам. 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Биссектрисы треугольника </a:t>
            </a:r>
            <a:r>
              <a:rPr lang="ru-RU" dirty="0" smtClean="0"/>
              <a:t>пересекаются в одной точке, и эта точка совпадает с </a:t>
            </a:r>
            <a:r>
              <a:rPr lang="ru-RU" b="1" u="sng" dirty="0" smtClean="0"/>
              <a:t>центром вписанной окружности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5357826"/>
            <a:ext cx="8218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В равнобедренном треугольнике би</a:t>
            </a:r>
            <a:r>
              <a:rPr lang="ru-RU" b="1" dirty="0" smtClean="0"/>
              <a:t>ссект</a:t>
            </a:r>
            <a:r>
              <a:rPr lang="ru-RU" dirty="0" smtClean="0"/>
              <a:t>риса, медиана и высота, проведенные </a:t>
            </a:r>
          </a:p>
          <a:p>
            <a:r>
              <a:rPr lang="ru-RU" dirty="0" smtClean="0"/>
              <a:t>к основанию, совпадают.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4643446"/>
            <a:ext cx="81307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Серединные перпендикуляры к сторонам треугольника  пересекаются в одной </a:t>
            </a:r>
          </a:p>
          <a:p>
            <a:r>
              <a:rPr lang="ru-RU" dirty="0" smtClean="0"/>
              <a:t>точке, которая совпадает с </a:t>
            </a:r>
            <a:r>
              <a:rPr lang="ru-RU" b="1" dirty="0" smtClean="0"/>
              <a:t>центром описанной окружности.</a:t>
            </a:r>
          </a:p>
          <a:p>
            <a:endParaRPr lang="ru-RU" dirty="0"/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785818" cy="857256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59"/>
            <a:ext cx="8229600" cy="17859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СПАСИБО ЗА ВНИМАНИЕ!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Аннотация к работе.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71546"/>
            <a:ext cx="863055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000" b="1" dirty="0" smtClean="0"/>
              <a:t>        Цель нашей работы  - помочь  учащимся подготовиться к итоговой  аттестации. Для успешного  выполнения экзаменационных заданий необходимы твердые знания  основных геометрических фактов и некоторый  практический  опыт .  </a:t>
            </a:r>
          </a:p>
          <a:p>
            <a:r>
              <a:rPr lang="ru-RU" sz="2000" b="1" dirty="0" smtClean="0"/>
              <a:t>Работа  может быть полезна учащимся не только 9 класса, но и 8 и 10 классов, которые  в будущем  будут сдавать ЕГЭ.</a:t>
            </a:r>
          </a:p>
          <a:p>
            <a:r>
              <a:rPr lang="ru-RU" sz="2000" b="1" dirty="0" smtClean="0"/>
              <a:t>       Кроме того, надеемся , что наша презентация  послужит хорошим подспорьем для учителей математики  при проведении уроков по темам , связанным с треугольником.</a:t>
            </a:r>
          </a:p>
          <a:p>
            <a:r>
              <a:rPr lang="ru-RU" sz="2000" b="1" dirty="0" smtClean="0"/>
              <a:t>Текст на слайдах появляется по щелчку  мышки</a:t>
            </a:r>
            <a:r>
              <a:rPr lang="ru-RU" sz="2000" b="1" smtClean="0"/>
              <a:t>,   </a:t>
            </a:r>
            <a:r>
              <a:rPr lang="ru-RU" sz="2000" b="1" dirty="0" smtClean="0"/>
              <a:t>есть время  подумать  над задачей , проанализировать условие, потом  сравнить свое решение с нашим.</a:t>
            </a:r>
          </a:p>
          <a:p>
            <a:r>
              <a:rPr lang="ru-RU" sz="2000" b="1" dirty="0" smtClean="0"/>
              <a:t>    Презентация содержит  историческую справку о треугольниках и краткий справочный материал.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1308E6"/>
                </a:solidFill>
                <a:hlinkClick r:id="rId2" action="ppaction://hlinksldjump"/>
              </a:rPr>
              <a:t>Задача №1</a:t>
            </a:r>
            <a:endParaRPr lang="ru-RU" dirty="0" smtClean="0">
              <a:solidFill>
                <a:srgbClr val="1308E6"/>
              </a:solidFill>
            </a:endParaRPr>
          </a:p>
          <a:p>
            <a:r>
              <a:rPr lang="ru-RU" dirty="0" smtClean="0">
                <a:hlinkClick r:id="rId3" action="ppaction://hlinksldjump"/>
              </a:rPr>
              <a:t>Задача №2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Задача №3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5" action="ppaction://hlinksldjump"/>
              </a:rPr>
              <a:t>Задача №4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Задача №5</a:t>
            </a:r>
            <a:endParaRPr lang="en-US" dirty="0" smtClean="0"/>
          </a:p>
          <a:p>
            <a:r>
              <a:rPr lang="ru-RU" dirty="0" smtClean="0">
                <a:hlinkClick r:id="rId7" action="ppaction://hlinksldjump"/>
              </a:rPr>
              <a:t>Задача №6</a:t>
            </a:r>
            <a:endParaRPr lang="ru-RU" dirty="0" smtClean="0"/>
          </a:p>
          <a:p>
            <a:r>
              <a:rPr lang="ru-RU" dirty="0" smtClean="0">
                <a:hlinkClick r:id="rId8" action="ppaction://hlinksldjump"/>
              </a:rPr>
              <a:t>Задача №7</a:t>
            </a:r>
            <a:endParaRPr lang="ru-RU" dirty="0" smtClean="0"/>
          </a:p>
          <a:p>
            <a:r>
              <a:rPr lang="ru-RU" dirty="0" smtClean="0">
                <a:hlinkClick r:id="rId9" action="ppaction://hlinksldjump"/>
              </a:rPr>
              <a:t>Задача №8</a:t>
            </a:r>
            <a:endParaRPr lang="ru-RU" dirty="0" smtClean="0"/>
          </a:p>
          <a:p>
            <a:r>
              <a:rPr lang="ru-RU" dirty="0" smtClean="0">
                <a:hlinkClick r:id="rId10" action="ppaction://hlinksldjump"/>
              </a:rPr>
              <a:t>Задача №9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357422" y="142852"/>
            <a:ext cx="324217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4000" b="1" dirty="0" smtClean="0"/>
              <a:t>Содержание .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868" y="1071546"/>
            <a:ext cx="3822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hlinkClick r:id="rId11" action="ppaction://hlinksldjump"/>
              </a:rPr>
              <a:t>Исторические сведения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571868" y="1571612"/>
            <a:ext cx="41216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hlinkClick r:id="rId11" action="ppaction://hlinksldjump"/>
              </a:rPr>
              <a:t>Справочный материал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358246" cy="17145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	Стороны треугольника равны 12 м., 16 м., и 20 м.. </a:t>
            </a:r>
            <a:r>
              <a:rPr lang="ru-RU" b="1" dirty="0"/>
              <a:t>Н</a:t>
            </a:r>
            <a:r>
              <a:rPr lang="ru-RU" b="1" dirty="0" smtClean="0"/>
              <a:t>айдите его высоту, проведенную из вершины большего угла.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571744"/>
            <a:ext cx="3143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Дано:</a:t>
            </a:r>
          </a:p>
        </p:txBody>
      </p:sp>
      <p:cxnSp>
        <p:nvCxnSpPr>
          <p:cNvPr id="7" name="Прямая соединительная линия 6"/>
          <p:cNvCxnSpPr>
            <a:stCxn id="9" idx="3"/>
            <a:endCxn id="12" idx="2"/>
          </p:cNvCxnSpPr>
          <p:nvPr/>
        </p:nvCxnSpPr>
        <p:spPr>
          <a:xfrm flipV="1">
            <a:off x="4465688" y="3919542"/>
            <a:ext cx="1613571" cy="174853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000496" y="5344913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857884" y="3273211"/>
            <a:ext cx="442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B</a:t>
            </a:r>
            <a:endParaRPr lang="ru-RU" sz="3600" dirty="0"/>
          </a:p>
        </p:txBody>
      </p:sp>
      <p:cxnSp>
        <p:nvCxnSpPr>
          <p:cNvPr id="16" name="Прямая соединительная линия 15"/>
          <p:cNvCxnSpPr>
            <a:stCxn id="12" idx="2"/>
            <a:endCxn id="20" idx="1"/>
          </p:cNvCxnSpPr>
          <p:nvPr/>
        </p:nvCxnSpPr>
        <p:spPr>
          <a:xfrm rot="16200000" flipH="1">
            <a:off x="6344468" y="3654332"/>
            <a:ext cx="1748537" cy="227895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8358214" y="5344913"/>
            <a:ext cx="4283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dirty="0"/>
          </a:p>
        </p:txBody>
      </p:sp>
      <p:cxnSp>
        <p:nvCxnSpPr>
          <p:cNvPr id="21" name="Прямая соединительная линия 20"/>
          <p:cNvCxnSpPr>
            <a:stCxn id="9" idx="3"/>
            <a:endCxn id="20" idx="1"/>
          </p:cNvCxnSpPr>
          <p:nvPr/>
        </p:nvCxnSpPr>
        <p:spPr>
          <a:xfrm>
            <a:off x="4465688" y="5668079"/>
            <a:ext cx="3892526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857224" y="3071810"/>
            <a:ext cx="3929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ABC - </a:t>
            </a:r>
            <a:r>
              <a:rPr lang="ru-RU" sz="3200" dirty="0" smtClean="0"/>
              <a:t>треугольник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857224" y="3429000"/>
            <a:ext cx="1928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AB </a:t>
            </a:r>
            <a:r>
              <a:rPr lang="ru-RU" sz="3200" dirty="0" smtClean="0"/>
              <a:t>=</a:t>
            </a:r>
            <a:r>
              <a:rPr lang="en-US" sz="3200" dirty="0" smtClean="0"/>
              <a:t> </a:t>
            </a:r>
            <a:r>
              <a:rPr lang="ru-RU" sz="3200" dirty="0" smtClean="0"/>
              <a:t>12 м.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57224" y="3786189"/>
            <a:ext cx="1928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BC </a:t>
            </a:r>
            <a:r>
              <a:rPr lang="ru-RU" sz="3200" dirty="0" smtClean="0"/>
              <a:t>=</a:t>
            </a:r>
            <a:r>
              <a:rPr lang="en-US" sz="3200" dirty="0" smtClean="0"/>
              <a:t> </a:t>
            </a:r>
            <a:r>
              <a:rPr lang="ru-RU" sz="3200" dirty="0" smtClean="0"/>
              <a:t>1</a:t>
            </a:r>
            <a:r>
              <a:rPr lang="en-US" sz="3200" dirty="0" smtClean="0"/>
              <a:t>6</a:t>
            </a:r>
            <a:r>
              <a:rPr lang="ru-RU" sz="3200" dirty="0" smtClean="0"/>
              <a:t> м.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57224" y="4143380"/>
            <a:ext cx="1928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AC </a:t>
            </a:r>
            <a:r>
              <a:rPr lang="ru-RU" sz="3200" dirty="0" smtClean="0"/>
              <a:t>=</a:t>
            </a:r>
            <a:r>
              <a:rPr lang="en-US" sz="3200" dirty="0" smtClean="0"/>
              <a:t> 20</a:t>
            </a:r>
            <a:r>
              <a:rPr lang="ru-RU" sz="3200" dirty="0" smtClean="0"/>
              <a:t> м.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14348" y="4691730"/>
            <a:ext cx="3143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Найти: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857224" y="5143512"/>
            <a:ext cx="1928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BD </a:t>
            </a:r>
            <a:r>
              <a:rPr lang="ru-RU" sz="3200" dirty="0" smtClean="0"/>
              <a:t>=</a:t>
            </a:r>
            <a:r>
              <a:rPr lang="en-US" sz="3200" dirty="0" smtClean="0"/>
              <a:t> ?</a:t>
            </a:r>
            <a:r>
              <a:rPr lang="ru-RU" sz="3200" dirty="0" smtClean="0"/>
              <a:t> м.</a:t>
            </a:r>
            <a:endParaRPr lang="ru-RU" sz="3200" dirty="0"/>
          </a:p>
        </p:txBody>
      </p:sp>
      <p:cxnSp>
        <p:nvCxnSpPr>
          <p:cNvPr id="32" name="Прямая соединительная линия 31"/>
          <p:cNvCxnSpPr>
            <a:stCxn id="36" idx="0"/>
            <a:endCxn id="12" idx="2"/>
          </p:cNvCxnSpPr>
          <p:nvPr/>
        </p:nvCxnSpPr>
        <p:spPr>
          <a:xfrm rot="16200000" flipV="1">
            <a:off x="5225657" y="4773144"/>
            <a:ext cx="1724036" cy="16831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5857884" y="5643578"/>
            <a:ext cx="476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9" grpId="0"/>
      <p:bldP spid="12" grpId="0"/>
      <p:bldP spid="20" grpId="0"/>
      <p:bldP spid="25" grpId="0"/>
      <p:bldP spid="26" grpId="0"/>
      <p:bldP spid="27" grpId="0"/>
      <p:bldP spid="28" grpId="0"/>
      <p:bldP spid="30" grpId="0"/>
      <p:bldP spid="31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условия задачи</a:t>
            </a:r>
            <a:r>
              <a:rPr lang="en-US" dirty="0" smtClean="0"/>
              <a:t> </a:t>
            </a:r>
            <a:r>
              <a:rPr lang="ru-RU" dirty="0" smtClean="0"/>
              <a:t>№1:</a:t>
            </a:r>
            <a:endParaRPr lang="ru-RU" dirty="0"/>
          </a:p>
        </p:txBody>
      </p:sp>
      <p:cxnSp>
        <p:nvCxnSpPr>
          <p:cNvPr id="4" name="Прямая соединительная линия 3"/>
          <p:cNvCxnSpPr>
            <a:stCxn id="5" idx="3"/>
            <a:endCxn id="6" idx="2"/>
          </p:cNvCxnSpPr>
          <p:nvPr/>
        </p:nvCxnSpPr>
        <p:spPr>
          <a:xfrm flipV="1">
            <a:off x="893788" y="1860753"/>
            <a:ext cx="2923109" cy="3748801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28596" y="5286388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A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95522" y="1214422"/>
            <a:ext cx="442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</a:rPr>
              <a:t>B</a:t>
            </a:r>
            <a:endParaRPr lang="ru-RU" sz="3600" dirty="0">
              <a:solidFill>
                <a:srgbClr val="FFC000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6" idx="2"/>
            <a:endCxn id="8" idx="1"/>
          </p:cNvCxnSpPr>
          <p:nvPr/>
        </p:nvCxnSpPr>
        <p:spPr>
          <a:xfrm rot="16200000" flipH="1">
            <a:off x="4283051" y="1394598"/>
            <a:ext cx="3752190" cy="468449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8501396" y="5289777"/>
            <a:ext cx="4283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C</a:t>
            </a:r>
            <a:endParaRPr lang="ru-RU" sz="3600" dirty="0">
              <a:solidFill>
                <a:srgbClr val="FFC000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stCxn id="5" idx="3"/>
            <a:endCxn id="8" idx="1"/>
          </p:cNvCxnSpPr>
          <p:nvPr/>
        </p:nvCxnSpPr>
        <p:spPr>
          <a:xfrm>
            <a:off x="893788" y="5609554"/>
            <a:ext cx="7607608" cy="338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11" idx="0"/>
            <a:endCxn id="6" idx="2"/>
          </p:cNvCxnSpPr>
          <p:nvPr/>
        </p:nvCxnSpPr>
        <p:spPr>
          <a:xfrm rot="16200000" flipV="1">
            <a:off x="1933901" y="3743750"/>
            <a:ext cx="3782825" cy="16831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595522" y="5643578"/>
            <a:ext cx="476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D</a:t>
            </a:r>
            <a:endParaRPr lang="ru-RU" sz="3600" dirty="0">
              <a:solidFill>
                <a:srgbClr val="FFFF0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857620" y="5075463"/>
            <a:ext cx="571504" cy="500066"/>
            <a:chOff x="3786182" y="5429264"/>
            <a:chExt cx="571504" cy="500066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3786182" y="5429264"/>
              <a:ext cx="57150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4107653" y="5679297"/>
              <a:ext cx="50006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4286248" y="4432521"/>
            <a:ext cx="877998" cy="779324"/>
            <a:chOff x="4071934" y="4845618"/>
            <a:chExt cx="806560" cy="720028"/>
          </a:xfrm>
        </p:grpSpPr>
        <p:sp>
          <p:nvSpPr>
            <p:cNvPr id="19" name="TextBox 18"/>
            <p:cNvSpPr txBox="1"/>
            <p:nvPr/>
          </p:nvSpPr>
          <p:spPr>
            <a:xfrm>
              <a:off x="4071934" y="4857760"/>
              <a:ext cx="70403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/>
                <a:t>90</a:t>
              </a:r>
              <a:endParaRPr lang="ru-RU" sz="40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000" y="484561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о</a:t>
              </a:r>
              <a:endParaRPr lang="ru-RU" b="1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214414" y="285749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12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33835" y="250030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16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29058" y="606881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20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3630" y="5004025"/>
            <a:ext cx="43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X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72198" y="945047"/>
            <a:ext cx="17299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AD = X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72198" y="1500174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DC = 20 - X</a:t>
            </a:r>
            <a:endParaRPr lang="ru-RU" sz="4400" b="1" dirty="0">
              <a:solidFill>
                <a:srgbClr val="002060"/>
              </a:solidFill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0" y="642918"/>
            <a:ext cx="5374292" cy="642918"/>
            <a:chOff x="3071802" y="6215082"/>
            <a:chExt cx="5374292" cy="642918"/>
          </a:xfrm>
        </p:grpSpPr>
        <p:sp>
          <p:nvSpPr>
            <p:cNvPr id="31" name="TextBox 30"/>
            <p:cNvSpPr txBox="1"/>
            <p:nvPr/>
          </p:nvSpPr>
          <p:spPr>
            <a:xfrm>
              <a:off x="8143900" y="6215082"/>
              <a:ext cx="2143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2</a:t>
              </a:r>
              <a:endParaRPr lang="ru-RU" sz="2000" b="1" dirty="0"/>
            </a:p>
          </p:txBody>
        </p:sp>
        <p:grpSp>
          <p:nvGrpSpPr>
            <p:cNvPr id="33" name="Группа 32"/>
            <p:cNvGrpSpPr/>
            <p:nvPr/>
          </p:nvGrpSpPr>
          <p:grpSpPr>
            <a:xfrm>
              <a:off x="3071802" y="6263342"/>
              <a:ext cx="5374292" cy="594658"/>
              <a:chOff x="3786182" y="5715016"/>
              <a:chExt cx="5374292" cy="594658"/>
            </a:xfrm>
          </p:grpSpPr>
          <p:grpSp>
            <p:nvGrpSpPr>
              <p:cNvPr id="30" name="Группа 29"/>
              <p:cNvGrpSpPr/>
              <p:nvPr/>
            </p:nvGrpSpPr>
            <p:grpSpPr>
              <a:xfrm>
                <a:off x="3786182" y="5715016"/>
                <a:ext cx="5374292" cy="594658"/>
                <a:chOff x="3786182" y="5715016"/>
                <a:chExt cx="5374292" cy="594658"/>
              </a:xfrm>
            </p:grpSpPr>
            <p:sp>
              <p:nvSpPr>
                <p:cNvPr id="28" name="TextBox 27"/>
                <p:cNvSpPr txBox="1"/>
                <p:nvPr/>
              </p:nvSpPr>
              <p:spPr>
                <a:xfrm>
                  <a:off x="3786182" y="5786454"/>
                  <a:ext cx="537429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800" dirty="0" smtClean="0"/>
                    <a:t>Угол </a:t>
                  </a:r>
                  <a:r>
                    <a:rPr lang="en-US" sz="2800" dirty="0" smtClean="0"/>
                    <a:t>B = 90˚, </a:t>
                  </a:r>
                  <a:r>
                    <a:rPr lang="ru-RU" sz="2800" dirty="0" smtClean="0"/>
                    <a:t>так как </a:t>
                  </a:r>
                  <a:r>
                    <a:rPr lang="en-US" sz="2800" dirty="0" smtClean="0"/>
                    <a:t>AC   = BC  + BA</a:t>
                  </a:r>
                  <a:endParaRPr lang="ru-RU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7220142" y="5715016"/>
                  <a:ext cx="21431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/>
                    <a:t>2</a:t>
                  </a:r>
                  <a:endParaRPr lang="ru-RU" sz="2000" b="1" dirty="0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8072462" y="5715016"/>
                <a:ext cx="276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2</a:t>
                </a:r>
                <a:endParaRPr lang="ru-RU" sz="2000" b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3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6" grpId="0"/>
      <p:bldP spid="6" grpId="1"/>
      <p:bldP spid="6" grpId="2"/>
      <p:bldP spid="6" grpId="3"/>
      <p:bldP spid="8" grpId="0"/>
      <p:bldP spid="8" grpId="1"/>
      <p:bldP spid="8" grpId="2"/>
      <p:bldP spid="8" grpId="3"/>
      <p:bldP spid="8" grpId="4"/>
      <p:bldP spid="11" grpId="0"/>
      <p:bldP spid="11" grpId="1"/>
      <p:bldP spid="11" grpId="2"/>
      <p:bldP spid="11" grpId="3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483002" y="1470482"/>
            <a:ext cx="4408548" cy="2244270"/>
            <a:chOff x="935427" y="2357856"/>
            <a:chExt cx="7494531" cy="4429157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935427" y="2357856"/>
              <a:ext cx="2868254" cy="3677149"/>
            </a:xfrm>
            <a:prstGeom prst="line">
              <a:avLst/>
            </a:prstGeom>
            <a:ln w="412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6200000" flipH="1">
              <a:off x="4276550" y="1956817"/>
              <a:ext cx="3680538" cy="4626277"/>
            </a:xfrm>
            <a:prstGeom prst="line">
              <a:avLst/>
            </a:prstGeom>
            <a:ln w="412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935427" y="6106836"/>
              <a:ext cx="7494531" cy="3389"/>
            </a:xfrm>
            <a:prstGeom prst="line">
              <a:avLst/>
            </a:prstGeom>
            <a:ln w="412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6200000" flipV="1">
              <a:off x="1991413" y="4170123"/>
              <a:ext cx="3639524" cy="14989"/>
            </a:xfrm>
            <a:prstGeom prst="line">
              <a:avLst/>
            </a:prstGeom>
            <a:ln w="412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Группа 11"/>
            <p:cNvGrpSpPr/>
            <p:nvPr/>
          </p:nvGrpSpPr>
          <p:grpSpPr>
            <a:xfrm>
              <a:off x="3879051" y="5429264"/>
              <a:ext cx="571506" cy="500066"/>
              <a:chOff x="3879051" y="5429264"/>
              <a:chExt cx="571506" cy="500066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3879051" y="5429264"/>
                <a:ext cx="571505" cy="0"/>
              </a:xfrm>
              <a:prstGeom prst="line">
                <a:avLst/>
              </a:prstGeom>
              <a:ln w="222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4200524" y="5679298"/>
                <a:ext cx="500065" cy="0"/>
              </a:xfrm>
              <a:prstGeom prst="line">
                <a:avLst/>
              </a:prstGeom>
              <a:ln w="222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1643041" y="3500437"/>
              <a:ext cx="755398" cy="78963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rgbClr val="002060"/>
                  </a:solidFill>
                </a:rPr>
                <a:t>12</a:t>
              </a:r>
              <a:endParaRPr lang="ru-RU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29322" y="3214686"/>
              <a:ext cx="755398" cy="78963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rgbClr val="002060"/>
                  </a:solidFill>
                </a:rPr>
                <a:t>16</a:t>
              </a:r>
              <a:endParaRPr lang="ru-RU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76447" y="5997380"/>
              <a:ext cx="755398" cy="78963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rgbClr val="002060"/>
                  </a:solidFill>
                </a:rPr>
                <a:t>20</a:t>
              </a:r>
              <a:endParaRPr lang="ru-RU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32192" y="5357827"/>
              <a:ext cx="553741" cy="78963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02060"/>
                  </a:solidFill>
                </a:rPr>
                <a:t>X</a:t>
              </a:r>
              <a:endParaRPr lang="ru-RU" sz="20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задачи</a:t>
            </a:r>
            <a:r>
              <a:rPr lang="en-US" dirty="0" smtClean="0"/>
              <a:t> </a:t>
            </a:r>
            <a:r>
              <a:rPr lang="ru-RU" dirty="0" smtClean="0"/>
              <a:t>№1:</a:t>
            </a:r>
            <a:endParaRPr lang="ru-RU" dirty="0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6200000">
            <a:off x="321439" y="1535893"/>
            <a:ext cx="1928826" cy="171451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0" y="3143248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A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00232" y="92867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B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43108" y="3143248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D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71802" y="928670"/>
            <a:ext cx="5453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Рассмотрим треугольник </a:t>
            </a:r>
            <a:r>
              <a:rPr lang="en-US" sz="2800" b="1" dirty="0" smtClean="0"/>
              <a:t>ABD</a:t>
            </a:r>
            <a:endParaRPr lang="ru-RU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929190" y="3143248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C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1764478" y="1428736"/>
            <a:ext cx="3093274" cy="2176177"/>
            <a:chOff x="1764478" y="1428736"/>
            <a:chExt cx="3093274" cy="2176177"/>
          </a:xfrm>
        </p:grpSpPr>
        <p:sp>
          <p:nvSpPr>
            <p:cNvPr id="32" name="Прямоугольный треугольник 31"/>
            <p:cNvSpPr/>
            <p:nvPr/>
          </p:nvSpPr>
          <p:spPr>
            <a:xfrm>
              <a:off x="2143108" y="1428736"/>
              <a:ext cx="2714644" cy="192882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64478" y="3143248"/>
              <a:ext cx="378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</a:rPr>
                <a:t>D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152632" y="108107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B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4500562" y="1500174"/>
            <a:ext cx="3143272" cy="902435"/>
            <a:chOff x="4500562" y="1500174"/>
            <a:chExt cx="3143272" cy="902435"/>
          </a:xfrm>
        </p:grpSpPr>
        <p:sp>
          <p:nvSpPr>
            <p:cNvPr id="37" name="TextBox 36"/>
            <p:cNvSpPr txBox="1"/>
            <p:nvPr/>
          </p:nvSpPr>
          <p:spPr>
            <a:xfrm>
              <a:off x="4500562" y="1571612"/>
              <a:ext cx="29354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/>
                <a:t>BD = 12 - X</a:t>
              </a:r>
              <a:endParaRPr lang="ru-RU" sz="48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14942" y="150017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ru-RU" sz="24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29388" y="150017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ru-RU" sz="24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03676" y="150017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ru-RU" sz="2400" b="1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619293" y="3071810"/>
            <a:ext cx="5453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Т</a:t>
            </a:r>
            <a:r>
              <a:rPr lang="ru-RU" sz="2800" b="1" dirty="0" smtClean="0"/>
              <a:t>реугольники подобны</a:t>
            </a:r>
            <a:endParaRPr lang="ru-RU" sz="2800" b="1" dirty="0"/>
          </a:p>
        </p:txBody>
      </p:sp>
      <p:grpSp>
        <p:nvGrpSpPr>
          <p:cNvPr id="43" name="Группа 42"/>
          <p:cNvGrpSpPr/>
          <p:nvPr/>
        </p:nvGrpSpPr>
        <p:grpSpPr>
          <a:xfrm>
            <a:off x="642910" y="3929066"/>
            <a:ext cx="3776996" cy="902435"/>
            <a:chOff x="4500562" y="1500174"/>
            <a:chExt cx="3776996" cy="902435"/>
          </a:xfrm>
        </p:grpSpPr>
        <p:sp>
          <p:nvSpPr>
            <p:cNvPr id="44" name="TextBox 43"/>
            <p:cNvSpPr txBox="1"/>
            <p:nvPr/>
          </p:nvSpPr>
          <p:spPr>
            <a:xfrm>
              <a:off x="4500562" y="1571612"/>
              <a:ext cx="377699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/>
                <a:t>BD = X</a:t>
              </a:r>
              <a:r>
                <a:rPr lang="ru-RU" sz="4800" b="1" dirty="0" smtClean="0"/>
                <a:t>(20 – </a:t>
              </a:r>
              <a:r>
                <a:rPr lang="en-US" sz="4800" b="1" dirty="0" smtClean="0"/>
                <a:t>X)</a:t>
              </a:r>
              <a:endParaRPr lang="ru-RU" sz="48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214942" y="150017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ru-RU" sz="24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29388" y="1500174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dirty="0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1916543" y="2857496"/>
            <a:ext cx="5012911" cy="902435"/>
            <a:chOff x="4500562" y="1500174"/>
            <a:chExt cx="5012911" cy="902435"/>
          </a:xfrm>
        </p:grpSpPr>
        <p:sp>
          <p:nvSpPr>
            <p:cNvPr id="49" name="TextBox 48"/>
            <p:cNvSpPr txBox="1"/>
            <p:nvPr/>
          </p:nvSpPr>
          <p:spPr>
            <a:xfrm>
              <a:off x="4500562" y="1571612"/>
              <a:ext cx="501291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/>
                <a:t>12 – X  =  X</a:t>
              </a:r>
              <a:r>
                <a:rPr lang="ru-RU" sz="4800" b="1" dirty="0" smtClean="0"/>
                <a:t>(20 – </a:t>
              </a:r>
              <a:r>
                <a:rPr lang="en-US" sz="4800" b="1" dirty="0" smtClean="0"/>
                <a:t>X) </a:t>
              </a:r>
              <a:endParaRPr lang="ru-RU" sz="48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143504" y="150017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ru-RU" sz="24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072198" y="150017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ru-RU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4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5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6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4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4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00139 0.21551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08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59259E-6 L 0.00277 -0.13866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24" grpId="3" animBg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3" grpId="0"/>
      <p:bldP spid="33" grpId="1"/>
      <p:bldP spid="33" grpId="2"/>
      <p:bldP spid="36" grpId="0"/>
      <p:bldP spid="36" grpId="1"/>
      <p:bldP spid="36" grpId="2"/>
      <p:bldP spid="36" grpId="3"/>
      <p:bldP spid="42" grpId="0"/>
      <p:bldP spid="4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1916543" y="2857496"/>
            <a:ext cx="5012911" cy="902435"/>
            <a:chOff x="4500562" y="1500174"/>
            <a:chExt cx="5012911" cy="902435"/>
          </a:xfrm>
        </p:grpSpPr>
        <p:sp>
          <p:nvSpPr>
            <p:cNvPr id="16" name="TextBox 15"/>
            <p:cNvSpPr txBox="1"/>
            <p:nvPr/>
          </p:nvSpPr>
          <p:spPr>
            <a:xfrm>
              <a:off x="4500562" y="1571612"/>
              <a:ext cx="501291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/>
                <a:t>12 – X  =  X</a:t>
              </a:r>
              <a:r>
                <a:rPr lang="ru-RU" sz="4800" b="1" dirty="0" smtClean="0"/>
                <a:t>(20 – </a:t>
              </a:r>
              <a:r>
                <a:rPr lang="en-US" sz="4800" b="1" dirty="0" smtClean="0"/>
                <a:t>X) </a:t>
              </a:r>
              <a:endParaRPr lang="ru-RU" sz="4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43504" y="150017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ru-RU" sz="24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72198" y="150017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ru-RU" sz="2400" b="1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582004" y="1357298"/>
            <a:ext cx="5133136" cy="902435"/>
            <a:chOff x="2000232" y="4429132"/>
            <a:chExt cx="5133136" cy="902435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2000232" y="4429132"/>
              <a:ext cx="5133136" cy="902435"/>
              <a:chOff x="4500562" y="1500174"/>
              <a:chExt cx="5133136" cy="902435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4500562" y="1571612"/>
                <a:ext cx="513313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smtClean="0"/>
                  <a:t>144 – X  =  </a:t>
                </a:r>
                <a:r>
                  <a:rPr lang="ru-RU" sz="4800" b="1" dirty="0" smtClean="0"/>
                  <a:t>20</a:t>
                </a:r>
                <a:r>
                  <a:rPr lang="en-US" sz="4800" b="1" dirty="0"/>
                  <a:t>X</a:t>
                </a:r>
                <a:r>
                  <a:rPr lang="ru-RU" sz="4800" b="1" dirty="0" smtClean="0"/>
                  <a:t> – </a:t>
                </a:r>
                <a:r>
                  <a:rPr lang="en-US" sz="4800" b="1" dirty="0" smtClean="0"/>
                  <a:t>X </a:t>
                </a:r>
                <a:endParaRPr lang="ru-RU" sz="4800" b="1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374982" y="1500174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2</a:t>
                </a:r>
                <a:endParaRPr lang="ru-RU" sz="2400" b="1" dirty="0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589296" y="442913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ru-RU" sz="2400" b="1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591062" y="2026499"/>
            <a:ext cx="5838458" cy="902435"/>
            <a:chOff x="2000232" y="4429132"/>
            <a:chExt cx="5838458" cy="902435"/>
          </a:xfrm>
        </p:grpSpPr>
        <p:grpSp>
          <p:nvGrpSpPr>
            <p:cNvPr id="26" name="Группа 18"/>
            <p:cNvGrpSpPr/>
            <p:nvPr/>
          </p:nvGrpSpPr>
          <p:grpSpPr>
            <a:xfrm>
              <a:off x="2000232" y="4429132"/>
              <a:ext cx="5838458" cy="902435"/>
              <a:chOff x="4500562" y="1500174"/>
              <a:chExt cx="5838458" cy="902435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4500562" y="1571612"/>
                <a:ext cx="583845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smtClean="0"/>
                  <a:t>144 – X  </a:t>
                </a:r>
                <a:r>
                  <a:rPr lang="ru-RU" sz="4800" b="1" dirty="0" smtClean="0"/>
                  <a:t>–</a:t>
                </a:r>
                <a:r>
                  <a:rPr lang="en-US" sz="4800" b="1" dirty="0" smtClean="0"/>
                  <a:t> </a:t>
                </a:r>
                <a:r>
                  <a:rPr lang="ru-RU" sz="4800" b="1" dirty="0" smtClean="0"/>
                  <a:t>20</a:t>
                </a:r>
                <a:r>
                  <a:rPr lang="en-US" sz="4800" b="1" dirty="0"/>
                  <a:t>X</a:t>
                </a:r>
                <a:r>
                  <a:rPr lang="ru-RU" sz="4800" b="1" dirty="0" smtClean="0"/>
                  <a:t> </a:t>
                </a:r>
                <a:r>
                  <a:rPr lang="en-US" sz="4800" b="1" dirty="0" smtClean="0"/>
                  <a:t>+ X  = 0 </a:t>
                </a:r>
                <a:endParaRPr lang="ru-RU" sz="4800" b="1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374982" y="1500174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2</a:t>
                </a:r>
                <a:endParaRPr lang="ru-RU" sz="2400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6446420" y="442913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ru-RU" sz="2400" b="1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571604" y="2740879"/>
            <a:ext cx="3709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144 – </a:t>
            </a:r>
            <a:r>
              <a:rPr lang="ru-RU" sz="4800" b="1" dirty="0" smtClean="0"/>
              <a:t>20</a:t>
            </a:r>
            <a:r>
              <a:rPr lang="en-US" sz="4800" b="1" dirty="0"/>
              <a:t>X</a:t>
            </a:r>
            <a:r>
              <a:rPr lang="ru-RU" sz="4800" b="1" dirty="0" smtClean="0"/>
              <a:t> </a:t>
            </a:r>
            <a:r>
              <a:rPr lang="en-US" sz="4800" b="1" dirty="0" smtClean="0"/>
              <a:t>= 0 </a:t>
            </a:r>
            <a:endParaRPr lang="ru-RU" sz="4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571604" y="3455259"/>
            <a:ext cx="29306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7,5 – X</a:t>
            </a:r>
            <a:r>
              <a:rPr lang="ru-RU" sz="4800" b="1" dirty="0" smtClean="0"/>
              <a:t> </a:t>
            </a:r>
            <a:r>
              <a:rPr lang="en-US" sz="4800" b="1" dirty="0" smtClean="0"/>
              <a:t>= 0 </a:t>
            </a:r>
            <a:endParaRPr lang="ru-RU" sz="4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571604" y="4169639"/>
            <a:ext cx="20329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X</a:t>
            </a:r>
            <a:r>
              <a:rPr lang="ru-RU" sz="4800" b="1" dirty="0" smtClean="0"/>
              <a:t> </a:t>
            </a:r>
            <a:r>
              <a:rPr lang="en-US" sz="4800" b="1" dirty="0" smtClean="0"/>
              <a:t>= 7,2 </a:t>
            </a:r>
            <a:endParaRPr lang="ru-RU" sz="4800" b="1" dirty="0"/>
          </a:p>
        </p:txBody>
      </p:sp>
      <p:grpSp>
        <p:nvGrpSpPr>
          <p:cNvPr id="37" name="Группа 36"/>
          <p:cNvGrpSpPr/>
          <p:nvPr/>
        </p:nvGrpSpPr>
        <p:grpSpPr>
          <a:xfrm>
            <a:off x="428596" y="2357430"/>
            <a:ext cx="8446543" cy="1087101"/>
            <a:chOff x="4500562" y="1500174"/>
            <a:chExt cx="8446543" cy="1087101"/>
          </a:xfrm>
        </p:grpSpPr>
        <p:sp>
          <p:nvSpPr>
            <p:cNvPr id="38" name="TextBox 37"/>
            <p:cNvSpPr txBox="1"/>
            <p:nvPr/>
          </p:nvSpPr>
          <p:spPr>
            <a:xfrm>
              <a:off x="4500562" y="1571612"/>
              <a:ext cx="844654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 smtClean="0"/>
                <a:t>BD  = 7,2</a:t>
              </a:r>
              <a:r>
                <a:rPr lang="ru-RU" sz="6000" b="1" dirty="0" smtClean="0"/>
                <a:t>(20 – </a:t>
              </a:r>
              <a:r>
                <a:rPr lang="en-US" sz="6000" b="1" dirty="0" smtClean="0"/>
                <a:t>7,2) = 92,16</a:t>
              </a:r>
              <a:endParaRPr lang="ru-RU" sz="60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46288" y="150017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ru-RU" sz="24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29388" y="1500174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571736" y="3214686"/>
            <a:ext cx="40382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/>
              <a:t>BD = 9,6</a:t>
            </a:r>
            <a:endParaRPr lang="ru-RU" sz="8800" b="1" dirty="0"/>
          </a:p>
        </p:txBody>
      </p:sp>
      <p:sp>
        <p:nvSpPr>
          <p:cNvPr id="4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задачи</a:t>
            </a:r>
            <a:r>
              <a:rPr lang="en-US" dirty="0" smtClean="0"/>
              <a:t> </a:t>
            </a:r>
            <a:r>
              <a:rPr lang="ru-RU" dirty="0" smtClean="0"/>
              <a:t>№1:</a:t>
            </a:r>
            <a:endParaRPr lang="ru-RU" dirty="0"/>
          </a:p>
        </p:txBody>
      </p:sp>
      <p:sp>
        <p:nvSpPr>
          <p:cNvPr id="30" name="Управляющая кнопка: домой 29">
            <a:hlinkClick r:id="rId2" action="ppaction://hlinksldjump" highlightClick="1"/>
          </p:cNvPr>
          <p:cNvSpPr/>
          <p:nvPr/>
        </p:nvSpPr>
        <p:spPr>
          <a:xfrm>
            <a:off x="7858148" y="5500702"/>
            <a:ext cx="1042416" cy="1042416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35" grpId="0"/>
      <p:bldP spid="35" grpId="1"/>
      <p:bldP spid="36" grpId="0"/>
      <p:bldP spid="36" grpId="1"/>
      <p:bldP spid="42" grpId="0"/>
      <p:bldP spid="42" grpId="1"/>
      <p:bldP spid="42" grpId="2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358246" cy="25003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	Один из катетов прямоугольного треугольника равен 15, проекция второго катета на гипотенузу равна 16. Найдите диаметр окружности, описанной около этого треугольника.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344291"/>
            <a:ext cx="3143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Дано: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714752"/>
            <a:ext cx="57864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MCN – </a:t>
            </a:r>
            <a:r>
              <a:rPr lang="ru-RU" sz="3200" dirty="0" smtClean="0"/>
              <a:t>вписанный треугольник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4130109"/>
            <a:ext cx="1714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MC </a:t>
            </a:r>
            <a:r>
              <a:rPr lang="ru-RU" sz="3200" dirty="0" smtClean="0"/>
              <a:t>=</a:t>
            </a:r>
            <a:r>
              <a:rPr lang="en-US" sz="3200" dirty="0" smtClean="0"/>
              <a:t> </a:t>
            </a:r>
            <a:r>
              <a:rPr lang="ru-RU" sz="3200" dirty="0" smtClean="0"/>
              <a:t>1</a:t>
            </a:r>
            <a:r>
              <a:rPr lang="en-US" sz="3200" dirty="0" smtClean="0"/>
              <a:t>5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5143512"/>
            <a:ext cx="3143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Найти: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57356" y="5072074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MN </a:t>
            </a:r>
            <a:endParaRPr lang="ru-RU" sz="3200" dirty="0"/>
          </a:p>
        </p:txBody>
      </p:sp>
      <p:sp>
        <p:nvSpPr>
          <p:cNvPr id="22" name="Овал 21"/>
          <p:cNvSpPr/>
          <p:nvPr/>
        </p:nvSpPr>
        <p:spPr>
          <a:xfrm rot="7629728">
            <a:off x="5341884" y="3516372"/>
            <a:ext cx="3286148" cy="328614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7629728">
            <a:off x="5984826" y="3873562"/>
            <a:ext cx="2000264" cy="25717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770380" y="4873694"/>
            <a:ext cx="5000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M</a:t>
            </a:r>
            <a:endParaRPr lang="ru-RU" sz="32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357950" y="3000372"/>
            <a:ext cx="5000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8643966" y="4844489"/>
            <a:ext cx="5000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N</a:t>
            </a:r>
            <a:endParaRPr lang="ru-RU" sz="32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357950" y="5143512"/>
            <a:ext cx="5000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D</a:t>
            </a:r>
            <a:endParaRPr lang="ru-RU" sz="3200" b="1" dirty="0"/>
          </a:p>
        </p:txBody>
      </p:sp>
      <p:cxnSp>
        <p:nvCxnSpPr>
          <p:cNvPr id="29" name="Прямая соединительная линия 28"/>
          <p:cNvCxnSpPr>
            <a:stCxn id="23" idx="2"/>
            <a:endCxn id="27" idx="0"/>
          </p:cNvCxnSpPr>
          <p:nvPr/>
        </p:nvCxnSpPr>
        <p:spPr>
          <a:xfrm rot="10800000" flipH="1" flipV="1">
            <a:off x="6564351" y="3585644"/>
            <a:ext cx="43631" cy="15578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-32" y="4558737"/>
            <a:ext cx="1714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DN </a:t>
            </a:r>
            <a:r>
              <a:rPr lang="ru-RU" sz="3200" dirty="0" smtClean="0"/>
              <a:t>=</a:t>
            </a:r>
            <a:r>
              <a:rPr lang="en-US" sz="3200" dirty="0" smtClean="0"/>
              <a:t> </a:t>
            </a:r>
            <a:r>
              <a:rPr lang="ru-RU" sz="3200" dirty="0" smtClean="0"/>
              <a:t>1</a:t>
            </a:r>
            <a:r>
              <a:rPr lang="en-US" sz="3200" dirty="0" smtClean="0"/>
              <a:t>6</a:t>
            </a:r>
            <a:endParaRPr lang="ru-RU" sz="3200" dirty="0"/>
          </a:p>
        </p:txBody>
      </p:sp>
      <p:cxnSp>
        <p:nvCxnSpPr>
          <p:cNvPr id="35" name="Прямая соединительная линия 34"/>
          <p:cNvCxnSpPr>
            <a:stCxn id="23" idx="4"/>
            <a:endCxn id="23" idx="0"/>
          </p:cNvCxnSpPr>
          <p:nvPr/>
        </p:nvCxnSpPr>
        <p:spPr>
          <a:xfrm rot="10800000" flipH="1">
            <a:off x="5356047" y="5139179"/>
            <a:ext cx="3257822" cy="4053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143768" y="4429132"/>
            <a:ext cx="487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d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13" grpId="0"/>
      <p:bldP spid="14" grpId="0"/>
      <p:bldP spid="17" grpId="0"/>
      <p:bldP spid="18" grpId="0"/>
      <p:bldP spid="22" grpId="0" animBg="1"/>
      <p:bldP spid="23" grpId="0" animBg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33" grpId="0"/>
      <p:bldP spid="4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</TotalTime>
  <Words>2319</Words>
  <Application>Microsoft Office PowerPoint</Application>
  <PresentationFormat>Экран (4:3)</PresentationFormat>
  <Paragraphs>523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Треугольник, простейший и неисчерпаемый.  Задачи для подготовки к ЕГЭ.</vt:lpstr>
      <vt:lpstr>Геометрия полна приключений, потому что за каждой задачей скрывается приключение мысли. Решить задачу – это значит пережить приключение. </vt:lpstr>
      <vt:lpstr>Аннотация к работе.</vt:lpstr>
      <vt:lpstr>Слайд 4</vt:lpstr>
      <vt:lpstr>Задача №1</vt:lpstr>
      <vt:lpstr>Анализ условия задачи №1:</vt:lpstr>
      <vt:lpstr>Решение задачи №1:</vt:lpstr>
      <vt:lpstr>Решение задачи №1:</vt:lpstr>
      <vt:lpstr>Задача №2</vt:lpstr>
      <vt:lpstr>Решение задачи №2:</vt:lpstr>
      <vt:lpstr>Решение задачи №2:</vt:lpstr>
      <vt:lpstr>Решение задачи №2:</vt:lpstr>
      <vt:lpstr>Задача №3</vt:lpstr>
      <vt:lpstr>Решение задачи №3:</vt:lpstr>
      <vt:lpstr>Задача №4:</vt:lpstr>
      <vt:lpstr>Слайд 16</vt:lpstr>
      <vt:lpstr>Задача №5</vt:lpstr>
      <vt:lpstr>Решение задачи №5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Справочный материал</vt:lpstr>
      <vt:lpstr>Слайд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 полна приключений, потому что за каждой задачей скрывается приключение мысли. Решить задачу – это значит пережить приключение. В. Произволов)</dc:title>
  <dc:creator>Головнин Владимир</dc:creator>
  <cp:lastModifiedBy>Ольга</cp:lastModifiedBy>
  <cp:revision>209</cp:revision>
  <dcterms:created xsi:type="dcterms:W3CDTF">2009-12-20T17:06:35Z</dcterms:created>
  <dcterms:modified xsi:type="dcterms:W3CDTF">2012-08-23T22:06:30Z</dcterms:modified>
</cp:coreProperties>
</file>