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4"/>
  </p:notesMasterIdLst>
  <p:sldIdLst>
    <p:sldId id="269" r:id="rId2"/>
    <p:sldId id="272" r:id="rId3"/>
    <p:sldId id="271" r:id="rId4"/>
    <p:sldId id="270" r:id="rId5"/>
    <p:sldId id="273" r:id="rId6"/>
    <p:sldId id="275" r:id="rId7"/>
    <p:sldId id="276" r:id="rId8"/>
    <p:sldId id="278" r:id="rId9"/>
    <p:sldId id="284" r:id="rId10"/>
    <p:sldId id="281" r:id="rId11"/>
    <p:sldId id="279" r:id="rId12"/>
    <p:sldId id="292" r:id="rId13"/>
    <p:sldId id="282" r:id="rId14"/>
    <p:sldId id="283" r:id="rId15"/>
    <p:sldId id="290" r:id="rId16"/>
    <p:sldId id="258" r:id="rId17"/>
    <p:sldId id="293" r:id="rId18"/>
    <p:sldId id="287" r:id="rId19"/>
    <p:sldId id="289" r:id="rId20"/>
    <p:sldId id="295" r:id="rId21"/>
    <p:sldId id="286" r:id="rId22"/>
    <p:sldId id="28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29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2D06AE8-414E-455A-A8FA-F534566B3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977A00-119A-4497-BF11-A2C7269EACDC}" type="slidenum">
              <a:rPr lang="ru-RU"/>
              <a:pPr/>
              <a:t>1</a:t>
            </a:fld>
            <a:endParaRPr 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3E635B-60B9-473A-81C6-FDE49B5D4BB6}" type="slidenum">
              <a:rPr lang="ru-RU"/>
              <a:pPr/>
              <a:t>10</a:t>
            </a:fld>
            <a:endParaRPr lang="ru-RU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C9A1B6-3CEC-42F5-A7BC-1967452B3C1C}" type="slidenum">
              <a:rPr lang="ru-RU"/>
              <a:pPr/>
              <a:t>11</a:t>
            </a:fld>
            <a:endParaRPr lang="ru-RU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8D6A2-DCDF-453E-BB54-55C814D349FF}" type="slidenum">
              <a:rPr lang="ru-RU"/>
              <a:pPr/>
              <a:t>13</a:t>
            </a:fld>
            <a:endParaRPr lang="ru-RU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6932E-9827-4B27-BA52-24305CD78968}" type="slidenum">
              <a:rPr lang="ru-RU"/>
              <a:pPr/>
              <a:t>14</a:t>
            </a:fld>
            <a:endParaRPr lang="ru-RU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4636CE-F914-4D59-B3DC-09F7EFEFE11B}" type="slidenum">
              <a:rPr lang="ru-RU"/>
              <a:pPr/>
              <a:t>15</a:t>
            </a:fld>
            <a:endParaRPr lang="ru-RU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5FFD69-191D-4DCE-B03A-3EDD196152D7}" type="slidenum">
              <a:rPr lang="ru-RU"/>
              <a:pPr/>
              <a:t>16</a:t>
            </a:fld>
            <a:endParaRPr lang="ru-RU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231FB-2494-414F-8483-2AF46DC42C2B}" type="slidenum">
              <a:rPr lang="ru-RU"/>
              <a:pPr/>
              <a:t>18</a:t>
            </a:fld>
            <a:endParaRPr lang="ru-RU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26B74-93F4-40D4-B771-6EB7371AD071}" type="slidenum">
              <a:rPr lang="ru-RU"/>
              <a:pPr/>
              <a:t>19</a:t>
            </a:fld>
            <a:endParaRPr lang="ru-RU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50A686-DC18-460C-8306-1A70900C823F}" type="slidenum">
              <a:rPr lang="ru-RU"/>
              <a:pPr/>
              <a:t>21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503613-8E2C-4687-8A81-5A2348F52145}" type="slidenum">
              <a:rPr lang="ru-RU"/>
              <a:pPr/>
              <a:t>22</a:t>
            </a:fld>
            <a:endParaRPr lang="ru-RU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A9170E-ED87-4137-8505-5281FF5173F8}" type="slidenum">
              <a:rPr lang="ru-RU"/>
              <a:pPr/>
              <a:t>2</a:t>
            </a:fld>
            <a:endParaRPr lang="ru-RU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0B65A-0EE3-41FC-B428-55B5C90C2292}" type="slidenum">
              <a:rPr lang="ru-RU"/>
              <a:pPr/>
              <a:t>3</a:t>
            </a:fld>
            <a:endParaRPr lang="ru-RU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3F1ED-B630-4829-9C70-FD0DEAC545F5}" type="slidenum">
              <a:rPr lang="ru-RU"/>
              <a:pPr/>
              <a:t>4</a:t>
            </a:fld>
            <a:endParaRPr lang="ru-RU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0A537A-B9D2-4C6A-9123-57D392880E56}" type="slidenum">
              <a:rPr lang="ru-RU"/>
              <a:pPr/>
              <a:t>5</a:t>
            </a:fld>
            <a:endParaRPr lang="ru-RU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B2A014-5835-472A-AA03-499358CC5DF5}" type="slidenum">
              <a:rPr lang="ru-RU"/>
              <a:pPr/>
              <a:t>6</a:t>
            </a:fld>
            <a:endParaRPr lang="ru-RU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264D2-6DF3-4515-8383-1FC78AE93931}" type="slidenum">
              <a:rPr lang="ru-RU"/>
              <a:pPr/>
              <a:t>7</a:t>
            </a:fld>
            <a:endParaRPr lang="ru-RU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71029A-5E7C-43C1-A00F-9301479AC266}" type="slidenum">
              <a:rPr lang="ru-RU"/>
              <a:pPr/>
              <a:t>8</a:t>
            </a:fld>
            <a:endParaRPr lang="ru-RU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EDCFF7-BDCF-4358-9BD3-C4B0D34C0486}" type="slidenum">
              <a:rPr lang="ru-RU"/>
              <a:pPr/>
              <a:t>9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66D807-E9F8-4EA3-ACFC-DB1DE59BCE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05B20-71EA-4AC1-90D2-D9C0AE9383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3A8DC-BF49-4902-8031-8CE859C4DF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96E1A-58F7-467B-A736-ABB1E4C03F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4BF16-84BB-426F-955B-DEC33F5299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52BEA-3743-49D0-BD96-1DD0F624BF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D1C17-1A82-4E7E-8E84-881ED02E00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DCD32-77B2-40C5-8604-55BCACDA8F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06A54-974D-479F-BAF0-11071874B1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F93D7-CE7F-43BB-ACDF-C7436B8462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B5851-8292-4DE2-BD00-A1EE000528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6DB530-37B8-4400-8DCE-76991CCD0F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79AD1B-F8E4-42EC-B78B-BD8DB5CC41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Муниципальное казенное образовательное учреждение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</a:t>
            </a:r>
            <a:r>
              <a:rPr lang="ru-RU" sz="2400" b="1" dirty="0" err="1" smtClean="0">
                <a:solidFill>
                  <a:srgbClr val="FF0000"/>
                </a:solidFill>
              </a:rPr>
              <a:t>Кадновская</a:t>
            </a:r>
            <a:r>
              <a:rPr lang="ru-RU" sz="2400" b="1" dirty="0" smtClean="0">
                <a:solidFill>
                  <a:srgbClr val="FF0000"/>
                </a:solidFill>
              </a:rPr>
              <a:t> средняя общеобразовательная школа»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Открытый урок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Всеобщая история 10 класс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Тема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Английская буржуазная революция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1640-1660 гг.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Разработчик: учитель истории и обществознания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Первой квалификационной категории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Прошина Галина Валентиновна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3962400" cy="11398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400" smtClean="0"/>
              <a:t>Оливер Кромвель</a:t>
            </a:r>
            <a:br>
              <a:rPr lang="ru-RU" sz="2400" smtClean="0"/>
            </a:br>
            <a:r>
              <a:rPr lang="ru-RU" sz="2400" smtClean="0"/>
              <a:t>     (1599-1658)</a:t>
            </a:r>
          </a:p>
        </p:txBody>
      </p:sp>
      <p:pic>
        <p:nvPicPr>
          <p:cNvPr id="12291" name="Picture 4" descr="Oliver_Cromwell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54050" y="1639888"/>
            <a:ext cx="3246438" cy="3959225"/>
          </a:xfrm>
          <a:noFill/>
        </p:spPr>
      </p:pic>
      <p:sp>
        <p:nvSpPr>
          <p:cNvPr id="7168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457200"/>
            <a:ext cx="4038600" cy="1066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Карл </a:t>
            </a:r>
            <a:r>
              <a:rPr lang="en-US" smtClean="0"/>
              <a:t>I</a:t>
            </a:r>
            <a:r>
              <a:rPr lang="ru-RU" smtClean="0"/>
              <a:t> Стюарт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(1600-1649)</a:t>
            </a:r>
          </a:p>
        </p:txBody>
      </p:sp>
      <p:pic>
        <p:nvPicPr>
          <p:cNvPr id="12293" name="Picture 7" descr="King_Charles_I_by_Sir_Anthony_Van_Dy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676400"/>
            <a:ext cx="3167063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/>
              <a:t>1649 – победа Долгого парламента в гражданской войне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smtClean="0"/>
              <a:t>1649 – Суд приговорил Карла </a:t>
            </a:r>
            <a:r>
              <a:rPr lang="en-US" sz="2800" smtClean="0"/>
              <a:t>I</a:t>
            </a:r>
            <a:r>
              <a:rPr lang="ru-RU" sz="2800" smtClean="0"/>
              <a:t> к казни</a:t>
            </a:r>
          </a:p>
        </p:txBody>
      </p:sp>
      <p:pic>
        <p:nvPicPr>
          <p:cNvPr id="13316" name="Picture 4" descr="10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667000"/>
            <a:ext cx="428625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427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667000"/>
            <a:ext cx="4038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4827587"/>
          </a:xfrm>
        </p:spPr>
        <p:txBody>
          <a:bodyPr/>
          <a:lstStyle/>
          <a:p>
            <a:pPr marL="0" indent="0"/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Осмысление на уровне установления  </a:t>
            </a:r>
            <a:b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   взаимосвязей и освоение</a:t>
            </a:r>
            <a:b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II</a:t>
            </a:r>
            <a:r>
              <a:rPr lang="ru-RU" sz="2800" dirty="0" smtClean="0"/>
              <a:t> этап – 1649-16</a:t>
            </a:r>
            <a:r>
              <a:rPr lang="en-US" sz="2800" dirty="0" smtClean="0"/>
              <a:t>60</a:t>
            </a:r>
            <a:r>
              <a:rPr lang="ru-RU" sz="2800" dirty="0" smtClean="0"/>
              <a:t> – протекторат Кромвеля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106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600" b="1" u="sng" dirty="0" smtClean="0"/>
              <a:t>Протекторат</a:t>
            </a:r>
            <a:r>
              <a:rPr lang="ru-RU" sz="2600" dirty="0" smtClean="0"/>
              <a:t> – форма власти, при которой все государственные органы подчинены одному человеку, должность которого является выборной.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600" u="sng" dirty="0" smtClean="0"/>
              <a:t>Прочитать текст на стр. 265, записать в тетрадь: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600" dirty="0" smtClean="0"/>
              <a:t>Причины похода Кромвеля в Ирландию 1649 года - 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Причины похода в Кромвеля в Шотландию 1650-1652 - 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600" dirty="0" smtClean="0"/>
              <a:t>Диггеры требовали…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600" dirty="0" smtClean="0"/>
              <a:t>1653 год – Оливер Кромвель – лорд-протектор Англии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600" dirty="0" smtClean="0"/>
              <a:t>О. Кромвель – роспуск остатков («охвостья») Долгого парламента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600" dirty="0" smtClean="0"/>
              <a:t>1658-1660 – диктатура Ричарда Кромвеля</a:t>
            </a:r>
            <a:endParaRPr lang="en-US" sz="26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III</a:t>
            </a:r>
            <a:r>
              <a:rPr lang="ru-RU" sz="2800" smtClean="0"/>
              <a:t> этап – Восстановление монархии </a:t>
            </a:r>
            <a:br>
              <a:rPr lang="ru-RU" sz="2800" smtClean="0"/>
            </a:br>
            <a:r>
              <a:rPr lang="ru-RU" sz="2800" smtClean="0"/>
              <a:t>(1660 – 1688)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3820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1660 – власть в стране захватывает Карл </a:t>
            </a:r>
            <a:r>
              <a:rPr lang="en-US" sz="2400" smtClean="0"/>
              <a:t>II</a:t>
            </a:r>
            <a:r>
              <a:rPr lang="ru-RU" sz="2400" smtClean="0"/>
              <a:t> (сын Карла </a:t>
            </a:r>
            <a:r>
              <a:rPr lang="en-US" sz="2400" smtClean="0"/>
              <a:t>I</a:t>
            </a:r>
            <a:r>
              <a:rPr lang="ru-RU" sz="2400" smtClean="0"/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Восстановление династии Стюартов – 1660-1668: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 - преследование пресвитериан и других протестантских течений.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 - принятие королём католицизма.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 - нарушение обещания амнистировать участников гражданской войны.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1688 – «Славная революция» - Прочитать текст на стр. </a:t>
            </a:r>
            <a:r>
              <a:rPr lang="ru-RU" sz="2400" b="1" u="sng" smtClean="0"/>
              <a:t>267</a:t>
            </a:r>
            <a:r>
              <a:rPr lang="ru-RU" sz="2400" smtClean="0"/>
              <a:t> и записать, в чём она заключалась.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«Славная революция» 1688 – это…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Вильгельм Оранский – это…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457200"/>
            <a:ext cx="4038600" cy="5668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Карл </a:t>
            </a:r>
            <a:r>
              <a:rPr lang="en-US" smtClean="0"/>
              <a:t>II</a:t>
            </a:r>
            <a:r>
              <a:rPr lang="ru-RU" smtClean="0"/>
              <a:t> Стюарт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(1630-1685)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457200"/>
            <a:ext cx="4038600" cy="5668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 Вильгельм Оранский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(1650-1702)</a:t>
            </a:r>
          </a:p>
        </p:txBody>
      </p:sp>
      <p:pic>
        <p:nvPicPr>
          <p:cNvPr id="16388" name="Picture 7" descr="siz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76400"/>
            <a:ext cx="328771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8" descr="King_William_III_by_Thomas_Murra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676400"/>
            <a:ext cx="3276600" cy="455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Значение революции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87313" indent="-87313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 - Прочитать текст на стр. </a:t>
            </a:r>
            <a:r>
              <a:rPr lang="ru-RU" sz="2800" b="1" u="sng" dirty="0" smtClean="0"/>
              <a:t>267</a:t>
            </a:r>
            <a:r>
              <a:rPr lang="ru-RU" sz="2800" b="1" dirty="0" smtClean="0"/>
              <a:t> и записать, какие обстоятельства относятся к итогам революции:</a:t>
            </a:r>
          </a:p>
          <a:p>
            <a:pPr marL="87313" indent="-87313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b="1" dirty="0" smtClean="0"/>
              <a:t>Приняты важные документы о правах человека…</a:t>
            </a:r>
          </a:p>
          <a:p>
            <a:pPr marL="87313" indent="-87313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(«Хабеас корпус акт..», «Билль о правах»).</a:t>
            </a:r>
          </a:p>
          <a:p>
            <a:pPr marL="87313" indent="-87313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2. Произошёл переход от абсолютной монархии к…</a:t>
            </a:r>
          </a:p>
          <a:p>
            <a:pPr marL="87313" indent="-87313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3. Религия в Англии установилась…</a:t>
            </a:r>
          </a:p>
          <a:p>
            <a:pPr marL="87313" indent="-87313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4. Закрепление частной собственности привело к …</a:t>
            </a:r>
          </a:p>
          <a:p>
            <a:pPr marL="87313" indent="-87313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5. Английская революция была первой…</a:t>
            </a:r>
          </a:p>
          <a:p>
            <a:pPr marL="87313" indent="-87313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6. Можно ли, по вашему мнению, считать итог Английской революции шагом на пути построения правового государства? Аргументируйте свой ответ.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589587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Обобщение, систематизация, применение</a:t>
            </a:r>
            <a:b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b="1" dirty="0" smtClean="0"/>
              <a:t>Карта Англии в период революции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5181600" y="1295400"/>
            <a:ext cx="3505200" cy="48768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  </a:t>
            </a:r>
            <a:endParaRPr lang="ru-RU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 </a:t>
            </a:r>
            <a:r>
              <a:rPr lang="ru-RU" b="1" dirty="0" smtClean="0"/>
              <a:t>Пользуясь картой, расскажите о событиях гражданской войны в </a:t>
            </a:r>
            <a:r>
              <a:rPr lang="ru-RU" b="1" dirty="0" smtClean="0"/>
              <a:t>Англии</a:t>
            </a:r>
            <a:r>
              <a:rPr lang="ru-RU" sz="3600" dirty="0" smtClean="0"/>
              <a:t>.</a:t>
            </a:r>
            <a:endParaRPr lang="ru-RU" sz="3600" dirty="0" smtClean="0"/>
          </a:p>
        </p:txBody>
      </p:sp>
      <p:pic>
        <p:nvPicPr>
          <p:cNvPr id="18436" name="Picture 4" descr="eng-re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95400"/>
            <a:ext cx="472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53" name="Group 21"/>
          <p:cNvGraphicFramePr>
            <a:graphicFrameLocks noGrp="1"/>
          </p:cNvGraphicFramePr>
          <p:nvPr>
            <p:ph type="tbl" idx="1"/>
          </p:nvPr>
        </p:nvGraphicFramePr>
        <p:xfrm>
          <a:off x="381000" y="457200"/>
          <a:ext cx="8153400" cy="6159754"/>
        </p:xfrm>
        <a:graphic>
          <a:graphicData uri="http://schemas.openxmlformats.org/drawingml/2006/table">
            <a:tbl>
              <a:tblPr/>
              <a:tblGrid>
                <a:gridCol w="2438400"/>
                <a:gridCol w="3124200"/>
                <a:gridCol w="2590800"/>
              </a:tblGrid>
              <a:tr h="8001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Закрепление пройденного материала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8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исторические термины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исторические события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исторические персоналии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6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джентри      пресвитериане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индепенденты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пуритане      левеллеры диггеры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Короткий парламент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Долгий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Парламент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Прайдова чистка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Протекторат Кромвеля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«Славная революция»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железнобокие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Карл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Оливер Кромвель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Джон Лильберн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Карл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II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Цели урока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Предметные</a:t>
            </a:r>
            <a:r>
              <a:rPr lang="ru-RU" sz="2800" b="1" dirty="0" smtClean="0"/>
              <a:t> – изучить причины, ход, этапы, результат Английской революции.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Личностные</a:t>
            </a:r>
            <a:r>
              <a:rPr lang="ru-RU" sz="2800" b="1" dirty="0" smtClean="0"/>
              <a:t> – привитие уважения к принципам социальной справедливости и благополучия, основам демократии, борьбе за построение правового государства.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800" b="1" dirty="0" err="1" smtClean="0">
                <a:solidFill>
                  <a:srgbClr val="FF0000"/>
                </a:solidFill>
              </a:rPr>
              <a:t>Метапредметные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/>
              <a:t>– продолжить развивать способности сравнивать исторические события, навыков работы с картой, текстом учебника, историческим источником.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marL="609600" indent="-609600" eaLnBrk="1" hangingPunct="1"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122987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Обратная связь: диагностика, контроль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 </a:t>
            </a:r>
            <a:endParaRPr lang="ru-RU" sz="2800" dirty="0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400" b="1" dirty="0" smtClean="0"/>
              <a:t>Какие факты являлись причиной революции в Англии?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400" b="1" dirty="0" smtClean="0"/>
              <a:t>Почему один созыв парламента называют Коротким, а другой Длинным, в чём ещё заключается их отличие?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400" b="1" dirty="0" smtClean="0"/>
              <a:t>Какие разногласия были в среде пуритан, в чём были причины этих разногласий?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400" b="1" dirty="0" smtClean="0"/>
              <a:t>Почему короля Англии судили и казнили, почему Кромвель данный факт не захотел оставлять тайной?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400" b="1" dirty="0" smtClean="0"/>
              <a:t> Как, по Вашему мнению, итоги революции могли сказаться на дальнейшем социально-экономическом развитии Англии?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Домашнее задание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4830763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sz="2800" dirty="0" smtClean="0"/>
              <a:t>Прочитать параграф 2 «Английская революция», стр. 257-267.</a:t>
            </a:r>
          </a:p>
          <a:p>
            <a:pPr marL="609600" indent="-609600" eaLnBrk="1" hangingPunct="1">
              <a:defRPr/>
            </a:pPr>
            <a:r>
              <a:rPr lang="ru-RU" sz="2800" dirty="0" smtClean="0"/>
              <a:t>Выполнить устно задания №1,2 на стр. 282. (необходимо дать характеристику О. Кромвелю).</a:t>
            </a:r>
          </a:p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ru-RU" sz="2800" u="sng" dirty="0" smtClean="0"/>
              <a:t>Задание повышенной сложности</a:t>
            </a:r>
          </a:p>
          <a:p>
            <a:pPr marL="609600" indent="-609600" eaLnBrk="1" hangingPunct="1">
              <a:defRPr/>
            </a:pPr>
            <a:r>
              <a:rPr lang="ru-RU" sz="2800" dirty="0" smtClean="0"/>
              <a:t>Найти в интернете «Билль о правах», ознакомиться с ним и записать в тетрадь, какие ограничения на короля в области управления страной он был обязан соблюдать.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Этапы урока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marL="609600" indent="-609600" algn="ctr"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marL="609600" indent="-609600" algn="ctr" eaLnBrk="1" hangingPunct="1">
              <a:buFont typeface="Wingdings" pitchFamily="2" charset="2"/>
              <a:buAutoNum type="arabicPeriod"/>
              <a:defRPr/>
            </a:pPr>
            <a:r>
              <a:rPr lang="ru-RU" sz="2400" b="1" dirty="0" err="1" smtClean="0">
                <a:latin typeface="Arial" charset="0"/>
                <a:cs typeface="Arial" charset="0"/>
              </a:rPr>
              <a:t>Проблематизация</a:t>
            </a:r>
            <a:r>
              <a:rPr lang="ru-RU" sz="2400" b="1" dirty="0" smtClean="0">
                <a:latin typeface="Arial" charset="0"/>
                <a:cs typeface="Arial" charset="0"/>
              </a:rPr>
              <a:t>, актуализация, мотивация</a:t>
            </a:r>
          </a:p>
          <a:p>
            <a:pPr marL="609600" indent="-609600" algn="ctr" eaLnBrk="1" hangingPunct="1">
              <a:buFont typeface="Wingdings" pitchFamily="2" charset="2"/>
              <a:buAutoNum type="arabicPeriod"/>
              <a:defRPr/>
            </a:pPr>
            <a:endParaRPr lang="ru-RU" sz="2400" b="1" dirty="0" smtClean="0"/>
          </a:p>
          <a:p>
            <a:pPr marL="609600" indent="-609600" algn="ctr" eaLnBrk="1" hangingPunct="1">
              <a:buFont typeface="Wingdings" pitchFamily="2" charset="2"/>
              <a:buAutoNum type="arabicPeriod"/>
              <a:defRPr/>
            </a:pPr>
            <a:r>
              <a:rPr lang="ru-RU" sz="2400" b="1" dirty="0" smtClean="0">
                <a:latin typeface="Arial" charset="0"/>
                <a:cs typeface="Arial" charset="0"/>
              </a:rPr>
              <a:t>Открытие знаний и первичное осмысление</a:t>
            </a:r>
            <a:endParaRPr lang="ru-RU" sz="2400" b="1" dirty="0" smtClean="0"/>
          </a:p>
          <a:p>
            <a:pPr marL="0" indent="0" algn="ctr">
              <a:buFontTx/>
              <a:buNone/>
            </a:pPr>
            <a:endParaRPr lang="ru-RU" sz="2400" b="1" dirty="0" smtClean="0"/>
          </a:p>
          <a:p>
            <a:pPr marL="0" indent="0" algn="ctr">
              <a:buFontTx/>
              <a:buNone/>
            </a:pPr>
            <a:r>
              <a:rPr lang="ru-RU" sz="2400" b="1" dirty="0" smtClean="0"/>
              <a:t>3. </a:t>
            </a:r>
            <a:r>
              <a:rPr lang="ru-RU" sz="2400" b="1" dirty="0" smtClean="0">
                <a:latin typeface="Arial" charset="0"/>
                <a:cs typeface="Arial" charset="0"/>
              </a:rPr>
              <a:t>Осмысление на уровне установления  </a:t>
            </a:r>
          </a:p>
          <a:p>
            <a:pPr marL="0" indent="0" algn="ctr">
              <a:buFontTx/>
              <a:buNone/>
            </a:pPr>
            <a:r>
              <a:rPr lang="ru-RU" sz="2400" b="1" dirty="0" smtClean="0">
                <a:latin typeface="Arial" charset="0"/>
                <a:cs typeface="Arial" charset="0"/>
              </a:rPr>
              <a:t>    взаимосвязей и освоение</a:t>
            </a:r>
          </a:p>
          <a:p>
            <a:pPr marL="0" indent="0" algn="ctr">
              <a:buFontTx/>
              <a:buNone/>
            </a:pPr>
            <a:r>
              <a:rPr lang="ru-RU" sz="2400" b="1" dirty="0" smtClean="0">
                <a:latin typeface="Arial" charset="0"/>
                <a:cs typeface="Arial" charset="0"/>
              </a:rPr>
              <a:t>4. Обобщение, систематизация, применение</a:t>
            </a:r>
          </a:p>
          <a:p>
            <a:pPr marL="609600" indent="-609600" algn="ctr" eaLnBrk="1" hangingPunct="1">
              <a:buNone/>
              <a:defRPr/>
            </a:pPr>
            <a:endParaRPr lang="ru-RU" sz="2400" b="1" dirty="0" smtClean="0"/>
          </a:p>
          <a:p>
            <a:pPr marL="609600" indent="-609600" algn="ctr" eaLnBrk="1" hangingPunct="1">
              <a:buNone/>
              <a:defRPr/>
            </a:pPr>
            <a:r>
              <a:rPr lang="ru-RU" sz="2400" b="1" dirty="0" smtClean="0"/>
              <a:t>5. </a:t>
            </a:r>
            <a:r>
              <a:rPr lang="ru-RU" sz="2400" b="1" dirty="0" smtClean="0">
                <a:latin typeface="Arial" charset="0"/>
                <a:cs typeface="Arial" charset="0"/>
              </a:rPr>
              <a:t>Обратная связь: диагностика, контроль, само- и </a:t>
            </a:r>
            <a:r>
              <a:rPr lang="ru-RU" sz="2400" b="1" dirty="0" err="1" smtClean="0">
                <a:latin typeface="Arial" charset="0"/>
                <a:cs typeface="Arial" charset="0"/>
              </a:rPr>
              <a:t>взаимооценка</a:t>
            </a:r>
            <a:r>
              <a:rPr lang="ru-RU" sz="2400" b="1" dirty="0" smtClean="0">
                <a:latin typeface="Arial" charset="0"/>
                <a:cs typeface="Arial" charset="0"/>
              </a:rPr>
              <a:t>, формирующая оценка, рефлексия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sz="2400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sz="2400" dirty="0" smtClean="0"/>
          </a:p>
          <a:p>
            <a:pPr marL="609600" indent="-609600" algn="ctr"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Актуализация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(параграф 1 главы 15-16 «Абсолютизм»)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/>
          </a:bodyPr>
          <a:lstStyle/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 Вопросы для повторения.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800" b="1" dirty="0" smtClean="0"/>
              <a:t>Чем характеризуется абсолютизм как форма власти?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800" b="1" dirty="0" smtClean="0"/>
              <a:t>С именами каких королей Англии  и Франции связан процесс формирования абсолютизма?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800" b="1" dirty="0" smtClean="0"/>
              <a:t>Как назывались представительные учреждения в Англии и Франции, какую роль они сыграли в формировании абсолютистских режимов?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800" b="1" dirty="0" smtClean="0"/>
              <a:t>В чём сходство и различие процесса формирования абсолютистских режимов в Англии и Франции?</a:t>
            </a:r>
          </a:p>
          <a:p>
            <a:pPr marL="609600" indent="-609600" algn="ctr"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sz="2400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Вопросы для повторения.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400" b="1" dirty="0" smtClean="0"/>
              <a:t>Какую роль сыграла победа над Непобедимой армадой в процессе формирования абсолютизма в Англии?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400" b="1" dirty="0" smtClean="0"/>
              <a:t> Что такое протекционизм, как это явление связано с абсолютизмом?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400" b="1" dirty="0" smtClean="0"/>
              <a:t>Ответить на вопрос на стр. </a:t>
            </a:r>
            <a:r>
              <a:rPr lang="ru-RU" sz="2400" b="1" u="sng" dirty="0" smtClean="0"/>
              <a:t>255</a:t>
            </a:r>
            <a:r>
              <a:rPr lang="ru-RU" sz="2400" b="1" dirty="0" smtClean="0"/>
              <a:t>,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       рассказать о  роли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       кардинала Ришелье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       в истории Франции.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sz="2400" b="1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4.   Ответить на вопрос на стр. </a:t>
            </a:r>
            <a:r>
              <a:rPr lang="ru-RU" sz="2400" b="1" u="sng" dirty="0" smtClean="0"/>
              <a:t>257, </a:t>
            </a:r>
            <a:r>
              <a:rPr lang="ru-RU" sz="2400" b="1" dirty="0" smtClean="0"/>
              <a:t>рассказать о целях протекционизма.</a:t>
            </a:r>
          </a:p>
        </p:txBody>
      </p:sp>
      <p:pic>
        <p:nvPicPr>
          <p:cNvPr id="7172" name="Picture 5" descr="200805_P42808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743200"/>
            <a:ext cx="18018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Задание на повторение</a:t>
            </a:r>
          </a:p>
        </p:txBody>
      </p:sp>
      <p:pic>
        <p:nvPicPr>
          <p:cNvPr id="8195" name="Picture 4" descr="169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219200"/>
            <a:ext cx="4183063" cy="5181600"/>
          </a:xfrm>
          <a:noFill/>
        </p:spPr>
      </p:pic>
      <p:sp>
        <p:nvSpPr>
          <p:cNvPr id="5837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876800" y="1295400"/>
            <a:ext cx="3810000" cy="4830763"/>
          </a:xfrm>
        </p:spPr>
        <p:txBody>
          <a:bodyPr>
            <a:normAutofit fontScale="92500" lnSpcReduction="10000"/>
          </a:bodyPr>
          <a:lstStyle/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b="1" dirty="0" smtClean="0"/>
              <a:t>В чём заключались причины противоречия между Англией и Испанией?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b="1" dirty="0" smtClean="0"/>
              <a:t>Показать на карте территорию Англии, Испании.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u-RU" b="1" dirty="0" smtClean="0"/>
              <a:t>Показать по карте путь Непобедимой Армады, место сражения.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endParaRPr lang="ru-RU" sz="2400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Открытие знаний и первичное осмысление</a:t>
            </a: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endParaRPr 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600" b="1" dirty="0" smtClean="0"/>
              <a:t>Причины революции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600" b="1" dirty="0" smtClean="0"/>
              <a:t>Недовольство различных слоёв населения властью королей: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600" b="1" dirty="0" smtClean="0"/>
              <a:t> - Недовольство крестьян – стр.257 - высокие налоги, огораживание.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600" b="1" dirty="0" smtClean="0"/>
              <a:t> - Недовольство нового дворянства (джентри) – стр. </a:t>
            </a:r>
            <a:r>
              <a:rPr lang="ru-RU" sz="2600" b="1" u="sng" dirty="0" smtClean="0"/>
              <a:t>258</a:t>
            </a:r>
            <a:r>
              <a:rPr lang="ru-RU" sz="2600" b="1" dirty="0" smtClean="0"/>
              <a:t> – сосредоточение коммерческих привилегий у лондонских купцов.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600" b="1" dirty="0" smtClean="0"/>
              <a:t> - Религиозные разногласия – стр. 2586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600" b="1" dirty="0" smtClean="0"/>
              <a:t>Выписать в тетрадь определения: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600" b="1" dirty="0" smtClean="0"/>
              <a:t>1.Пуритане –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600" b="1" dirty="0" smtClean="0"/>
              <a:t>2. Пресвитериане –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600" b="1" dirty="0" smtClean="0"/>
              <a:t>3. Индепенденты -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6998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Повод к революции </a:t>
            </a:r>
            <a:r>
              <a:rPr lang="ru-RU" sz="2800" dirty="0" smtClean="0"/>
              <a:t>– разгон королём Карлом </a:t>
            </a:r>
            <a:r>
              <a:rPr lang="en-US" sz="2800" dirty="0" smtClean="0"/>
              <a:t>I</a:t>
            </a:r>
            <a:r>
              <a:rPr lang="ru-RU" sz="2800" dirty="0" smtClean="0"/>
              <a:t> парламента (Короткий парламент) – 1640 год.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686800" cy="4953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Ход революции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600" dirty="0" smtClean="0"/>
              <a:t>I</a:t>
            </a:r>
            <a:r>
              <a:rPr lang="ru-RU" sz="2600" dirty="0" smtClean="0"/>
              <a:t> Этап – 1642-1646 – гражданская война.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600" dirty="0" smtClean="0"/>
              <a:t>Прочитать текст на стр. </a:t>
            </a:r>
            <a:r>
              <a:rPr lang="ru-RU" sz="2600" b="1" u="sng" dirty="0" smtClean="0"/>
              <a:t>261-262 </a:t>
            </a:r>
            <a:r>
              <a:rPr lang="ru-RU" sz="2600" dirty="0" smtClean="0"/>
              <a:t>и записать в тетрадь: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600" dirty="0" smtClean="0"/>
              <a:t>Гражданская война – это война между…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600" dirty="0" smtClean="0"/>
              <a:t>Долгий парламент – это…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600" dirty="0" smtClean="0"/>
              <a:t>Оливер Кромвель – это…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600" dirty="0" smtClean="0"/>
              <a:t>Железнобокие  – это…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600" dirty="0" smtClean="0"/>
              <a:t>Левеллеры – это…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600" dirty="0" smtClean="0"/>
              <a:t>Джон </a:t>
            </a:r>
            <a:r>
              <a:rPr lang="ru-RU" sz="2600" dirty="0" err="1" smtClean="0"/>
              <a:t>Лильберн</a:t>
            </a:r>
            <a:r>
              <a:rPr lang="ru-RU" sz="2600" dirty="0" smtClean="0"/>
              <a:t> – это…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600" dirty="0" err="1" smtClean="0"/>
              <a:t>Прайдова</a:t>
            </a:r>
            <a:r>
              <a:rPr lang="ru-RU" sz="2600" dirty="0" smtClean="0"/>
              <a:t> чистка – это…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00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228600"/>
            <a:ext cx="7010400" cy="6324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944</Words>
  <Application>Microsoft Office PowerPoint</Application>
  <PresentationFormat>Экран (4:3)</PresentationFormat>
  <Paragraphs>166</Paragraphs>
  <Slides>22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Цели урока </vt:lpstr>
      <vt:lpstr>Этапы урока</vt:lpstr>
      <vt:lpstr>Актуализация  (параграф 1 главы 15-16 «Абсолютизм»)</vt:lpstr>
      <vt:lpstr>Вопросы для повторения.</vt:lpstr>
      <vt:lpstr>Задание на повторение</vt:lpstr>
      <vt:lpstr>Открытие знаний и первичное осмысление </vt:lpstr>
      <vt:lpstr>Повод к революции – разгон королём Карлом I парламента (Короткий парламент) – 1640 год.</vt:lpstr>
      <vt:lpstr>Слайд 9</vt:lpstr>
      <vt:lpstr>Оливер Кромвель      (1599-1658)</vt:lpstr>
      <vt:lpstr>1649 – победа Долгого парламента в гражданской войне </vt:lpstr>
      <vt:lpstr>Осмысление на уровне установления       взаимосвязей и освоение </vt:lpstr>
      <vt:lpstr>II этап – 1649-1660 – протекторат Кромвеля</vt:lpstr>
      <vt:lpstr>III этап – Восстановление монархии  (1660 – 1688)</vt:lpstr>
      <vt:lpstr>Слайд 15</vt:lpstr>
      <vt:lpstr>Значение революции</vt:lpstr>
      <vt:lpstr>Обобщение, систематизация, применение </vt:lpstr>
      <vt:lpstr> Карта Англии в период революции  </vt:lpstr>
      <vt:lpstr>Слайд 19</vt:lpstr>
      <vt:lpstr>Обратная связь: диагностика, контроль</vt:lpstr>
      <vt:lpstr> 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MSI</cp:lastModifiedBy>
  <cp:revision>50</cp:revision>
  <cp:lastPrinted>1601-01-01T00:00:00Z</cp:lastPrinted>
  <dcterms:created xsi:type="dcterms:W3CDTF">1601-01-01T00:00:00Z</dcterms:created>
  <dcterms:modified xsi:type="dcterms:W3CDTF">2013-11-28T14:38:00Z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