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67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51216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Реформы Избранной рады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228536"/>
            <a:ext cx="3888104" cy="2720744"/>
          </a:xfrm>
        </p:spPr>
        <p:txBody>
          <a:bodyPr/>
          <a:lstStyle/>
          <a:p>
            <a:r>
              <a:rPr lang="ru-RU" sz="22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Выполнила: </a:t>
            </a:r>
            <a:r>
              <a:rPr lang="ru-RU" sz="2200" dirty="0" err="1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Тятых</a:t>
            </a:r>
            <a:r>
              <a:rPr lang="ru-RU" sz="22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 Елена Андреевна, учитель истории и обществознания МБОУ «</a:t>
            </a:r>
            <a:r>
              <a:rPr lang="ru-RU" sz="2200" dirty="0" err="1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Валуянская</a:t>
            </a:r>
            <a:r>
              <a:rPr lang="ru-RU" sz="22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 ООШ» Красногвардейского района, Белгородской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Земский собор при Иване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hudojnik-peredvijnik.ru/wp-content/uploads/2012/08/8ivano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3"/>
            <a:ext cx="7704856" cy="4767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62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1550 год – принятие нового Судебника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овый </a:t>
            </a:r>
            <a:r>
              <a:rPr lang="ru-RU" dirty="0"/>
              <a:t>Судебник, подтвердивший Юрьев день как единственный день перехода крестьян от одного владельца к другому (предвестник полного закрепощения крестьян).</a:t>
            </a:r>
          </a:p>
        </p:txBody>
      </p:sp>
      <p:pic>
        <p:nvPicPr>
          <p:cNvPr id="4" name="Рисунок 3" descr="http://school-collection.edu.ru/catalog/res/47370db2-06ff-4c7f-b738-692e6fa247d6/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4499991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6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Юрьев день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hudojnik-peredvijnik.ru/wp-content/uploads/2012/08/22ivano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5163"/>
            <a:ext cx="7560840" cy="4806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8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«СУДЕБНИКА» ЦАРЯ ИОАННА ВАСИЛЬЕВИЧА (1550)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Лета 7058, в 1-й день месяца июля, царь и великий князь Иван </a:t>
            </a:r>
            <a:r>
              <a:rPr lang="ru-RU" dirty="0" smtClean="0"/>
              <a:t>Васильевич </a:t>
            </a:r>
            <a:r>
              <a:rPr lang="ru-RU" dirty="0"/>
              <a:t>всея Руси со своими братьями и боярами сей Судебник уложил, как </a:t>
            </a:r>
            <a:r>
              <a:rPr lang="ru-RU" dirty="0" smtClean="0"/>
              <a:t>судить </a:t>
            </a:r>
            <a:r>
              <a:rPr lang="ru-RU" dirty="0"/>
              <a:t>боярам, и окольничим, и дворецким, и казначеям, и дьякам, и </a:t>
            </a:r>
            <a:r>
              <a:rPr lang="ru-RU" dirty="0" smtClean="0"/>
              <a:t>всяким </a:t>
            </a:r>
            <a:r>
              <a:rPr lang="ru-RU" dirty="0"/>
              <a:t>приказным людям, по городам наместникам, и по волостям, и их </a:t>
            </a:r>
            <a:r>
              <a:rPr lang="ru-RU" dirty="0" smtClean="0"/>
              <a:t>тиунам</a:t>
            </a:r>
            <a:r>
              <a:rPr lang="ru-RU" dirty="0"/>
              <a:t>, и всяким судьям. </a:t>
            </a:r>
          </a:p>
          <a:p>
            <a:r>
              <a:rPr lang="ru-RU" dirty="0"/>
              <a:t>1. Суд царя и великого князя судить боярам и окольничим, и дворецким, </a:t>
            </a:r>
            <a:r>
              <a:rPr lang="ru-RU" dirty="0" smtClean="0"/>
              <a:t>и </a:t>
            </a:r>
            <a:r>
              <a:rPr lang="ru-RU" dirty="0"/>
              <a:t>казначеям, и дьякам, а судом не дружить и не мстить никому, посулов (</a:t>
            </a:r>
            <a:r>
              <a:rPr lang="ru-RU" dirty="0" smtClean="0"/>
              <a:t>взяток</a:t>
            </a:r>
            <a:r>
              <a:rPr lang="ru-RU" dirty="0"/>
              <a:t>) на суде не брать. Точно также и всякий судья на суде не должен брать </a:t>
            </a:r>
            <a:r>
              <a:rPr lang="ru-RU" dirty="0" smtClean="0"/>
              <a:t>посулов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4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1551 год – Стоглавый собор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СТОГЛАВЫЙ СОБОР, </a:t>
            </a:r>
            <a:r>
              <a:rPr lang="ru-RU" dirty="0"/>
              <a:t>один из наиболее примечательных церковных соборов средневековой Руси, получивший свое имя от </a:t>
            </a:r>
            <a:r>
              <a:rPr lang="ru-RU" i="1" dirty="0"/>
              <a:t>Стоглава</a:t>
            </a:r>
            <a:r>
              <a:rPr lang="ru-RU" dirty="0"/>
              <a:t>, сборника его решений. </a:t>
            </a:r>
          </a:p>
          <a:p>
            <a:r>
              <a:rPr lang="ru-RU" dirty="0"/>
              <a:t>Состоялся в феврале – мае 1551 в Москве по воле Ивана Грозного, стремившегося к укреплению централизованной власти и крайне озабоченного состоянием церковных дел. В нем участвовали в основном духовные иерархи во главе с митрополитом </a:t>
            </a:r>
            <a:r>
              <a:rPr lang="ru-RU" dirty="0" err="1"/>
              <a:t>Макарием</a:t>
            </a:r>
            <a:r>
              <a:rPr lang="ru-RU" dirty="0"/>
              <a:t>, но отчасти и боярская дума. Деяния собора (перечисленные в итоговом сборнике из 100 глав – отсюда его название) состояли из вопросов царя, подробных ответов на них, а также соответствующих постановлений.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Военная реформа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В 1550 году была проведена военная реформа.</a:t>
            </a:r>
          </a:p>
          <a:p>
            <a:r>
              <a:rPr lang="ru-RU" sz="3200" dirty="0" smtClean="0"/>
              <a:t>Избранная тысяча – ядро поместного ополчения.</a:t>
            </a:r>
          </a:p>
          <a:p>
            <a:r>
              <a:rPr lang="ru-RU" sz="3200" dirty="0" smtClean="0"/>
              <a:t>Стрелецкие полки (стрельцом мог стать любой свободный человек). Стрельцы получали из казны денежное жалованье, ручное огнестрельное оружие и обмундирование.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2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«Уложение о службе»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«Со </a:t>
            </a:r>
            <a:r>
              <a:rPr lang="ru-RU" sz="3200" dirty="0"/>
              <a:t>100 четвертей, т.е. с 200 десятин, хорошей пахотной земли один ратник «на коне и в доспехе полном», а в дальний поход о </a:t>
            </a:r>
            <a:r>
              <a:rPr lang="ru-RU" sz="3200" dirty="0" err="1"/>
              <a:t>двуконь</a:t>
            </a:r>
            <a:r>
              <a:rPr lang="ru-RU" sz="3200" dirty="0"/>
              <a:t>. Земледельцы, имевшие больше 200 десятин в поместьях и </a:t>
            </a:r>
            <a:r>
              <a:rPr lang="ru-RU" sz="3200" dirty="0" smtClean="0"/>
              <a:t>вотчинах, </a:t>
            </a:r>
            <a:r>
              <a:rPr lang="ru-RU" sz="3200" dirty="0"/>
              <a:t>выводили или выставляли соразмерное пашне число вооруженных </a:t>
            </a:r>
            <a:r>
              <a:rPr lang="ru-RU" sz="3200"/>
              <a:t>дворовых </a:t>
            </a:r>
            <a:r>
              <a:rPr lang="ru-RU" sz="3200" smtClean="0"/>
              <a:t>людей».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91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35480"/>
            <a:ext cx="4320480" cy="4389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Реформы Ивана </a:t>
            </a:r>
            <a:r>
              <a:rPr lang="en-US" sz="4000" dirty="0" smtClean="0"/>
              <a:t>IV</a:t>
            </a:r>
            <a:r>
              <a:rPr lang="ru-RU" sz="4000" dirty="0" smtClean="0"/>
              <a:t> и Избранной рады были направлены на централизацию страны</a:t>
            </a:r>
            <a:endParaRPr lang="ru-RU" sz="4000" dirty="0"/>
          </a:p>
        </p:txBody>
      </p:sp>
      <p:pic>
        <p:nvPicPr>
          <p:cNvPr id="4" name="Рисунок 3" descr="http://files.school-collection.edu.ru/dlrstore/7a9a3c7b-0a01-01b2-01be-466361025340/%5bIS67IR_1-02%5d_%5bPD_01-r%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32857"/>
            <a:ext cx="374441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Боярское 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1533 году умер Василий </a:t>
            </a:r>
            <a:r>
              <a:rPr lang="en-US" dirty="0" smtClean="0"/>
              <a:t>III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Над трехлетним сыном Иваном </a:t>
            </a:r>
            <a:r>
              <a:rPr lang="en-US" dirty="0" smtClean="0"/>
              <a:t>IV</a:t>
            </a:r>
            <a:r>
              <a:rPr lang="ru-RU" dirty="0" smtClean="0"/>
              <a:t> назначил опекунский совет из семи влиятельных бояр.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Елена Глинская, вдова Василия </a:t>
            </a:r>
            <a:r>
              <a:rPr lang="en-US" dirty="0" smtClean="0"/>
              <a:t>III</a:t>
            </a:r>
            <a:r>
              <a:rPr lang="ru-RU" dirty="0" smtClean="0"/>
              <a:t>, взяла правление в свои руки.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1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/>
              <a:t>ГЛИНСКАЯ, ЕЛЕНА ВАСИЛЬЕВНА </a:t>
            </a:r>
            <a:r>
              <a:rPr lang="ru-RU" sz="2400" dirty="0"/>
              <a:t>(? – 1538) – вторая жена русского царя и великого князя московского Василия III Ивановича, правительница России (на правах регентства) 1533–1538.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935480"/>
            <a:ext cx="3682752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Одним из самых значительных событий в экономическом и политическом развитии Русского государства стала денежная реформа 1535 года, по которой ликвидировались права удельных князей на чеканку собственной монеты.</a:t>
            </a:r>
          </a:p>
        </p:txBody>
      </p:sp>
      <p:pic>
        <p:nvPicPr>
          <p:cNvPr id="4" name="Рисунок 3" descr="http://files.school-collection.edu.ru/dlrstore/be5cf8e6-8a1a-4039-aba1-7f06368d02c2/%5bIS10RO_4-01%5d_%5bIL_01%5d-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262630" cy="4156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0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Денежная реформа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Елены Глинской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Вводилась единая денежная единица – </a:t>
            </a:r>
            <a:r>
              <a:rPr lang="ru-RU" dirty="0" smtClean="0">
                <a:solidFill>
                  <a:srgbClr val="FF0000"/>
                </a:solidFill>
              </a:rPr>
              <a:t>московский рубль.</a:t>
            </a:r>
          </a:p>
          <a:p>
            <a:r>
              <a:rPr lang="ru-RU" dirty="0" smtClean="0"/>
              <a:t>Появилась монета – копейка.</a:t>
            </a:r>
          </a:p>
          <a:p>
            <a:r>
              <a:rPr lang="ru-RU" dirty="0" smtClean="0"/>
              <a:t>Рубль = 100 копейкам.</a:t>
            </a:r>
          </a:p>
          <a:p>
            <a:r>
              <a:rPr lang="ru-RU" dirty="0" smtClean="0"/>
              <a:t>Полтина = 50 копейкам.</a:t>
            </a:r>
          </a:p>
          <a:p>
            <a:r>
              <a:rPr lang="ru-RU" dirty="0" err="1" smtClean="0"/>
              <a:t>Полуполтина</a:t>
            </a:r>
            <a:r>
              <a:rPr lang="ru-RU" dirty="0" smtClean="0"/>
              <a:t> = 25 копейкам.</a:t>
            </a:r>
          </a:p>
          <a:p>
            <a:r>
              <a:rPr lang="ru-RU" dirty="0" smtClean="0"/>
              <a:t>Гривна = 10 копейкам.</a:t>
            </a:r>
          </a:p>
          <a:p>
            <a:r>
              <a:rPr lang="ru-RU" dirty="0" smtClean="0"/>
              <a:t>Алтын = 3 </a:t>
            </a:r>
            <a:r>
              <a:rPr lang="ru-RU" dirty="0" err="1" smtClean="0"/>
              <a:t>капейкам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4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522528"/>
            <a:ext cx="4330824" cy="4802072"/>
          </a:xfrm>
        </p:spPr>
        <p:txBody>
          <a:bodyPr/>
          <a:lstStyle/>
          <a:p>
            <a:r>
              <a:rPr lang="ru-RU" dirty="0"/>
              <a:t>(1530–1584) – великий князь московский с 1533, первый венчанный на царство (1547) русский царь, сын Василия III Ивановича и</a:t>
            </a:r>
            <a:r>
              <a:rPr lang="ru-RU" b="1" dirty="0"/>
              <a:t> </a:t>
            </a:r>
            <a:r>
              <a:rPr lang="ru-RU" dirty="0"/>
              <a:t>Елены Васильевны Глинской. Родился 25 августа 1530 в </a:t>
            </a:r>
            <a:r>
              <a:rPr lang="ru-RU" dirty="0" err="1"/>
              <a:t>с.Коломенское</a:t>
            </a:r>
            <a:r>
              <a:rPr lang="ru-RU" dirty="0"/>
              <a:t> под Москвой. </a:t>
            </a:r>
          </a:p>
        </p:txBody>
      </p:sp>
      <p:pic>
        <p:nvPicPr>
          <p:cNvPr id="4" name="Рисунок 3" descr="http://files.school-collection.edu.ru/dlrstore/b7c7c89a-45a1-450e-83de-fcb9d168527a/p15_j_19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8" y="1522528"/>
            <a:ext cx="3512489" cy="514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енчание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35480"/>
            <a:ext cx="3672408" cy="4589864"/>
          </a:xfrm>
        </p:spPr>
        <p:txBody>
          <a:bodyPr/>
          <a:lstStyle/>
          <a:p>
            <a:r>
              <a:rPr lang="ru-RU" dirty="0"/>
              <a:t>16 января 1547 был «венчан на царство» </a:t>
            </a:r>
            <a:r>
              <a:rPr lang="ru-RU" dirty="0" smtClean="0"/>
              <a:t>в московском Успенском соборе – </a:t>
            </a:r>
            <a:r>
              <a:rPr lang="ru-RU" dirty="0"/>
              <a:t>одарен шапкой и бармами Мономаха и титулом «царя и великого князя всея Руси».</a:t>
            </a:r>
          </a:p>
        </p:txBody>
      </p:sp>
      <p:pic>
        <p:nvPicPr>
          <p:cNvPr id="4" name="Рисунок 3" descr="http://school-collection.edu.ru/catalog/res/c87019fa-d074-4919-99f2-f6880118759b/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65282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3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Боговенчанный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царь»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/>
          <a:lstStyle/>
          <a:p>
            <a:r>
              <a:rPr lang="ru-RU" dirty="0"/>
              <a:t>Засилье временщиков и борьба за власть между враждующими боярскими группировками сформировали в </a:t>
            </a:r>
            <a:r>
              <a:rPr lang="ru-RU" dirty="0" smtClean="0"/>
              <a:t>Иване</a:t>
            </a:r>
            <a:r>
              <a:rPr lang="en-US" dirty="0" smtClean="0"/>
              <a:t>IV</a:t>
            </a:r>
            <a:r>
              <a:rPr lang="ru-RU" dirty="0" smtClean="0"/>
              <a:t> </a:t>
            </a:r>
            <a:r>
              <a:rPr lang="ru-RU" dirty="0"/>
              <a:t>подозрительность, жестокость, необузданность.</a:t>
            </a:r>
          </a:p>
        </p:txBody>
      </p:sp>
      <p:pic>
        <p:nvPicPr>
          <p:cNvPr id="4" name="Рисунок 3" descr="http://school-collection.edu.ru/catalog/res/56ddb55e-a137-48a0-b6d0-6d6bd6a7ab4d/view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168352" cy="5372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6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Реформы Избранной 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2976" y="2060848"/>
            <a:ext cx="2999184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Реформы Избранной рады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92896"/>
            <a:ext cx="1368152" cy="673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Земский собор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462144"/>
            <a:ext cx="12241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приказов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509008"/>
            <a:ext cx="1609328" cy="1144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Выборное</a:t>
            </a:r>
            <a:r>
              <a:rPr lang="ru-RU" dirty="0" smtClean="0"/>
              <a:t> </a:t>
            </a:r>
            <a:r>
              <a:rPr lang="ru-RU" sz="1400" dirty="0" smtClean="0"/>
              <a:t>самоуправление в городах и сельской местности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461000"/>
            <a:ext cx="1368152" cy="1192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Единая система денежных налогов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509008"/>
            <a:ext cx="1515616" cy="1144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Дворянское ополчение и стрелецкое войско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1408" y="2492896"/>
            <a:ext cx="1418456" cy="673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Судебник 1550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7644" y="5228008"/>
            <a:ext cx="644816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Усиление всей государственной системы в стране, возвышение роли царя.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2492896"/>
            <a:ext cx="961256" cy="336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51720" y="2780928"/>
            <a:ext cx="961256" cy="681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04456" y="2780928"/>
            <a:ext cx="0" cy="728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20072" y="2829508"/>
            <a:ext cx="0" cy="632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12160" y="2780928"/>
            <a:ext cx="288032" cy="728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1"/>
          </p:cNvCxnSpPr>
          <p:nvPr/>
        </p:nvCxnSpPr>
        <p:spPr>
          <a:xfrm>
            <a:off x="6012160" y="2420888"/>
            <a:ext cx="889248" cy="408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025472" y="4376544"/>
            <a:ext cx="506876" cy="851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97616" y="4653136"/>
            <a:ext cx="0" cy="574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28084" y="4653136"/>
            <a:ext cx="0" cy="574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732240" y="4653136"/>
            <a:ext cx="325760" cy="574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3568" y="3145826"/>
            <a:ext cx="684076" cy="2082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7815808" y="3169258"/>
            <a:ext cx="504056" cy="20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1549 год – Земский собор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в истории России Земский собор – собрание представителей всех русских земель.</a:t>
            </a:r>
          </a:p>
          <a:p>
            <a:r>
              <a:rPr lang="ru-RU" dirty="0" smtClean="0"/>
              <a:t>В своем выступлении царь обвинил бояр в злоупотреблениях, которые они творили во время его малолетства.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Земские соборы собирались для решения наиболее важных государственных вопросов.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709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Реформы Избранной рады</vt:lpstr>
      <vt:lpstr>Боярское правление</vt:lpstr>
      <vt:lpstr>ГЛИНСКАЯ, ЕЛЕНА ВАСИЛЬЕВНА (? – 1538) – вторая жена русского царя и великого князя московского Василия III Ивановича, правительница России (на правах регентства) 1533–1538. </vt:lpstr>
      <vt:lpstr>Денежная реформа  Елены Глинской</vt:lpstr>
      <vt:lpstr>Иван IV</vt:lpstr>
      <vt:lpstr>Венчание на царство</vt:lpstr>
      <vt:lpstr>«Боговенчанный царь»</vt:lpstr>
      <vt:lpstr>Реформы Избранной рады</vt:lpstr>
      <vt:lpstr>1549 год – Земский собор</vt:lpstr>
      <vt:lpstr>Земский собор при ИванеIV</vt:lpstr>
      <vt:lpstr>1550 год – принятие нового Судебника</vt:lpstr>
      <vt:lpstr>Юрьев день</vt:lpstr>
      <vt:lpstr>ИЗ «СУДЕБНИКА» ЦАРЯ ИОАННА ВАСИЛЬЕВИЧА (1550) .</vt:lpstr>
      <vt:lpstr>1551 год – Стоглавый собор</vt:lpstr>
      <vt:lpstr>Военная реформа</vt:lpstr>
      <vt:lpstr>«Уложение о службе»</vt:lpstr>
      <vt:lpstr>Итог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Избранной рады</dc:title>
  <cp:lastModifiedBy>Admin</cp:lastModifiedBy>
  <cp:revision>13</cp:revision>
  <dcterms:modified xsi:type="dcterms:W3CDTF">2013-12-04T05:13:52Z</dcterms:modified>
</cp:coreProperties>
</file>