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ru.wikipedia.org/wiki/%D0%A2%D1%83%D0%BB%D1%8C%D1%81%D0%BA%D0%B0%D1%8F_%D0%BE%D0%B1%D0%BB%D0%B0%D1%81%D1%82%D1%8C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193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ru.wikipedia.org/w/index.php?title=%D0%A5%D0%B8%D0%BC%D0%BA%D0%BE%D0%BC%D0%B1%D0%B8%D0%BD%D0%B0%D1%82&amp;action=edit&amp;redlink=1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ru.wikipedia.org/wiki/1933_%D0%B3%D0%BE%D0%B4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ru.wikipedia.org/wiki/%D0%9F%D0%B5%D1%80%D0%B2%D0%BE%D0%BC%D0%B0%D0%B9%D1%81%D0%BA%D0%B0%D1%8F_%D0%A2%D0%AD%D0%A6_(%D0%A2%D1%83%D0%BB%D1%8C%D1%81%D0%BA%D0%B0%D1%8F_%D0%BE%D0%B1%D0%BB%D0%B0%D1%81%D1%82%D1%8C)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ru.wikipedia.org/wiki/%D0%A5%D0%B8%D0%BC%D0%B2%D0%BE%D0%BB%D0%BE%D0%BA%D0%BD%D0%BE_(%D0%A9%D1%91%D0%BA%D0%B8%D0%BD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hyperlink" Target="http://ru.wikipedia.org/wiki/%D0%A8%D0%BF%D0%B0%D0%BB%D0%BE%D0%BF%D1%80%D0%BE%D0%BF%D0%B8%D1%82%D0%BE%D1%87%D0%BD%D1%8B%D0%B9_%D0%B7%D0%B0%D0%B2%D0%BE%D0%B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7%D0%B5%D1%80%D0%B1%D0%B0%D0%B9%D0%B4%D0%B6%D0%B0%D0%BD%D1%86%D1%8B" TargetMode="External"/><Relationship Id="rId3" Type="http://schemas.openxmlformats.org/officeDocument/2006/relationships/hyperlink" Target="http://ru.wikipedia.org/wiki/%D0%A0%D1%83%D1%81%D1%81%D0%BA%D0%B8%D0%B5" TargetMode="External"/><Relationship Id="rId7" Type="http://schemas.openxmlformats.org/officeDocument/2006/relationships/hyperlink" Target="http://ru.wikipedia.org/wiki/%D0%91%D0%B5%D0%BB%D0%BE%D1%80%D1%83%D1%81%D1%8B" TargetMode="External"/><Relationship Id="rId2" Type="http://schemas.openxmlformats.org/officeDocument/2006/relationships/hyperlink" Target="http://ru.wikipedia.org/wiki/%D2%F3%EB%FC%F1%EA%E0%FF_%EE%E1%EB%E0%F1%F2%F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1%82%D0%B0%D1%80%D1%8B" TargetMode="External"/><Relationship Id="rId5" Type="http://schemas.openxmlformats.org/officeDocument/2006/relationships/hyperlink" Target="http://ru.wikipedia.org/wiki/%D0%90%D1%80%D0%BC%D1%8F%D0%BD%D0%B5" TargetMode="External"/><Relationship Id="rId10" Type="http://schemas.openxmlformats.org/officeDocument/2006/relationships/hyperlink" Target="http://ru.wikipedia.org/wiki/%D0%9D%D0%B5%D0%BC%D1%86%D1%8B" TargetMode="External"/><Relationship Id="rId4" Type="http://schemas.openxmlformats.org/officeDocument/2006/relationships/hyperlink" Target="http://ru.wikipedia.org/wiki/%D0%A3%D0%BA%D1%80%D0%B0%D0%B8%D0%BD%D1%86%D1%8B" TargetMode="External"/><Relationship Id="rId9" Type="http://schemas.openxmlformats.org/officeDocument/2006/relationships/hyperlink" Target="http://ru.wikipedia.org/wiki/%D0%A6%D1%8B%D0%B3%D0%B0%D0%BD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%D0%9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8%D0%BA%D0%BE%D0%BD%D0%BE%D0%B2%D1%81%D0%BA%D0%B0%D1%8F_%D0%BB%D0%B5%D1%82%D0%BE%D0%BF%D0%B8%D1%81%D1%8C" TargetMode="External"/><Relationship Id="rId5" Type="http://schemas.openxmlformats.org/officeDocument/2006/relationships/hyperlink" Target="http://ru.wikipedia.org/wiki/%D0%93%D0%BE%D1%80%D0%BE%D0%B4-%D0%B3%D0%B5%D1%80%D0%BE%D0%B9" TargetMode="External"/><Relationship Id="rId4" Type="http://schemas.openxmlformats.org/officeDocument/2006/relationships/hyperlink" Target="http://ru.wikipedia.org/wiki/%D0%A2%D1%83%D0%BB%D1%8C%D1%81%D0%BA%D0%B0%D1%8F_%D0%BE%D0%B1%D0%BB%D0%B0%D1%81%D1%82%D1%8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1%80%D0%BE%D0%BA%D1%82%D0%B5%D1%80_%D1%8D%D0%BD%D0%B4_%D0%93%D1%8D%D0%BC%D0%B1%D0%BB-%D0%9D%D0%BE%D0%B2%D0%BE%D0%BC%D0%BE%D1%81%D0%BA%D0%BE%D0%B2%D1%81%D0%BA&amp;action=edit&amp;redlink=1" TargetMode="External"/><Relationship Id="rId13" Type="http://schemas.openxmlformats.org/officeDocument/2006/relationships/hyperlink" Target="http://ru.wikipedia.org/wiki/%D0%93%D0%9E%D0%A2%D0%AD%D0%9A-%D1%86%D0%B5%D0%BD%D1%82%D1%80" TargetMode="External"/><Relationship Id="rId3" Type="http://schemas.openxmlformats.org/officeDocument/2006/relationships/hyperlink" Target="http://ru.wikipedia.org/wiki/1961" TargetMode="External"/><Relationship Id="rId7" Type="http://schemas.openxmlformats.org/officeDocument/2006/relationships/hyperlink" Target="http://ru.wikipedia.org/wiki/%D0%9D%D0%90%D0%9A_%C2%AB%D0%90%D0%B7%D0%BE%D1%82%C2%BB" TargetMode="External"/><Relationship Id="rId12" Type="http://schemas.openxmlformats.org/officeDocument/2006/relationships/hyperlink" Target="http://ru.wikipedia.org/wiki/%D0%9A%D0%B2%D0%B0%D0%B4%D1%80%D0%B0" TargetMode="External"/><Relationship Id="rId2" Type="http://schemas.openxmlformats.org/officeDocument/2006/relationships/hyperlink" Target="http://ru.wikipedia.org/wiki/19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7%D0%BE%D1%82_(%D0%BA%D0%BE%D0%BC%D0%BF%D0%B0%D0%BD%D0%B8%D1%8F)" TargetMode="External"/><Relationship Id="rId11" Type="http://schemas.openxmlformats.org/officeDocument/2006/relationships/hyperlink" Target="http://ru.wikipedia.org/wiki/%D0%9D%D0%BE%D0%B2%D0%BE%D0%BC%D0%BE%D1%81%D0%BA%D0%BE%D0%B2%D1%81%D0%BA%D0%B0%D1%8F_%D0%93%D0%A0%D0%AD%D0%A1" TargetMode="External"/><Relationship Id="rId5" Type="http://schemas.openxmlformats.org/officeDocument/2006/relationships/hyperlink" Target="http://ru.wikipedia.org/wiki/%D0%A1%D0%A1%D0%A1%D0%A0" TargetMode="External"/><Relationship Id="rId10" Type="http://schemas.openxmlformats.org/officeDocument/2006/relationships/hyperlink" Target="http://ru.wikipedia.org/wiki/%D0%9A%D0%BD%D0%B0%D1%83%D1%84" TargetMode="External"/><Relationship Id="rId4" Type="http://schemas.openxmlformats.org/officeDocument/2006/relationships/hyperlink" Target="http://ru.wikipedia.org/wiki/1930_%D0%B3%D0%BE%D0%B4" TargetMode="External"/><Relationship Id="rId9" Type="http://schemas.openxmlformats.org/officeDocument/2006/relationships/hyperlink" Target="http://ru.wikipedia.org/wiki/%D0%9F%D0%BE%D0%BB%D0%B8%D0%BF%D0%BB%D0%B0%D1%81%D1%82_(%D0%9E%D0%90%D0%9E)" TargetMode="External"/><Relationship Id="rId1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1%D0%B5%D1%80%D0%BE%D1%81%D1%81%D0%B8%D0%B9%D1%81%D0%BA%D0%B0%D1%8F_%D0%BF%D0%B5%D1%80%D0%B5%D0%BF%D0%B8%D1%81%D1%8C_%D0%BD%D0%B0%D1%81%D0%B5%D0%BB%D0%B5%D0%BD%D0%B8%D1%8F_(2010)" TargetMode="External"/><Relationship Id="rId2" Type="http://schemas.openxmlformats.org/officeDocument/2006/relationships/hyperlink" Target="http://ru.wikipedia.org/wiki/19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5%D0%BA%D0%B0%D1%82%D0%B5%D1%80%D0%B8%D0%BD%D0%B0_II" TargetMode="External"/><Relationship Id="rId4" Type="http://schemas.openxmlformats.org/officeDocument/2006/relationships/hyperlink" Target="http://ru.wikipedia.org/wiki/1882_%D0%B3%D0%BE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309877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Население и крупнейшие города Тульской области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5580112" cy="562744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Учитель: Лазарева Анастасия Рамильевна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5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</p:spPr>
        <p:txBody>
          <a:bodyPr/>
          <a:lstStyle/>
          <a:p>
            <a:pPr algn="ctr"/>
            <a:r>
              <a:rPr lang="ru-RU" dirty="0" smtClean="0"/>
              <a:t>Алексин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6576976" cy="5073427"/>
          </a:xfrm>
        </p:spPr>
        <p:txBody>
          <a:bodyPr/>
          <a:lstStyle/>
          <a:p>
            <a:r>
              <a:rPr lang="ru-RU" dirty="0" smtClean="0"/>
              <a:t>Алексин- основан в 1348 году, но лишь с </a:t>
            </a:r>
            <a:r>
              <a:rPr lang="ru-RU" dirty="0">
                <a:hlinkClick r:id="rId2" tooltip="1937 год"/>
              </a:rPr>
              <a:t>1937 года</a:t>
            </a:r>
            <a:r>
              <a:rPr lang="ru-RU" dirty="0"/>
              <a:t> </a:t>
            </a:r>
            <a:r>
              <a:rPr lang="ru-RU" dirty="0" smtClean="0"/>
              <a:t>город вошел в состав </a:t>
            </a:r>
            <a:r>
              <a:rPr lang="ru-RU" dirty="0">
                <a:hlinkClick r:id="rId3" tooltip="Тульская область"/>
              </a:rPr>
              <a:t>Тульской </a:t>
            </a:r>
            <a:r>
              <a:rPr lang="ru-RU" dirty="0" smtClean="0">
                <a:hlinkClick r:id="rId3" tooltip="Тульская область"/>
              </a:rPr>
              <a:t>области</a:t>
            </a:r>
            <a:r>
              <a:rPr lang="ru-RU" dirty="0" smtClean="0"/>
              <a:t>.</a:t>
            </a:r>
          </a:p>
          <a:p>
            <a:r>
              <a:rPr lang="ru-RU" dirty="0"/>
              <a:t>Население — 59 </a:t>
            </a:r>
            <a:r>
              <a:rPr lang="ru-RU" dirty="0" smtClean="0"/>
              <a:t>747 </a:t>
            </a:r>
            <a:r>
              <a:rPr lang="ru-RU" dirty="0"/>
              <a:t>чел. (2013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>
                <a:hlinkClick r:id="rId4" tooltip="1933 год"/>
              </a:rPr>
              <a:t>1933 году</a:t>
            </a:r>
            <a:r>
              <a:rPr lang="ru-RU" dirty="0"/>
              <a:t> правительство приняло решение о строительстве </a:t>
            </a:r>
            <a:r>
              <a:rPr lang="ru-RU" dirty="0">
                <a:hlinkClick r:id="rId5" tooltip="Химкомбинат (страница отсутствует)"/>
              </a:rPr>
              <a:t>химкомбината</a:t>
            </a:r>
            <a:r>
              <a:rPr lang="ru-RU" dirty="0"/>
              <a:t> (комбината 100) в Московской области, в состав которой входил </a:t>
            </a:r>
            <a:r>
              <a:rPr lang="ru-RU" dirty="0" smtClean="0"/>
              <a:t>Алексин.</a:t>
            </a:r>
          </a:p>
          <a:p>
            <a:r>
              <a:rPr lang="ru-RU" dirty="0" smtClean="0"/>
              <a:t>Здесь находятся памятники федерального значения: Церковь Николая Чудотворца, Лысая Гора, Источник </a:t>
            </a:r>
            <a:r>
              <a:rPr lang="ru-RU" dirty="0" err="1" smtClean="0"/>
              <a:t>Колюпаново</a:t>
            </a:r>
            <a:r>
              <a:rPr lang="ru-RU" dirty="0" smtClean="0"/>
              <a:t>,  Алексин-бор.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&amp;Gcy;&amp;iecy;&amp;rcy;&amp;b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480" y="116632"/>
            <a:ext cx="2345170" cy="29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w2.google.com/mw-panoramio/photos/small/795664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480" y="3140968"/>
            <a:ext cx="234517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w2.google.com/mw-panoramio/photos/small/720224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480" y="4757620"/>
            <a:ext cx="2345170" cy="21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w2.google.com/mw-panoramio/photos/small/354197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7"/>
            <a:ext cx="2286000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mw2.google.com/mw-panoramio/photos/small/210381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990" y="5013177"/>
            <a:ext cx="288471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939"/>
            <a:ext cx="3970784" cy="873789"/>
          </a:xfrm>
        </p:spPr>
        <p:txBody>
          <a:bodyPr/>
          <a:lstStyle/>
          <a:p>
            <a:pPr algn="ctr"/>
            <a:r>
              <a:rPr lang="ru-RU" dirty="0" smtClean="0"/>
              <a:t>Щекино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6192688" cy="579030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Щекино- основан в 1938 году.</a:t>
            </a:r>
          </a:p>
          <a:p>
            <a:r>
              <a:rPr lang="ru-RU" dirty="0"/>
              <a:t>Градообразующие предприятия — технологически и организационно связанные друг с другом ОАО «</a:t>
            </a:r>
            <a:r>
              <a:rPr lang="ru-RU" dirty="0" err="1"/>
              <a:t>Щёкиноазот</a:t>
            </a:r>
            <a:r>
              <a:rPr lang="ru-RU" dirty="0"/>
              <a:t>» (производитель азотных удобрений и нефтехимической продукции) и ОАО «</a:t>
            </a:r>
            <a:r>
              <a:rPr lang="ru-RU" dirty="0">
                <a:hlinkClick r:id="rId2" tooltip="Химволокно (Щёкино)"/>
              </a:rPr>
              <a:t>Химволокно</a:t>
            </a:r>
            <a:r>
              <a:rPr lang="ru-RU" dirty="0"/>
              <a:t>» (капроновые нити и корд). На предприятиях занято более 6,5 тыс. человек.</a:t>
            </a:r>
          </a:p>
          <a:p>
            <a:r>
              <a:rPr lang="ru-RU" dirty="0"/>
              <a:t>Действует </a:t>
            </a:r>
            <a:r>
              <a:rPr lang="ru-RU" dirty="0">
                <a:hlinkClick r:id="rId3" tooltip="Первомайская ТЭЦ (Тульская область)"/>
              </a:rPr>
              <a:t>Первомайская ТЭЦ</a:t>
            </a:r>
            <a:r>
              <a:rPr lang="ru-RU" dirty="0"/>
              <a:t> (105 МВт), входящая в состав ОАО «</a:t>
            </a:r>
            <a:r>
              <a:rPr lang="ru-RU" dirty="0" err="1"/>
              <a:t>Щёкиноазот</a:t>
            </a:r>
            <a:r>
              <a:rPr lang="ru-RU" dirty="0"/>
              <a:t>».</a:t>
            </a:r>
          </a:p>
          <a:p>
            <a:r>
              <a:rPr lang="ru-RU" dirty="0"/>
              <a:t>Деревообрабатывающая промышленность представлена </a:t>
            </a:r>
            <a:r>
              <a:rPr lang="ru-RU" dirty="0">
                <a:hlinkClick r:id="rId4" tooltip="Шпалопропиточный завод"/>
              </a:rPr>
              <a:t>Тульским шпалопропиточным заводом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Достопримечательности: </a:t>
            </a:r>
            <a:r>
              <a:rPr lang="ru-RU" dirty="0" err="1" smtClean="0"/>
              <a:t>Крапивенский</a:t>
            </a:r>
            <a:r>
              <a:rPr lang="ru-RU" dirty="0" smtClean="0"/>
              <a:t> заказник, Никольская церковь в Крапивне, Никольская церковь в </a:t>
            </a:r>
            <a:r>
              <a:rPr lang="ru-RU" dirty="0" err="1" smtClean="0"/>
              <a:t>Кочаках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&amp;Gcy;&amp;iecy;&amp;rcy;&amp;b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956" y="106939"/>
            <a:ext cx="1743694" cy="21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6/6d/%D0%A9%D0%B5%D0%BA%D0%B8%D0%BD%D0%BE_%D1%85%D0%B8%D0%BC%D0%B2%D0%BE%D0%BB%D0%BE%D0%BA%D0%BD%D0%BE.gif/294px-%D0%A9%D0%B5%D0%BA%D0%B8%D0%BD%D0%BE_%D1%85%D0%B8%D0%BC%D0%B2%D0%BE%D0%BB%D0%BE%D0%BA%D0%BD%D0%B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00" y="2276872"/>
            <a:ext cx="2800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opnews24.ru/uploads/posts/2011-03/1301584847_v-muzee-krapiv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12" y="4509120"/>
            <a:ext cx="3064799" cy="21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&amp;Ncy;&amp;icy;&amp;kcy;&amp;ocy;&amp;lcy;&amp;softcy;&amp;scy;&amp;kcy;&amp;acy;&amp;yacy; &amp;tscy;&amp;iecy;&amp;rcy;&amp;kcy;&amp;ocy;&amp;vcy;&amp;softcy; &amp;vcy; &amp;pcy;&amp;ocy;&amp;scy;&amp;iecy;&amp;lcy;&amp;kcy;&amp;iecy; &amp;Kcy;&amp;ocy;&amp;chcy;&amp;acy;&amp;k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12" y="4509120"/>
            <a:ext cx="3054927" cy="22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3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Население Тульской области</a:t>
            </a:r>
            <a:endParaRPr lang="ru-RU" dirty="0"/>
          </a:p>
        </p:txBody>
      </p:sp>
      <p:pic>
        <p:nvPicPr>
          <p:cNvPr id="1026" name="Picture 2" descr="http://upload.wikimedia.org/wikipedia/ru/timeline/e9f1ea0d11cc8acc47d91cdad4a271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36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Национальный состав населения Тульской области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7559359"/>
              </p:ext>
            </p:extLst>
          </p:nvPr>
        </p:nvGraphicFramePr>
        <p:xfrm>
          <a:off x="498634" y="1196750"/>
          <a:ext cx="8146732" cy="5328596"/>
        </p:xfrm>
        <a:graphic>
          <a:graphicData uri="http://schemas.openxmlformats.org/drawingml/2006/table">
            <a:tbl>
              <a:tblPr/>
              <a:tblGrid>
                <a:gridCol w="2036683"/>
                <a:gridCol w="2036683"/>
                <a:gridCol w="2036683"/>
                <a:gridCol w="2036683"/>
              </a:tblGrid>
              <a:tr h="401986">
                <a:tc>
                  <a:txBody>
                    <a:bodyPr/>
                    <a:lstStyle/>
                    <a:p>
                      <a:r>
                        <a:rPr lang="ru-RU" sz="1800" dirty="0"/>
                        <a:t>Год переписи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1989</a:t>
                      </a:r>
                      <a:r>
                        <a:rPr lang="ru-RU" sz="1800" baseline="30000">
                          <a:hlinkClick r:id="rId2"/>
                        </a:rPr>
                        <a:t>[10]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2002</a:t>
                      </a:r>
                      <a:r>
                        <a:rPr lang="ru-RU" sz="1800" baseline="30000">
                          <a:hlinkClick r:id="rId2"/>
                        </a:rPr>
                        <a:t>[11]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2010</a:t>
                      </a:r>
                      <a:r>
                        <a:rPr lang="ru-RU" sz="1800" baseline="30000">
                          <a:hlinkClick r:id="rId2"/>
                        </a:rPr>
                        <a:t>[12]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236">
                <a:tc>
                  <a:txBody>
                    <a:bodyPr/>
                    <a:lstStyle/>
                    <a:p>
                      <a:r>
                        <a:rPr lang="ru-RU" sz="1800"/>
                        <a:t>Лица, указавшие национальность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1861411 (100 %)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 dirty="0"/>
                        <a:t> 1671446 (100 %)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1534147 (100 %)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23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3" tooltip="Русские"/>
                        </a:rPr>
                        <a:t>Русские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1774939 (95,4 %)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1595564 (95,5 %)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1462184 (95,3 %)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4" tooltip="Украинцы"/>
                        </a:rPr>
                        <a:t>Украинцы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36264 (1,9 %)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22260 (1,3 %)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15027 (1,0 %)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5" tooltip="Армяне"/>
                        </a:rPr>
                        <a:t>Армяне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1394 (0,0 %)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/>
                        <a:t> 6507 (0,4 %)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/>
                        <a:t> 9145 (0,6 %)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6" tooltip="Татары"/>
                        </a:rPr>
                        <a:t>Татары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9551 (0,5 %)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8968 (0,5 %)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7878 (0,5 %)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7" tooltip="Белорусы"/>
                        </a:rPr>
                        <a:t>Белорусы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9928 (0,5 %)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5974 (0,4 %)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4544 (0,4 %)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8" tooltip="Азербайджанцы"/>
                        </a:rPr>
                        <a:t>Азербайджанцы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2006 (0,1 %)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/>
                        <a:t> 4491 (0,3 %)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4043 (0,4 %)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9" tooltip="Цыгане"/>
                        </a:rPr>
                        <a:t>Цыгане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2296 (0,1 %)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/>
                        <a:t> 3843 (0,2 %)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3645 (0,3 %)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86">
                <a:tc>
                  <a:txBody>
                    <a:bodyPr/>
                    <a:lstStyle/>
                    <a:p>
                      <a:r>
                        <a:rPr lang="ru-RU" sz="1800">
                          <a:hlinkClick r:id="rId10" tooltip="Немцы"/>
                        </a:rPr>
                        <a:t>Немцы</a:t>
                      </a:r>
                      <a:endParaRPr lang="ru-RU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7049 (0,4 %)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4689 (0,3 %)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800"/>
                        <a:t> 2718 (0,2 %)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4236">
                <a:tc>
                  <a:txBody>
                    <a:bodyPr/>
                    <a:lstStyle/>
                    <a:p>
                      <a:r>
                        <a:rPr lang="ru-RU" sz="1800"/>
                        <a:t>Другие национальности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17984 (1,0 %)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/>
                        <a:t> 19150 (1,1 %)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800" dirty="0"/>
                        <a:t> 23878 (1,5 %)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40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Политическая карта Тульской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5060828"/>
          </a:xfrm>
        </p:spPr>
        <p:txBody>
          <a:bodyPr/>
          <a:lstStyle/>
          <a:p>
            <a:r>
              <a:rPr lang="ru-RU" dirty="0" smtClean="0"/>
              <a:t>В состав Тульской области входят </a:t>
            </a:r>
            <a:r>
              <a:rPr lang="ru-RU" dirty="0" smtClean="0"/>
              <a:t>23 </a:t>
            </a:r>
            <a:r>
              <a:rPr lang="ru-RU" dirty="0" smtClean="0"/>
              <a:t>района.</a:t>
            </a:r>
          </a:p>
          <a:p>
            <a:r>
              <a:rPr lang="ru-RU" dirty="0" smtClean="0"/>
              <a:t>Крупнейшие города: Тула, Новомосковск,  Донской, Алексин, Щекино.</a:t>
            </a:r>
          </a:p>
        </p:txBody>
      </p:sp>
      <p:pic>
        <p:nvPicPr>
          <p:cNvPr id="3074" name="Picture 2" descr="http://upload.wikimedia.org/wikipedia/commons/thumb/7/7a/Tulskaya_oblast_NN.png/350px-Tulskaya_oblast_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794" y="1196752"/>
            <a:ext cx="5283138" cy="54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10944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Тула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5940152" cy="5760640"/>
          </a:xfrm>
        </p:spPr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Ту́ла</a:t>
            </a:r>
            <a:r>
              <a:rPr lang="ru-RU" dirty="0">
                <a:solidFill>
                  <a:schemeClr val="tx1"/>
                </a:solidFill>
              </a:rPr>
              <a:t> — </a:t>
            </a:r>
            <a:r>
              <a:rPr lang="ru-RU" dirty="0">
                <a:solidFill>
                  <a:schemeClr val="tx1"/>
                </a:solidFill>
                <a:hlinkClick r:id="rId2" tooltip="Город"/>
              </a:rPr>
              <a:t>город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>
                <a:solidFill>
                  <a:schemeClr val="tx1"/>
                </a:solidFill>
                <a:hlinkClick r:id="rId3" tooltip="Россия"/>
              </a:rPr>
              <a:t>России</a:t>
            </a:r>
            <a:r>
              <a:rPr lang="ru-RU" dirty="0">
                <a:solidFill>
                  <a:schemeClr val="tx1"/>
                </a:solidFill>
              </a:rPr>
              <a:t>, административный центр </a:t>
            </a:r>
            <a:r>
              <a:rPr lang="ru-RU" dirty="0">
                <a:solidFill>
                  <a:schemeClr val="tx1"/>
                </a:solidFill>
                <a:hlinkClick r:id="rId4" tooltip="Тульская область"/>
              </a:rPr>
              <a:t>Тульской области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  <a:hlinkClick r:id="rId5" tooltip="Город-герой"/>
              </a:rPr>
              <a:t>Город-герой</a:t>
            </a:r>
            <a:r>
              <a:rPr lang="ru-RU" dirty="0">
                <a:solidFill>
                  <a:schemeClr val="tx1"/>
                </a:solidFill>
              </a:rPr>
              <a:t>. Тула расположена на севере Среднерусской возвышенности на берегу реки </a:t>
            </a:r>
            <a:r>
              <a:rPr lang="ru-RU" dirty="0" err="1">
                <a:solidFill>
                  <a:schemeClr val="tx1"/>
                </a:solidFill>
              </a:rPr>
              <a:t>Упы</a:t>
            </a:r>
            <a:r>
              <a:rPr lang="ru-RU" dirty="0">
                <a:solidFill>
                  <a:schemeClr val="tx1"/>
                </a:solidFill>
              </a:rPr>
              <a:t> в 170 км к югу от Москвы. Протяжённость города с севера на юг — 30 км, с запада на восток — 25 км.</a:t>
            </a:r>
          </a:p>
          <a:p>
            <a:r>
              <a:rPr lang="ru-RU" dirty="0">
                <a:solidFill>
                  <a:schemeClr val="tx1"/>
                </a:solidFill>
              </a:rPr>
              <a:t>Тула впервые упоминается в </a:t>
            </a:r>
            <a:r>
              <a:rPr lang="ru-RU" dirty="0" err="1">
                <a:solidFill>
                  <a:schemeClr val="tx1"/>
                </a:solidFill>
                <a:hlinkClick r:id="rId6" tooltip="Никоновская летопись"/>
              </a:rPr>
              <a:t>Никоновской</a:t>
            </a:r>
            <a:r>
              <a:rPr lang="ru-RU" dirty="0">
                <a:solidFill>
                  <a:schemeClr val="tx1"/>
                </a:solidFill>
                <a:hlinkClick r:id="rId6" tooltip="Никоновская летопись"/>
              </a:rPr>
              <a:t> летописи</a:t>
            </a:r>
            <a:r>
              <a:rPr lang="ru-RU" dirty="0">
                <a:solidFill>
                  <a:schemeClr val="tx1"/>
                </a:solidFill>
              </a:rPr>
              <a:t> XVI века под 1146 годом. </a:t>
            </a:r>
          </a:p>
          <a:p>
            <a:r>
              <a:rPr lang="ru-RU" dirty="0">
                <a:solidFill>
                  <a:schemeClr val="tx1"/>
                </a:solidFill>
              </a:rPr>
              <a:t>На территории Тулы имеется более 300 объектов культурного </a:t>
            </a:r>
            <a:r>
              <a:rPr lang="ru-RU" dirty="0" smtClean="0">
                <a:solidFill>
                  <a:schemeClr val="tx1"/>
                </a:solidFill>
              </a:rPr>
              <a:t>наследия.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Тула- крупный </a:t>
            </a:r>
            <a:r>
              <a:rPr lang="ru-RU" dirty="0">
                <a:solidFill>
                  <a:schemeClr val="tx1"/>
                </a:solidFill>
              </a:rPr>
              <a:t>промышленный, научный и культурный центр, важный железнодорожный узел, с численностью проживающих 490 </a:t>
            </a:r>
            <a:r>
              <a:rPr lang="ru-RU" dirty="0" smtClean="0">
                <a:solidFill>
                  <a:schemeClr val="tx1"/>
                </a:solidFill>
              </a:rPr>
              <a:t>508</a:t>
            </a:r>
            <a:r>
              <a:rPr lang="ru-RU" baseline="30000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чел</a:t>
            </a:r>
            <a:r>
              <a:rPr lang="ru-RU" dirty="0">
                <a:solidFill>
                  <a:schemeClr val="tx1"/>
                </a:solidFill>
              </a:rPr>
              <a:t>. (2014).</a:t>
            </a:r>
          </a:p>
        </p:txBody>
      </p:sp>
      <p:pic>
        <p:nvPicPr>
          <p:cNvPr id="4098" name="Picture 2" descr="Tula collage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143250" cy="64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0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868988" cy="850106"/>
          </a:xfrm>
        </p:spPr>
        <p:txBody>
          <a:bodyPr/>
          <a:lstStyle/>
          <a:p>
            <a:pPr algn="ctr"/>
            <a:r>
              <a:rPr lang="ru-RU" dirty="0" smtClean="0"/>
              <a:t>Новомосковск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Новомоско́вск</a:t>
            </a:r>
            <a:r>
              <a:rPr lang="ru-RU" dirty="0"/>
              <a:t> (до </a:t>
            </a:r>
            <a:r>
              <a:rPr lang="ru-RU" dirty="0">
                <a:hlinkClick r:id="rId2" tooltip="1933"/>
              </a:rPr>
              <a:t>1933</a:t>
            </a:r>
            <a:r>
              <a:rPr lang="ru-RU" dirty="0"/>
              <a:t> — </a:t>
            </a:r>
            <a:r>
              <a:rPr lang="ru-RU" b="1" dirty="0"/>
              <a:t>Бобрики</a:t>
            </a:r>
            <a:r>
              <a:rPr lang="ru-RU" dirty="0"/>
              <a:t>; с </a:t>
            </a:r>
            <a:r>
              <a:rPr lang="ru-RU" dirty="0">
                <a:hlinkClick r:id="rId2" tooltip="1933"/>
              </a:rPr>
              <a:t>1933</a:t>
            </a:r>
            <a:r>
              <a:rPr lang="ru-RU" dirty="0"/>
              <a:t> по </a:t>
            </a:r>
            <a:r>
              <a:rPr lang="ru-RU" dirty="0">
                <a:hlinkClick r:id="rId3" tooltip="1961"/>
              </a:rPr>
              <a:t>1961</a:t>
            </a:r>
            <a:r>
              <a:rPr lang="ru-RU" dirty="0"/>
              <a:t> —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Сталиногорск</a:t>
            </a:r>
            <a:r>
              <a:rPr lang="ru-RU" dirty="0" smtClean="0"/>
              <a:t>).</a:t>
            </a:r>
          </a:p>
          <a:p>
            <a:r>
              <a:rPr lang="ru-RU" dirty="0"/>
              <a:t>Численность населения — 128 </a:t>
            </a:r>
            <a:r>
              <a:rPr lang="ru-RU" dirty="0" smtClean="0"/>
              <a:t>902 </a:t>
            </a:r>
            <a:r>
              <a:rPr lang="ru-RU" dirty="0"/>
              <a:t>чел. (2013</a:t>
            </a:r>
            <a:r>
              <a:rPr lang="ru-RU" dirty="0" smtClean="0"/>
              <a:t>).</a:t>
            </a:r>
          </a:p>
          <a:p>
            <a:r>
              <a:rPr lang="ru-RU" dirty="0"/>
              <a:t>Город образован в </a:t>
            </a:r>
            <a:r>
              <a:rPr lang="ru-RU">
                <a:hlinkClick r:id="rId4" tooltip="1930 год"/>
              </a:rPr>
              <a:t>1930 </a:t>
            </a:r>
            <a:r>
              <a:rPr lang="ru-RU" smtClean="0">
                <a:hlinkClick r:id="rId4" tooltip="1930 год"/>
              </a:rPr>
              <a:t>году</a:t>
            </a:r>
            <a:r>
              <a:rPr lang="ru-RU" smtClean="0"/>
              <a:t> </a:t>
            </a:r>
            <a:r>
              <a:rPr lang="ru-RU" dirty="0"/>
              <a:t>в связи с началом строительства крупнейшего в </a:t>
            </a:r>
            <a:r>
              <a:rPr lang="ru-RU" dirty="0">
                <a:hlinkClick r:id="rId5" tooltip="СССР"/>
              </a:rPr>
              <a:t>СССР</a:t>
            </a:r>
            <a:r>
              <a:rPr lang="ru-RU" dirty="0"/>
              <a:t> </a:t>
            </a:r>
            <a:r>
              <a:rPr lang="ru-RU" dirty="0">
                <a:hlinkClick r:id="rId6" tooltip="Азот (компания)"/>
              </a:rPr>
              <a:t>химического комбината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Город занимает одно из ведущих мест в стране по производству минеральных удобрений и ряда других видов химической продукции (79 % отгруженных товаров). В городе и районе работают более 100 промышленных предприятий и строительных организаций. Наиболее крупными в промышленности города и района являются </a:t>
            </a:r>
            <a:r>
              <a:rPr lang="ru-RU" dirty="0">
                <a:hlinkClick r:id="rId7" tooltip="НАК «Азот»"/>
              </a:rPr>
              <a:t>ОАО «</a:t>
            </a:r>
            <a:r>
              <a:rPr lang="ru-RU" dirty="0" err="1">
                <a:hlinkClick r:id="rId7" tooltip="НАК «Азот»"/>
              </a:rPr>
              <a:t>Новомосковская</a:t>
            </a:r>
            <a:r>
              <a:rPr lang="ru-RU" dirty="0">
                <a:hlinkClick r:id="rId7" tooltip="НАК «Азот»"/>
              </a:rPr>
              <a:t> акционерная компания „Азот“»</a:t>
            </a:r>
            <a:r>
              <a:rPr lang="ru-RU" dirty="0"/>
              <a:t>, ООО «</a:t>
            </a:r>
            <a:r>
              <a:rPr lang="ru-RU" dirty="0" err="1">
                <a:hlinkClick r:id="rId8" tooltip="Проктер энд Гэмбл-Новомосковск (страница отсутствует)"/>
              </a:rPr>
              <a:t>Проктер</a:t>
            </a:r>
            <a:r>
              <a:rPr lang="ru-RU" dirty="0">
                <a:hlinkClick r:id="rId8" tooltip="Проктер энд Гэмбл-Новомосковск (страница отсутствует)"/>
              </a:rPr>
              <a:t> энд </a:t>
            </a:r>
            <a:r>
              <a:rPr lang="ru-RU" dirty="0" err="1">
                <a:hlinkClick r:id="rId8" tooltip="Проктер энд Гэмбл-Новомосковск (страница отсутствует)"/>
              </a:rPr>
              <a:t>Гэмбл</a:t>
            </a:r>
            <a:r>
              <a:rPr lang="ru-RU" dirty="0">
                <a:hlinkClick r:id="rId8" tooltip="Проктер энд Гэмбл-Новомосковск (страница отсутствует)"/>
              </a:rPr>
              <a:t>-Новомосковск</a:t>
            </a:r>
            <a:r>
              <a:rPr lang="ru-RU" dirty="0"/>
              <a:t>», ОАО «Оргсинтез», ООО «</a:t>
            </a:r>
            <a:r>
              <a:rPr lang="ru-RU" dirty="0" err="1">
                <a:hlinkClick r:id="rId9" tooltip="Полипласт (ОАО)"/>
              </a:rPr>
              <a:t>Полипласт</a:t>
            </a:r>
            <a:r>
              <a:rPr lang="ru-RU" dirty="0">
                <a:hlinkClick r:id="rId9" tooltip="Полипласт (ОАО)"/>
              </a:rPr>
              <a:t> Новомосковск</a:t>
            </a:r>
            <a:r>
              <a:rPr lang="ru-RU" dirty="0"/>
              <a:t>», ОАО «</a:t>
            </a:r>
            <a:r>
              <a:rPr lang="ru-RU" dirty="0" err="1"/>
              <a:t>Полимерконтейнер</a:t>
            </a:r>
            <a:r>
              <a:rPr lang="ru-RU" dirty="0"/>
              <a:t>», ОАО «</a:t>
            </a:r>
            <a:r>
              <a:rPr lang="ru-RU" dirty="0" err="1">
                <a:hlinkClick r:id="rId10" tooltip="Кнауф"/>
              </a:rPr>
              <a:t>Кнауф</a:t>
            </a:r>
            <a:r>
              <a:rPr lang="ru-RU" dirty="0"/>
              <a:t>-Гипс», </a:t>
            </a:r>
            <a:r>
              <a:rPr lang="ru-RU" dirty="0">
                <a:hlinkClick r:id="rId11" tooltip="Новомосковская ГРЭС"/>
              </a:rPr>
              <a:t>ГРЭС</a:t>
            </a:r>
            <a:r>
              <a:rPr lang="ru-RU" dirty="0"/>
              <a:t> филиала </a:t>
            </a:r>
            <a:r>
              <a:rPr lang="ru-RU" dirty="0" err="1">
                <a:hlinkClick r:id="rId12" tooltip="Квадра"/>
              </a:rPr>
              <a:t>Квадра</a:t>
            </a:r>
            <a:r>
              <a:rPr lang="ru-RU" dirty="0"/>
              <a:t>-«Тульская региональная генерация», «Аэрозоль Новомосковск», «</a:t>
            </a:r>
            <a:r>
              <a:rPr lang="ru-RU" dirty="0" err="1"/>
              <a:t>Новомосковский</a:t>
            </a:r>
            <a:r>
              <a:rPr lang="ru-RU" dirty="0"/>
              <a:t> завод керамических материалов — </a:t>
            </a:r>
            <a:r>
              <a:rPr lang="ru-RU" dirty="0" err="1"/>
              <a:t>Центргаз</a:t>
            </a:r>
            <a:r>
              <a:rPr lang="ru-RU" dirty="0"/>
              <a:t>», «</a:t>
            </a:r>
            <a:r>
              <a:rPr lang="ru-RU" dirty="0" err="1"/>
              <a:t>Новомосковский</a:t>
            </a:r>
            <a:r>
              <a:rPr lang="ru-RU" dirty="0"/>
              <a:t> огнеупорный завод», «</a:t>
            </a:r>
            <a:r>
              <a:rPr lang="ru-RU" dirty="0">
                <a:hlinkClick r:id="rId13" tooltip="ГОТЭК-центр"/>
              </a:rPr>
              <a:t>ГОТЭК-центр</a:t>
            </a:r>
            <a:r>
              <a:rPr lang="ru-RU" dirty="0"/>
              <a:t>», «ЖБИ» и другие.</a:t>
            </a:r>
          </a:p>
        </p:txBody>
      </p:sp>
      <p:pic>
        <p:nvPicPr>
          <p:cNvPr id="5122" name="Picture 2" descr="http://upload.wikimedia.org/wikipedia/ru/thumb/e/ec/Sculpture_at_the_source_of_the_Don_River_%28Novomoskovsk%29.JPG/220px-Sculpture_at_the_source_of_the_Don_River_%28Novomoskovsk%2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16"/>
            <a:ext cx="2195736" cy="21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2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5976663" cy="836712"/>
          </a:xfrm>
        </p:spPr>
        <p:txBody>
          <a:bodyPr/>
          <a:lstStyle/>
          <a:p>
            <a:pPr algn="ctr"/>
            <a:r>
              <a:rPr lang="ru-RU" dirty="0" smtClean="0"/>
              <a:t>Новомосковск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764704"/>
            <a:ext cx="4510775" cy="27363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Пронское</a:t>
            </a:r>
            <a:r>
              <a:rPr lang="ru-RU" dirty="0" smtClean="0"/>
              <a:t> водохранилище- самое крупное и глубокое водохранилище Тульской области.</a:t>
            </a:r>
          </a:p>
          <a:p>
            <a:r>
              <a:rPr lang="ru-RU" dirty="0" err="1" smtClean="0"/>
              <a:t>Гремячевские</a:t>
            </a:r>
            <a:r>
              <a:rPr lang="ru-RU" dirty="0" smtClean="0"/>
              <a:t> карстовые пещеры.</a:t>
            </a:r>
          </a:p>
          <a:p>
            <a:r>
              <a:rPr lang="ru-RU" dirty="0" smtClean="0"/>
              <a:t>Свято- Успенский монастырь.</a:t>
            </a:r>
            <a:endParaRPr lang="ru-RU" dirty="0"/>
          </a:p>
        </p:txBody>
      </p:sp>
      <p:pic>
        <p:nvPicPr>
          <p:cNvPr id="6146" name="Picture 2" descr="http://www.top68.ru/sites/default/files/article-images/2012/07/25/top68.ru-reportazh-s-koles-11278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752528" cy="31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tula.ru/thumb.php?id=data/mods/shop_tovar_prewievphoto/user_photo_3199288d760297ba1c62421bc8238a68.jpg&amp;w=400&amp;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88" y="810442"/>
            <a:ext cx="4267776" cy="28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tula.ru/thumb.php?id=data/mods/shop_tovar_photos/user_photo_41b16bc463255835fa3205ab8f1565eg.jpeg&amp;w=500&amp;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43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lajennaya Matr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24245"/>
            <a:ext cx="2987824" cy="40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Донской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/>
              <a:t>Донско́й</a:t>
            </a:r>
            <a:r>
              <a:rPr lang="vi-VN" dirty="0"/>
              <a:t> — город </a:t>
            </a:r>
            <a:r>
              <a:rPr lang="ru-RU" dirty="0" smtClean="0"/>
              <a:t>Тульской области, образован в</a:t>
            </a:r>
            <a:r>
              <a:rPr lang="vi-VN" dirty="0" smtClean="0"/>
              <a:t> </a:t>
            </a:r>
            <a:r>
              <a:rPr lang="vi-VN" dirty="0" smtClean="0">
                <a:hlinkClick r:id="rId2" tooltip="1939"/>
              </a:rPr>
              <a:t>1939</a:t>
            </a:r>
            <a:r>
              <a:rPr lang="ru-RU" dirty="0" smtClean="0"/>
              <a:t> году.</a:t>
            </a:r>
          </a:p>
          <a:p>
            <a:r>
              <a:rPr lang="ru-RU" dirty="0"/>
              <a:t>Население (по итогам </a:t>
            </a:r>
            <a:r>
              <a:rPr lang="ru-RU" dirty="0">
                <a:hlinkClick r:id="rId3" tooltip="Всероссийская перепись населения (2010)"/>
              </a:rPr>
              <a:t>Всероссийской переписи населения 2010 года</a:t>
            </a:r>
            <a:r>
              <a:rPr lang="ru-RU" dirty="0"/>
              <a:t>) — 64 561 </a:t>
            </a:r>
            <a:r>
              <a:rPr lang="ru-RU" dirty="0" smtClean="0"/>
              <a:t>человек.</a:t>
            </a:r>
          </a:p>
          <a:p>
            <a:r>
              <a:rPr lang="ru-RU" dirty="0"/>
              <a:t>Основой развития территории стала угольная промышленность. Первый уголь в регионе был получен ещё в </a:t>
            </a:r>
            <a:r>
              <a:rPr lang="ru-RU" dirty="0">
                <a:hlinkClick r:id="rId4" tooltip="1882 год"/>
              </a:rPr>
              <a:t>1882 году</a:t>
            </a:r>
            <a:r>
              <a:rPr lang="ru-RU" dirty="0"/>
              <a:t>. Его разработка связана с именем потомков графа Бобринского, получившего эти земли от </a:t>
            </a:r>
            <a:r>
              <a:rPr lang="ru-RU" dirty="0">
                <a:hlinkClick r:id="rId5" tooltip="Екатерина II"/>
              </a:rPr>
              <a:t>Екатерины II</a:t>
            </a:r>
            <a:r>
              <a:rPr lang="ru-RU" dirty="0"/>
              <a:t>. К началу 1960-х угольные залежи в основном выработались и на их базе появились новые промышленные предприятия: мебельная, обувная и чулочная фабрики, завод железобетонных конструкций и экспериментальный завод. В начале 1970-х были построены 2 крупных завода электронной промышленности.</a:t>
            </a:r>
          </a:p>
          <a:p>
            <a:r>
              <a:rPr lang="ru-RU" b="1" dirty="0"/>
              <a:t>"Электромашиностроительный завод</a:t>
            </a:r>
            <a:r>
              <a:rPr lang="ru-RU" b="1" dirty="0" smtClean="0"/>
              <a:t>"</a:t>
            </a:r>
            <a:r>
              <a:rPr lang="ru-RU" dirty="0" smtClean="0"/>
              <a:t> </a:t>
            </a:r>
            <a:r>
              <a:rPr lang="ru-RU" dirty="0"/>
              <a:t>- производство блоков питания, бортовых электродвигателей, датчиков контроля работы приборов, преобразователей тока и т.д. Завод входит в холдинг </a:t>
            </a:r>
            <a:r>
              <a:rPr lang="ru-RU" b="1" dirty="0"/>
              <a:t>"</a:t>
            </a:r>
            <a:r>
              <a:rPr lang="ru-RU" b="1" dirty="0" err="1"/>
              <a:t>Аэроэлектромаш</a:t>
            </a:r>
            <a:r>
              <a:rPr lang="ru-RU" b="1" dirty="0" smtClean="0"/>
              <a:t>"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Кожгалантерейная фабрика: </a:t>
            </a:r>
            <a:r>
              <a:rPr lang="ru-RU" b="1" dirty="0"/>
              <a:t>"</a:t>
            </a:r>
            <a:r>
              <a:rPr lang="ru-RU" b="1" dirty="0" err="1"/>
              <a:t>Докофа</a:t>
            </a:r>
            <a:r>
              <a:rPr lang="ru-RU" b="1" dirty="0"/>
              <a:t>"</a:t>
            </a:r>
            <a:r>
              <a:rPr lang="ru-RU" dirty="0"/>
              <a:t> - производство высококачественную продукцию из натуральной и искусственной кожи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Мебельная фабрика: </a:t>
            </a:r>
            <a:r>
              <a:rPr lang="ru-RU" b="1" dirty="0"/>
              <a:t>"</a:t>
            </a:r>
            <a:r>
              <a:rPr lang="ru-RU" b="1" dirty="0" err="1"/>
              <a:t>Mario</a:t>
            </a:r>
            <a:r>
              <a:rPr lang="ru-RU" b="1" dirty="0"/>
              <a:t> </a:t>
            </a:r>
            <a:r>
              <a:rPr lang="ru-RU" b="1" dirty="0" err="1"/>
              <a:t>Rioli</a:t>
            </a:r>
            <a:r>
              <a:rPr lang="ru-RU" b="1" dirty="0"/>
              <a:t>"</a:t>
            </a:r>
            <a:r>
              <a:rPr lang="ru-RU" dirty="0"/>
              <a:t> - современное производство межкомнатных дверей по итальянской технологии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Обувная фабрика </a:t>
            </a:r>
            <a:r>
              <a:rPr lang="ru-RU" b="1" dirty="0"/>
              <a:t>"Донская обувь"</a:t>
            </a:r>
            <a:r>
              <a:rPr lang="ru-RU" dirty="0"/>
              <a:t> - дочернее предприятие московской обувной компании </a:t>
            </a:r>
            <a:r>
              <a:rPr lang="ru-RU" b="1" dirty="0"/>
              <a:t>"Парижская коммуна</a:t>
            </a:r>
            <a:r>
              <a:rPr lang="ru-RU" b="1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8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78098"/>
          </a:xfrm>
        </p:spPr>
        <p:txBody>
          <a:bodyPr/>
          <a:lstStyle/>
          <a:p>
            <a:pPr algn="ctr"/>
            <a:r>
              <a:rPr lang="ru-RU" dirty="0" smtClean="0"/>
              <a:t>Донской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272251" cy="5073427"/>
          </a:xfrm>
        </p:spPr>
        <p:txBody>
          <a:bodyPr/>
          <a:lstStyle/>
          <a:p>
            <a:r>
              <a:rPr lang="ru-RU" dirty="0" smtClean="0"/>
              <a:t>Церковь Спаса- Преображения на Бобрик- горе.</a:t>
            </a:r>
          </a:p>
          <a:p>
            <a:r>
              <a:rPr lang="ru-RU" dirty="0" smtClean="0"/>
              <a:t>Подмосковный угольный бассейн.</a:t>
            </a:r>
          </a:p>
          <a:p>
            <a:r>
              <a:rPr lang="ru-RU" dirty="0" smtClean="0"/>
              <a:t>Историко-мемориальный </a:t>
            </a:r>
            <a:r>
              <a:rPr lang="ru-RU" dirty="0"/>
              <a:t>музейный комплекс «Бобрики»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upload.wikimedia.org/wikipedia/commons/thumb/7/76/%D0%A6%D0%B5%D1%80%D0%BA%D0%BE%D0%B2%D1%8C_%D0%A1%D0%BF%D0%B0%D1%81%D0%B0_%D0%9F%D1%80%D0%B5%D0%BE%D0%B1%D1%80%D0%B0%D0%B6%D0%B5%D0%BD%D0%B8%D1%8F_%D0%BD%D0%B0_%D0%91%D0%BE%D0%B1%D1%80%D0%B8%D0%BA-_%D0%B3%D0%BE%D1%80%D0%B5.JPG/260px-%D0%A6%D0%B5%D1%80%D0%BA%D0%BE%D0%B2%D1%8C_%D0%A1%D0%BF%D0%B0%D1%81%D0%B0_%D0%9F%D1%80%D0%B5%D0%BE%D0%B1%D1%80%D0%B0%D0%B6%D0%B5%D0%BD%D0%B8%D1%8F_%D0%BD%D0%B0_%D0%91%D0%BE%D0%B1%D1%80%D0%B8%D0%BA-_%D0%B3%D0%BE%D1%80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632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walker.org/uploads/posts/2012-06/thumbs/1339449481_swalker.org_1_c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32573"/>
            <a:ext cx="4263265" cy="27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1-tub-ru.yandex.net/i?id=1005488779-6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5423"/>
            <a:ext cx="3960440" cy="25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4-tub-ru.yandex.net/i?id=390570472-1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67111"/>
            <a:ext cx="4263265" cy="15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2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1293</TotalTime>
  <Words>243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Население и крупнейшие города Тульской области </vt:lpstr>
      <vt:lpstr>Население Тульской области</vt:lpstr>
      <vt:lpstr>Национальный состав населения Тульской области</vt:lpstr>
      <vt:lpstr>Политическая карта Тульской области</vt:lpstr>
      <vt:lpstr>Тула</vt:lpstr>
      <vt:lpstr>Новомосковск</vt:lpstr>
      <vt:lpstr>Новомосковск</vt:lpstr>
      <vt:lpstr>Донской</vt:lpstr>
      <vt:lpstr>Донской</vt:lpstr>
      <vt:lpstr>Алексин</vt:lpstr>
      <vt:lpstr>Щекино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Михалыч</dc:creator>
  <cp:lastModifiedBy>Пользователь Windows</cp:lastModifiedBy>
  <cp:revision>12</cp:revision>
  <dcterms:created xsi:type="dcterms:W3CDTF">2014-04-20T05:02:07Z</dcterms:created>
  <dcterms:modified xsi:type="dcterms:W3CDTF">2014-04-22T06:18:03Z</dcterms:modified>
</cp:coreProperties>
</file>