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28"/>
  </p:notesMasterIdLst>
  <p:sldIdLst>
    <p:sldId id="256" r:id="rId2"/>
    <p:sldId id="257" r:id="rId3"/>
    <p:sldId id="286" r:id="rId4"/>
    <p:sldId id="263" r:id="rId5"/>
    <p:sldId id="264" r:id="rId6"/>
    <p:sldId id="265" r:id="rId7"/>
    <p:sldId id="266" r:id="rId8"/>
    <p:sldId id="267" r:id="rId9"/>
    <p:sldId id="268" r:id="rId10"/>
    <p:sldId id="269" r:id="rId11"/>
    <p:sldId id="270" r:id="rId12"/>
    <p:sldId id="273" r:id="rId13"/>
    <p:sldId id="274" r:id="rId14"/>
    <p:sldId id="277" r:id="rId15"/>
    <p:sldId id="278" r:id="rId16"/>
    <p:sldId id="279" r:id="rId17"/>
    <p:sldId id="280" r:id="rId18"/>
    <p:sldId id="281" r:id="rId19"/>
    <p:sldId id="282" r:id="rId20"/>
    <p:sldId id="283" r:id="rId21"/>
    <p:sldId id="284" r:id="rId22"/>
    <p:sldId id="285" r:id="rId23"/>
    <p:sldId id="287" r:id="rId24"/>
    <p:sldId id="288" r:id="rId25"/>
    <p:sldId id="289" r:id="rId26"/>
    <p:sldId id="290"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98" d="100"/>
          <a:sy n="98" d="100"/>
        </p:scale>
        <p:origin x="-2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FDD23C-AC09-4CD2-9B28-D1A52CF98F46}" type="datetimeFigureOut">
              <a:rPr lang="ru-RU" smtClean="0"/>
              <a:pPr/>
              <a:t>21.07.2012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518FFE-E5EE-4FB1-974B-9409E0A8903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Образ слайда 1"/>
          <p:cNvSpPr>
            <a:spLocks noGrp="1" noRot="1" noChangeAspect="1" noTextEdit="1"/>
          </p:cNvSpPr>
          <p:nvPr>
            <p:ph type="sldImg"/>
          </p:nvPr>
        </p:nvSpPr>
        <p:spPr bwMode="auto">
          <a:noFill/>
          <a:ln>
            <a:solidFill>
              <a:srgbClr val="000000"/>
            </a:solidFill>
            <a:miter lim="800000"/>
            <a:headEnd/>
            <a:tailEnd/>
          </a:ln>
        </p:spPr>
      </p:sp>
      <p:sp>
        <p:nvSpPr>
          <p:cNvPr id="9318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9318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8C0BA4-2903-47B6-A4A4-10B06EBAB10F}" type="slidenum">
              <a:rPr lang="ru-RU" smtClean="0"/>
              <a:pPr/>
              <a:t>26</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D40C3723-751A-43F2-B6EB-6C60CC3810E2}" type="datetimeFigureOut">
              <a:rPr lang="ru-RU" smtClean="0"/>
              <a:pPr/>
              <a:t>21.07.2012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D0D24E9C-77E6-4E0B-8CE1-B65BA8E43F4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40C3723-751A-43F2-B6EB-6C60CC3810E2}" type="datetimeFigureOut">
              <a:rPr lang="ru-RU" smtClean="0"/>
              <a:pPr/>
              <a:t>21.07.2012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D24E9C-77E6-4E0B-8CE1-B65BA8E43F4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40C3723-751A-43F2-B6EB-6C60CC3810E2}" type="datetimeFigureOut">
              <a:rPr lang="ru-RU" smtClean="0"/>
              <a:pPr/>
              <a:t>21.07.2012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D24E9C-77E6-4E0B-8CE1-B65BA8E43F4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0E69C7D-56FF-4066-9B4A-F35CE150ACF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40C3723-751A-43F2-B6EB-6C60CC3810E2}" type="datetimeFigureOut">
              <a:rPr lang="ru-RU" smtClean="0"/>
              <a:pPr/>
              <a:t>21.07.2012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D24E9C-77E6-4E0B-8CE1-B65BA8E43F4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40C3723-751A-43F2-B6EB-6C60CC3810E2}" type="datetimeFigureOut">
              <a:rPr lang="ru-RU" smtClean="0"/>
              <a:pPr/>
              <a:t>21.07.2012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D0D24E9C-77E6-4E0B-8CE1-B65BA8E43F4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40C3723-751A-43F2-B6EB-6C60CC3810E2}" type="datetimeFigureOut">
              <a:rPr lang="ru-RU" smtClean="0"/>
              <a:pPr/>
              <a:t>21.07.2012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D24E9C-77E6-4E0B-8CE1-B65BA8E43F4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40C3723-751A-43F2-B6EB-6C60CC3810E2}" type="datetimeFigureOut">
              <a:rPr lang="ru-RU" smtClean="0"/>
              <a:pPr/>
              <a:t>21.07.2012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0D24E9C-77E6-4E0B-8CE1-B65BA8E43F4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40C3723-751A-43F2-B6EB-6C60CC3810E2}" type="datetimeFigureOut">
              <a:rPr lang="ru-RU" smtClean="0"/>
              <a:pPr/>
              <a:t>21.07.2012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0D24E9C-77E6-4E0B-8CE1-B65BA8E43F4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40C3723-751A-43F2-B6EB-6C60CC3810E2}" type="datetimeFigureOut">
              <a:rPr lang="ru-RU" smtClean="0"/>
              <a:pPr/>
              <a:t>21.07.2012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0D24E9C-77E6-4E0B-8CE1-B65BA8E43F4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40C3723-751A-43F2-B6EB-6C60CC3810E2}" type="datetimeFigureOut">
              <a:rPr lang="ru-RU" smtClean="0"/>
              <a:pPr/>
              <a:t>21.07.2012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D24E9C-77E6-4E0B-8CE1-B65BA8E43F4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40C3723-751A-43F2-B6EB-6C60CC3810E2}" type="datetimeFigureOut">
              <a:rPr lang="ru-RU" smtClean="0"/>
              <a:pPr/>
              <a:t>21.07.2012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D24E9C-77E6-4E0B-8CE1-B65BA8E43F4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40C3723-751A-43F2-B6EB-6C60CC3810E2}" type="datetimeFigureOut">
              <a:rPr lang="ru-RU" smtClean="0"/>
              <a:pPr/>
              <a:t>21.07.2012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0D24E9C-77E6-4E0B-8CE1-B65BA8E43F4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1091;&#1088;&#1086;&#1082;&#1080;%20&#1087;&#1086;%20&#1084;&#1072;&#1090;&#1077;&#1084;&#1072;&#1090;&#1080;&#1082;&#1077;/&#1091;&#1088;&#1086;&#1082;%20&#1079;&#1086;&#1083;&#1086;&#1090;&#1086;&#1077;%20&#1089;&#1077;&#1095;&#1077;&#1085;&#1080;&#1077;/&#1060;&#1077;&#1089;&#1090;&#1080;&#1074;&#1072;&#1083;&#1100;%20&#1087;&#1077;&#1076;&#1072;&#1075;&#1086;&#1075;&#1080;&#1095;&#1077;&#1089;&#1082;&#1080;&#1093;%20&#1080;&#1076;&#1077;&#1081;%20&#1054;&#1090;&#1082;&#1088;&#1099;&#1090;&#1099;&#1081;%20&#1091;&#1088;&#1086;&#1082;%202005-2006%20&#1091;&#1095;&#1077;&#1073;&#1085;&#1086;&#1075;&#1086;%20&#1075;&#1086;&#1076;&#1072;.files/img3.gi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3.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Пифагор – основоположник современной геометрии</a:t>
            </a:r>
            <a:endParaRPr lang="ru-RU" dirty="0"/>
          </a:p>
        </p:txBody>
      </p:sp>
      <p:sp>
        <p:nvSpPr>
          <p:cNvPr id="3" name="Подзаголовок 2"/>
          <p:cNvSpPr>
            <a:spLocks noGrp="1"/>
          </p:cNvSpPr>
          <p:nvPr>
            <p:ph type="subTitle" idx="1"/>
          </p:nvPr>
        </p:nvSpPr>
        <p:spPr>
          <a:xfrm>
            <a:off x="2071670" y="4929198"/>
            <a:ext cx="6400800" cy="1714512"/>
          </a:xfrm>
        </p:spPr>
        <p:txBody>
          <a:bodyPr>
            <a:normAutofit fontScale="85000" lnSpcReduction="20000"/>
          </a:bodyPr>
          <a:lstStyle/>
          <a:p>
            <a:pPr algn="r"/>
            <a:r>
              <a:rPr lang="ru-RU" sz="2000" dirty="0" smtClean="0"/>
              <a:t>                                                          МОУ </a:t>
            </a:r>
            <a:r>
              <a:rPr lang="ru-RU" sz="2000" smtClean="0"/>
              <a:t>Барсовская СОШ</a:t>
            </a:r>
            <a:endParaRPr lang="ru-RU" sz="2000" dirty="0" smtClean="0"/>
          </a:p>
          <a:p>
            <a:pPr algn="r"/>
            <a:r>
              <a:rPr lang="ru-RU" sz="2000" dirty="0" smtClean="0"/>
              <a:t>                                                        Выполнила:  Лёзная Ирина</a:t>
            </a:r>
          </a:p>
          <a:p>
            <a:pPr algn="r"/>
            <a:r>
              <a:rPr lang="ru-RU" sz="2000" dirty="0" smtClean="0"/>
              <a:t>Преподаватель: Аленина Наталья Юрьевна</a:t>
            </a:r>
          </a:p>
          <a:p>
            <a:pPr algn="r"/>
            <a:endParaRPr lang="ru-RU" sz="2000" dirty="0" smtClean="0"/>
          </a:p>
          <a:p>
            <a:r>
              <a:rPr lang="ru-RU" sz="2000" dirty="0" smtClean="0"/>
              <a:t>Барсово</a:t>
            </a:r>
          </a:p>
          <a:p>
            <a:r>
              <a:rPr lang="ru-RU" sz="2000" dirty="0" smtClean="0"/>
              <a:t>2012г</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ый треугольник 2"/>
          <p:cNvSpPr/>
          <p:nvPr/>
        </p:nvSpPr>
        <p:spPr>
          <a:xfrm>
            <a:off x="1714500" y="3357563"/>
            <a:ext cx="914400" cy="914400"/>
          </a:xfrm>
          <a:prstGeom prst="r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 name="Прямоугольный треугольник 4"/>
          <p:cNvSpPr/>
          <p:nvPr/>
        </p:nvSpPr>
        <p:spPr>
          <a:xfrm rot="10800000">
            <a:off x="1714500" y="3357563"/>
            <a:ext cx="914400" cy="914400"/>
          </a:xfrm>
          <a:prstGeom prst="r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 name="Прямоугольный треугольник 7"/>
          <p:cNvSpPr/>
          <p:nvPr/>
        </p:nvSpPr>
        <p:spPr>
          <a:xfrm rot="10800000">
            <a:off x="1714500" y="4286250"/>
            <a:ext cx="914400" cy="914400"/>
          </a:xfrm>
          <a:prstGeom prst="rtTriangle">
            <a:avLst/>
          </a:prstGeom>
          <a:solidFill>
            <a:srgbClr val="EAF9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 name="Прямоугольный треугольник 9"/>
          <p:cNvSpPr/>
          <p:nvPr/>
        </p:nvSpPr>
        <p:spPr>
          <a:xfrm>
            <a:off x="1714500" y="4286250"/>
            <a:ext cx="914400" cy="914400"/>
          </a:xfrm>
          <a:prstGeom prst="r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1" name="Прямоугольный треугольник 10"/>
          <p:cNvSpPr/>
          <p:nvPr/>
        </p:nvSpPr>
        <p:spPr>
          <a:xfrm>
            <a:off x="785813" y="3357563"/>
            <a:ext cx="914400" cy="914400"/>
          </a:xfrm>
          <a:prstGeom prst="r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 name="Прямоугольный треугольник 11"/>
          <p:cNvSpPr>
            <a:spLocks noChangeArrowheads="1"/>
          </p:cNvSpPr>
          <p:nvPr/>
        </p:nvSpPr>
        <p:spPr bwMode="auto">
          <a:xfrm rot="-5400000">
            <a:off x="1692275" y="2420938"/>
            <a:ext cx="914400" cy="914400"/>
          </a:xfrm>
          <a:prstGeom prst="rtTriangle">
            <a:avLst/>
          </a:prstGeom>
          <a:solidFill>
            <a:srgbClr val="0070C0"/>
          </a:solidFill>
          <a:ln w="25400" algn="ctr">
            <a:solidFill>
              <a:srgbClr val="994733"/>
            </a:solidFill>
            <a:miter lim="800000"/>
            <a:headEnd/>
            <a:tailEnd/>
          </a:ln>
        </p:spPr>
        <p:txBody>
          <a:bodyPr vert="eaVert" anchor="ctr"/>
          <a:lstStyle/>
          <a:p>
            <a:pPr algn="ctr" fontAlgn="auto">
              <a:spcBef>
                <a:spcPts val="0"/>
              </a:spcBef>
              <a:spcAft>
                <a:spcPts val="0"/>
              </a:spcAft>
              <a:defRPr/>
            </a:pPr>
            <a:endParaRPr lang="ru-RU">
              <a:solidFill>
                <a:schemeClr val="lt1"/>
              </a:solidFill>
              <a:latin typeface="+mn-lt"/>
            </a:endParaRPr>
          </a:p>
        </p:txBody>
      </p:sp>
      <p:sp>
        <p:nvSpPr>
          <p:cNvPr id="13" name="Прямоугольный треугольник 12"/>
          <p:cNvSpPr/>
          <p:nvPr/>
        </p:nvSpPr>
        <p:spPr>
          <a:xfrm rot="10800000">
            <a:off x="785813" y="3357563"/>
            <a:ext cx="914400" cy="914400"/>
          </a:xfrm>
          <a:prstGeom prst="r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 name="Прямоугольный треугольник 13"/>
          <p:cNvSpPr/>
          <p:nvPr/>
        </p:nvSpPr>
        <p:spPr>
          <a:xfrm>
            <a:off x="2627313" y="2420938"/>
            <a:ext cx="914400" cy="914400"/>
          </a:xfrm>
          <a:prstGeom prst="r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 name="Прямоугольный треугольник 14"/>
          <p:cNvSpPr/>
          <p:nvPr/>
        </p:nvSpPr>
        <p:spPr>
          <a:xfrm rot="5400000">
            <a:off x="2643188" y="3357563"/>
            <a:ext cx="914400" cy="914400"/>
          </a:xfrm>
          <a:prstGeom prst="r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 name="Заголовок 1"/>
          <p:cNvSpPr txBox="1">
            <a:spLocks/>
          </p:cNvSpPr>
          <p:nvPr/>
        </p:nvSpPr>
        <p:spPr>
          <a:xfrm>
            <a:off x="3295650" y="1652588"/>
            <a:ext cx="5491163" cy="4419600"/>
          </a:xfrm>
          <a:prstGeom prst="rect">
            <a:avLst/>
          </a:prstGeom>
        </p:spPr>
        <p:txBody>
          <a:bodyPr anchor="b"/>
          <a:lstStyle/>
          <a:p>
            <a:pPr algn="ctr" fontAlgn="auto">
              <a:spcAft>
                <a:spcPts val="0"/>
              </a:spcAft>
              <a:defRPr/>
            </a:pPr>
            <a:r>
              <a:rPr lang="ru-RU" sz="3600" b="1" dirty="0">
                <a:solidFill>
                  <a:srgbClr val="416135"/>
                </a:solidFill>
                <a:latin typeface="Trebuchet MS" pitchFamily="34" charset="0"/>
                <a:ea typeface="+mj-ea"/>
                <a:cs typeface="+mj-cs"/>
              </a:rPr>
              <a:t>Квадрат, построенный на гипотенузе прямоугольного треугольника, равновелик сумме квадратов, построенных на его катетах. </a:t>
            </a:r>
          </a:p>
        </p:txBody>
      </p:sp>
      <p:sp>
        <p:nvSpPr>
          <p:cNvPr id="17" name="Номер слайда 16"/>
          <p:cNvSpPr>
            <a:spLocks noGrp="1"/>
          </p:cNvSpPr>
          <p:nvPr>
            <p:ph type="sldNum" sz="quarter" idx="12"/>
          </p:nvPr>
        </p:nvSpPr>
        <p:spPr/>
        <p:txBody>
          <a:bodyPr/>
          <a:lstStyle/>
          <a:p>
            <a:pPr>
              <a:defRPr/>
            </a:pPr>
            <a:fld id="{BE0654D8-F7EE-403D-AC8E-CB0ECEF75254}" type="slidenum">
              <a:rPr lang="ru-RU" smtClean="0"/>
              <a:pPr>
                <a:defRPr/>
              </a:pPr>
              <a:t>10</a:t>
            </a:fld>
            <a:endParaRPr lang="ru-RU"/>
          </a:p>
        </p:txBody>
      </p:sp>
      <p:sp>
        <p:nvSpPr>
          <p:cNvPr id="18" name="Заголовок 17"/>
          <p:cNvSpPr>
            <a:spLocks noGrp="1"/>
          </p:cNvSpPr>
          <p:nvPr>
            <p:ph type="title" idx="4294967295"/>
          </p:nvPr>
        </p:nvSpPr>
        <p:spPr>
          <a:xfrm>
            <a:off x="0" y="285750"/>
            <a:ext cx="8534400" cy="701675"/>
          </a:xfrm>
        </p:spPr>
        <p:txBody>
          <a:bodyPr>
            <a:normAutofit fontScale="90000"/>
          </a:bodyPr>
          <a:lstStyle/>
          <a:p>
            <a:pPr eaLnBrk="1" hangingPunct="1"/>
            <a:r>
              <a:rPr lang="ru-RU" sz="4400" b="1" smtClean="0">
                <a:solidFill>
                  <a:srgbClr val="006600"/>
                </a:solidFill>
              </a:rPr>
              <a:t>Доказательство Пифагора</a:t>
            </a:r>
          </a:p>
        </p:txBody>
      </p:sp>
      <p:pic>
        <p:nvPicPr>
          <p:cNvPr id="34829" name="Рисунок 16" descr="teorema%20pifagora%20title.gif"/>
          <p:cNvPicPr>
            <a:picLocks noChangeAspect="1"/>
          </p:cNvPicPr>
          <p:nvPr/>
        </p:nvPicPr>
        <p:blipFill>
          <a:blip r:embed="rId2" cstate="print"/>
          <a:srcRect/>
          <a:stretch>
            <a:fillRect/>
          </a:stretch>
        </p:blipFill>
        <p:spPr bwMode="auto">
          <a:xfrm>
            <a:off x="2857500" y="6286500"/>
            <a:ext cx="3724275" cy="419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8"/>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35" presetClass="entr" presetSubtype="0" fill="hold" grpId="0"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2000"/>
                                        <p:tgtEl>
                                          <p:spTgt spid="16"/>
                                        </p:tgtEl>
                                      </p:cBhvr>
                                    </p:animEffect>
                                    <p:anim calcmode="lin" valueType="num">
                                      <p:cBhvr>
                                        <p:cTn id="15" dur="2000" fill="hold"/>
                                        <p:tgtEl>
                                          <p:spTgt spid="16"/>
                                        </p:tgtEl>
                                        <p:attrNameLst>
                                          <p:attrName>style.rotation</p:attrName>
                                        </p:attrNameLst>
                                      </p:cBhvr>
                                      <p:tavLst>
                                        <p:tav tm="0">
                                          <p:val>
                                            <p:fltVal val="720"/>
                                          </p:val>
                                        </p:tav>
                                        <p:tav tm="100000">
                                          <p:val>
                                            <p:fltVal val="0"/>
                                          </p:val>
                                        </p:tav>
                                      </p:tavLst>
                                    </p:anim>
                                    <p:anim calcmode="lin" valueType="num">
                                      <p:cBhvr>
                                        <p:cTn id="16" dur="2000" fill="hold"/>
                                        <p:tgtEl>
                                          <p:spTgt spid="16"/>
                                        </p:tgtEl>
                                        <p:attrNameLst>
                                          <p:attrName>ppt_h</p:attrName>
                                        </p:attrNameLst>
                                      </p:cBhvr>
                                      <p:tavLst>
                                        <p:tav tm="0">
                                          <p:val>
                                            <p:fltVal val="0"/>
                                          </p:val>
                                        </p:tav>
                                        <p:tav tm="100000">
                                          <p:val>
                                            <p:strVal val="#ppt_h"/>
                                          </p:val>
                                        </p:tav>
                                      </p:tavLst>
                                    </p:anim>
                                    <p:anim calcmode="lin" valueType="num">
                                      <p:cBhvr>
                                        <p:cTn id="17" dur="2000" fill="hold"/>
                                        <p:tgtEl>
                                          <p:spTgt spid="16"/>
                                        </p:tgtEl>
                                        <p:attrNameLst>
                                          <p:attrName>ppt_w</p:attrName>
                                        </p:attrNameLst>
                                      </p:cBhvr>
                                      <p:tavLst>
                                        <p:tav tm="0">
                                          <p:val>
                                            <p:fltVal val="0"/>
                                          </p:val>
                                        </p:tav>
                                        <p:tav tm="100000">
                                          <p:val>
                                            <p:strVal val="#ppt_w"/>
                                          </p:val>
                                        </p:tav>
                                      </p:tavLst>
                                    </p:anim>
                                  </p:childTnLst>
                                </p:cTn>
                              </p:par>
                            </p:childTnLst>
                          </p:cTn>
                        </p:par>
                        <p:par>
                          <p:cTn id="18" fill="hold">
                            <p:stCondLst>
                              <p:cond delay="2500"/>
                            </p:stCondLst>
                            <p:childTnLst>
                              <p:par>
                                <p:cTn id="19" presetID="6" presetClass="entr" presetSubtype="16"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circle(in)">
                                      <p:cBhvr>
                                        <p:cTn id="21" dur="20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heckerboard(across)">
                                      <p:cBhvr>
                                        <p:cTn id="26" dur="1000"/>
                                        <p:tgtEl>
                                          <p:spTgt spid="5"/>
                                        </p:tgtEl>
                                      </p:cBhvr>
                                    </p:animEffect>
                                  </p:childTnLst>
                                </p:cTn>
                              </p:par>
                            </p:childTnLst>
                          </p:cTn>
                        </p:par>
                        <p:par>
                          <p:cTn id="27" fill="hold">
                            <p:stCondLst>
                              <p:cond delay="1000"/>
                            </p:stCondLst>
                            <p:childTnLst>
                              <p:par>
                                <p:cTn id="28" presetID="5" presetClass="entr" presetSubtype="10"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checkerboard(across)">
                                      <p:cBhvr>
                                        <p:cTn id="30" dur="1000"/>
                                        <p:tgtEl>
                                          <p:spTgt spid="14"/>
                                        </p:tgtEl>
                                      </p:cBhvr>
                                    </p:animEffect>
                                  </p:childTnLst>
                                </p:cTn>
                              </p:par>
                            </p:childTnLst>
                          </p:cTn>
                        </p:par>
                        <p:par>
                          <p:cTn id="31" fill="hold">
                            <p:stCondLst>
                              <p:cond delay="2000"/>
                            </p:stCondLst>
                            <p:childTnLst>
                              <p:par>
                                <p:cTn id="32" presetID="5" presetClass="entr" presetSubtype="5"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checkerboard(down)">
                                      <p:cBhvr>
                                        <p:cTn id="34" dur="1000"/>
                                        <p:tgtEl>
                                          <p:spTgt spid="15"/>
                                        </p:tgtEl>
                                      </p:cBhvr>
                                    </p:animEffect>
                                  </p:childTnLst>
                                </p:cTn>
                              </p:par>
                            </p:childTnLst>
                          </p:cTn>
                        </p:par>
                        <p:par>
                          <p:cTn id="35" fill="hold">
                            <p:stCondLst>
                              <p:cond delay="3000"/>
                            </p:stCondLst>
                            <p:childTnLst>
                              <p:par>
                                <p:cTn id="36" presetID="5" presetClass="entr" presetSubtype="5"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checkerboard(down)">
                                      <p:cBhvr>
                                        <p:cTn id="38" dur="10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strips(downLeft)">
                                      <p:cBhvr>
                                        <p:cTn id="43" dur="1000"/>
                                        <p:tgtEl>
                                          <p:spTgt spid="13"/>
                                        </p:tgtEl>
                                      </p:cBhvr>
                                    </p:animEffect>
                                  </p:childTnLst>
                                </p:cTn>
                              </p:par>
                            </p:childTnLst>
                          </p:cTn>
                        </p:par>
                        <p:par>
                          <p:cTn id="44" fill="hold">
                            <p:stCondLst>
                              <p:cond delay="1000"/>
                            </p:stCondLst>
                            <p:childTnLst>
                              <p:par>
                                <p:cTn id="45" presetID="18" presetClass="entr" presetSubtype="12"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strips(downLeft)">
                                      <p:cBhvr>
                                        <p:cTn id="47" dur="1000"/>
                                        <p:tgtEl>
                                          <p:spTgt spid="11"/>
                                        </p:tgtEl>
                                      </p:cBhvr>
                                    </p:animEffect>
                                  </p:childTnLst>
                                </p:cTn>
                              </p:par>
                            </p:childTnLst>
                          </p:cTn>
                        </p:par>
                        <p:par>
                          <p:cTn id="48" fill="hold">
                            <p:stCondLst>
                              <p:cond delay="2000"/>
                            </p:stCondLst>
                            <p:childTnLst>
                              <p:par>
                                <p:cTn id="49" presetID="18" presetClass="entr" presetSubtype="6"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strips(downRight)">
                                      <p:cBhvr>
                                        <p:cTn id="51" dur="1000"/>
                                        <p:tgtEl>
                                          <p:spTgt spid="8"/>
                                        </p:tgtEl>
                                      </p:cBhvr>
                                    </p:animEffect>
                                  </p:childTnLst>
                                </p:cTn>
                              </p:par>
                            </p:childTnLst>
                          </p:cTn>
                        </p:par>
                        <p:par>
                          <p:cTn id="52" fill="hold">
                            <p:stCondLst>
                              <p:cond delay="3000"/>
                            </p:stCondLst>
                            <p:childTnLst>
                              <p:par>
                                <p:cTn id="53" presetID="18" presetClass="entr" presetSubtype="6"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strips(downRight)">
                                      <p:cBhvr>
                                        <p:cTn id="5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8" grpId="0" animBg="1"/>
      <p:bldP spid="10" grpId="0" animBg="1"/>
      <p:bldP spid="11" grpId="0" animBg="1"/>
      <p:bldP spid="12" grpId="0" animBg="1"/>
      <p:bldP spid="13" grpId="0" animBg="1"/>
      <p:bldP spid="14" grpId="0" animBg="1"/>
      <p:bldP spid="15" grpId="0" animBg="1"/>
      <p:bldP spid="16"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91DEECBB-47AC-4D10-9FD4-FD8DF010ADDD}" type="slidenum">
              <a:rPr lang="ru-RU" smtClean="0"/>
              <a:pPr>
                <a:defRPr/>
              </a:pPr>
              <a:t>11</a:t>
            </a:fld>
            <a:endParaRPr lang="ru-RU"/>
          </a:p>
        </p:txBody>
      </p:sp>
      <p:sp>
        <p:nvSpPr>
          <p:cNvPr id="2" name="Заголовок 1"/>
          <p:cNvSpPr>
            <a:spLocks noGrp="1"/>
          </p:cNvSpPr>
          <p:nvPr>
            <p:ph type="title" idx="4294967295"/>
          </p:nvPr>
        </p:nvSpPr>
        <p:spPr>
          <a:xfrm>
            <a:off x="0" y="274638"/>
            <a:ext cx="8229600" cy="1143000"/>
          </a:xfrm>
        </p:spPr>
        <p:txBody>
          <a:bodyPr/>
          <a:lstStyle/>
          <a:p>
            <a:pPr>
              <a:defRPr/>
            </a:pPr>
            <a:r>
              <a:rPr lang="ru-RU" b="1" kern="1200" dirty="0">
                <a:solidFill>
                  <a:schemeClr val="accent5">
                    <a:lumMod val="25000"/>
                  </a:schemeClr>
                </a:solidFill>
              </a:rPr>
              <a:t>Доказательство Эпштейна</a:t>
            </a:r>
            <a:endParaRPr lang="ru-RU" kern="1200" dirty="0">
              <a:solidFill>
                <a:schemeClr val="accent5">
                  <a:lumMod val="25000"/>
                </a:schemeClr>
              </a:solidFill>
            </a:endParaRPr>
          </a:p>
        </p:txBody>
      </p:sp>
      <p:sp>
        <p:nvSpPr>
          <p:cNvPr id="58371" name="Содержимое 2"/>
          <p:cNvSpPr>
            <a:spLocks noGrp="1"/>
          </p:cNvSpPr>
          <p:nvPr>
            <p:ph sz="quarter" idx="4294967295"/>
          </p:nvPr>
        </p:nvSpPr>
        <p:spPr>
          <a:xfrm>
            <a:off x="3643313" y="1428750"/>
            <a:ext cx="5500687" cy="4670425"/>
          </a:xfrm>
        </p:spPr>
        <p:txBody>
          <a:bodyPr>
            <a:normAutofit/>
          </a:bodyPr>
          <a:lstStyle/>
          <a:p>
            <a:pPr>
              <a:buFont typeface="Wingdings 2" pitchFamily="18" charset="2"/>
              <a:buNone/>
            </a:pPr>
            <a:r>
              <a:rPr lang="ru-RU" smtClean="0"/>
              <a:t> </a:t>
            </a:r>
            <a:r>
              <a:rPr lang="ru-RU" sz="1800" smtClean="0"/>
              <a:t>Дано: ABC - прямоугольный треугольник с прямым углом С; С∈EF; PO||EF; MN||EF; CD⊥EF.</a:t>
            </a:r>
          </a:p>
          <a:p>
            <a:pPr>
              <a:buFont typeface="Wingdings 2" pitchFamily="18" charset="2"/>
              <a:buNone/>
            </a:pPr>
            <a:r>
              <a:rPr lang="ru-RU" sz="1800" smtClean="0"/>
              <a:t>Доказать: квадрат на гипотенузе равен сумме квадратов, построенных на катетах</a:t>
            </a:r>
          </a:p>
          <a:p>
            <a:pPr algn="ctr">
              <a:buFont typeface="Wingdings 2" pitchFamily="18" charset="2"/>
              <a:buNone/>
            </a:pPr>
            <a:r>
              <a:rPr lang="ru-RU" sz="1800" smtClean="0"/>
              <a:t>Доказательство.</a:t>
            </a:r>
          </a:p>
          <a:p>
            <a:pPr algn="just">
              <a:buFont typeface="Wingdings 2" pitchFamily="18" charset="2"/>
              <a:buNone/>
            </a:pPr>
            <a:r>
              <a:rPr lang="ru-RU" sz="1600" smtClean="0"/>
              <a:t>Треугольники 1 совпадают при повороте друг друга на 90° ⇒ они равны.</a:t>
            </a:r>
          </a:p>
          <a:p>
            <a:pPr algn="just">
              <a:buFont typeface="Wingdings 2" pitchFamily="18" charset="2"/>
              <a:buNone/>
            </a:pPr>
            <a:r>
              <a:rPr lang="ru-RU" sz="1600" smtClean="0"/>
              <a:t>Треугольники 2 совпадают при осевом отображении относительно оси EF и параллельном переносе, т.е. они тоже равны. </a:t>
            </a:r>
          </a:p>
          <a:p>
            <a:pPr algn="just">
              <a:buFont typeface="Wingdings 2" pitchFamily="18" charset="2"/>
              <a:buNone/>
            </a:pPr>
            <a:r>
              <a:rPr lang="ru-RU" sz="1600" smtClean="0"/>
              <a:t>При параллельных переносах и поворотах совпадают и все остальные треугольники, т.е. они тоже равны между собой.</a:t>
            </a:r>
          </a:p>
          <a:p>
            <a:pPr algn="ctr">
              <a:buFont typeface="Wingdings 2" pitchFamily="18" charset="2"/>
              <a:buNone/>
            </a:pPr>
            <a:r>
              <a:rPr lang="ru-RU" sz="1600" smtClean="0"/>
              <a:t>Из всего этого следует, что квадрат на гипотенузе равен сумме квадратов, построенных на катетах.</a:t>
            </a:r>
          </a:p>
          <a:p>
            <a:pPr algn="ctr">
              <a:buFont typeface="Wingdings 2" pitchFamily="18" charset="2"/>
              <a:buNone/>
            </a:pPr>
            <a:r>
              <a:rPr lang="ru-RU" sz="1600" smtClean="0"/>
              <a:t> Теорема доказана.</a:t>
            </a:r>
          </a:p>
          <a:p>
            <a:pPr algn="just">
              <a:buFont typeface="Wingdings 2" pitchFamily="18" charset="2"/>
              <a:buNone/>
            </a:pPr>
            <a:endParaRPr lang="ru-RU" smtClean="0"/>
          </a:p>
        </p:txBody>
      </p:sp>
      <p:pic>
        <p:nvPicPr>
          <p:cNvPr id="58372" name="Picture 2" descr="02020200"/>
          <p:cNvPicPr>
            <a:picLocks noChangeAspect="1" noChangeArrowheads="1"/>
          </p:cNvPicPr>
          <p:nvPr/>
        </p:nvPicPr>
        <p:blipFill>
          <a:blip r:embed="rId2" cstate="print"/>
          <a:srcRect/>
          <a:stretch>
            <a:fillRect/>
          </a:stretch>
        </p:blipFill>
        <p:spPr bwMode="auto">
          <a:xfrm>
            <a:off x="285750" y="1857375"/>
            <a:ext cx="2827338" cy="3357563"/>
          </a:xfrm>
          <a:prstGeom prst="rect">
            <a:avLst/>
          </a:prstGeom>
          <a:noFill/>
          <a:ln w="9525">
            <a:noFill/>
            <a:miter lim="800000"/>
            <a:headEnd/>
            <a:tailEnd/>
          </a:ln>
        </p:spPr>
      </p:pic>
      <p:pic>
        <p:nvPicPr>
          <p:cNvPr id="58373" name="Picture 13" descr="C:\Documents and Settings\Сергей\Мои документы\Фон и т.д      Галина Станиславовна\Доказательства теоремы Пифагора\ТЕОРЕМА ПИФАГОРА.files\teorema%20pifagora%20title.gif"/>
          <p:cNvPicPr>
            <a:picLocks noChangeAspect="1" noChangeArrowheads="1"/>
          </p:cNvPicPr>
          <p:nvPr/>
        </p:nvPicPr>
        <p:blipFill>
          <a:blip r:embed="rId3" cstate="print"/>
          <a:srcRect/>
          <a:stretch>
            <a:fillRect/>
          </a:stretch>
        </p:blipFill>
        <p:spPr bwMode="auto">
          <a:xfrm>
            <a:off x="2428875" y="6286500"/>
            <a:ext cx="3724275" cy="419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par>
                          <p:cTn id="11" fill="hold">
                            <p:stCondLst>
                              <p:cond delay="1000"/>
                            </p:stCondLst>
                            <p:childTnLst>
                              <p:par>
                                <p:cTn id="12" presetID="6" presetClass="entr" presetSubtype="16" fill="hold" grpId="0" nodeType="afterEffect">
                                  <p:stCondLst>
                                    <p:cond delay="0"/>
                                  </p:stCondLst>
                                  <p:childTnLst>
                                    <p:set>
                                      <p:cBhvr>
                                        <p:cTn id="13" dur="1" fill="hold">
                                          <p:stCondLst>
                                            <p:cond delay="0"/>
                                          </p:stCondLst>
                                        </p:cTn>
                                        <p:tgtEl>
                                          <p:spTgt spid="58371">
                                            <p:txEl>
                                              <p:pRg st="0" end="0"/>
                                            </p:txEl>
                                          </p:spTgt>
                                        </p:tgtEl>
                                        <p:attrNameLst>
                                          <p:attrName>style.visibility</p:attrName>
                                        </p:attrNameLst>
                                      </p:cBhvr>
                                      <p:to>
                                        <p:strVal val="visible"/>
                                      </p:to>
                                    </p:set>
                                    <p:animEffect transition="in" filter="circle(in)">
                                      <p:cBhvr>
                                        <p:cTn id="14" dur="1000"/>
                                        <p:tgtEl>
                                          <p:spTgt spid="58371">
                                            <p:txEl>
                                              <p:pRg st="0" end="0"/>
                                            </p:txEl>
                                          </p:spTgt>
                                        </p:tgtEl>
                                      </p:cBhvr>
                                    </p:animEffect>
                                  </p:childTnLst>
                                </p:cTn>
                              </p:par>
                            </p:childTnLst>
                          </p:cTn>
                        </p:par>
                        <p:par>
                          <p:cTn id="15" fill="hold">
                            <p:stCondLst>
                              <p:cond delay="2000"/>
                            </p:stCondLst>
                            <p:childTnLst>
                              <p:par>
                                <p:cTn id="16" presetID="6" presetClass="entr" presetSubtype="16" fill="hold" grpId="0" nodeType="afterEffect">
                                  <p:stCondLst>
                                    <p:cond delay="0"/>
                                  </p:stCondLst>
                                  <p:childTnLst>
                                    <p:set>
                                      <p:cBhvr>
                                        <p:cTn id="17" dur="1" fill="hold">
                                          <p:stCondLst>
                                            <p:cond delay="0"/>
                                          </p:stCondLst>
                                        </p:cTn>
                                        <p:tgtEl>
                                          <p:spTgt spid="58371">
                                            <p:txEl>
                                              <p:pRg st="1" end="1"/>
                                            </p:txEl>
                                          </p:spTgt>
                                        </p:tgtEl>
                                        <p:attrNameLst>
                                          <p:attrName>style.visibility</p:attrName>
                                        </p:attrNameLst>
                                      </p:cBhvr>
                                      <p:to>
                                        <p:strVal val="visible"/>
                                      </p:to>
                                    </p:set>
                                    <p:animEffect transition="in" filter="circle(in)">
                                      <p:cBhvr>
                                        <p:cTn id="18" dur="1000"/>
                                        <p:tgtEl>
                                          <p:spTgt spid="58371">
                                            <p:txEl>
                                              <p:pRg st="1" end="1"/>
                                            </p:txEl>
                                          </p:spTgt>
                                        </p:tgtEl>
                                      </p:cBhvr>
                                    </p:animEffect>
                                  </p:childTnLst>
                                </p:cTn>
                              </p:par>
                            </p:childTnLst>
                          </p:cTn>
                        </p:par>
                        <p:par>
                          <p:cTn id="19" fill="hold">
                            <p:stCondLst>
                              <p:cond delay="3000"/>
                            </p:stCondLst>
                            <p:childTnLst>
                              <p:par>
                                <p:cTn id="20" presetID="6" presetClass="entr" presetSubtype="16" fill="hold" grpId="0" nodeType="afterEffect">
                                  <p:stCondLst>
                                    <p:cond delay="0"/>
                                  </p:stCondLst>
                                  <p:childTnLst>
                                    <p:set>
                                      <p:cBhvr>
                                        <p:cTn id="21" dur="1" fill="hold">
                                          <p:stCondLst>
                                            <p:cond delay="0"/>
                                          </p:stCondLst>
                                        </p:cTn>
                                        <p:tgtEl>
                                          <p:spTgt spid="58371">
                                            <p:txEl>
                                              <p:pRg st="2" end="2"/>
                                            </p:txEl>
                                          </p:spTgt>
                                        </p:tgtEl>
                                        <p:attrNameLst>
                                          <p:attrName>style.visibility</p:attrName>
                                        </p:attrNameLst>
                                      </p:cBhvr>
                                      <p:to>
                                        <p:strVal val="visible"/>
                                      </p:to>
                                    </p:set>
                                    <p:animEffect transition="in" filter="circle(in)">
                                      <p:cBhvr>
                                        <p:cTn id="22" dur="1000"/>
                                        <p:tgtEl>
                                          <p:spTgt spid="58371">
                                            <p:txEl>
                                              <p:pRg st="2" end="2"/>
                                            </p:txEl>
                                          </p:spTgt>
                                        </p:tgtEl>
                                      </p:cBhvr>
                                    </p:animEffect>
                                  </p:childTnLst>
                                </p:cTn>
                              </p:par>
                            </p:childTnLst>
                          </p:cTn>
                        </p:par>
                        <p:par>
                          <p:cTn id="23" fill="hold">
                            <p:stCondLst>
                              <p:cond delay="4000"/>
                            </p:stCondLst>
                            <p:childTnLst>
                              <p:par>
                                <p:cTn id="24" presetID="6" presetClass="entr" presetSubtype="16" fill="hold" grpId="0" nodeType="afterEffect">
                                  <p:stCondLst>
                                    <p:cond delay="0"/>
                                  </p:stCondLst>
                                  <p:childTnLst>
                                    <p:set>
                                      <p:cBhvr>
                                        <p:cTn id="25" dur="1" fill="hold">
                                          <p:stCondLst>
                                            <p:cond delay="0"/>
                                          </p:stCondLst>
                                        </p:cTn>
                                        <p:tgtEl>
                                          <p:spTgt spid="58371">
                                            <p:txEl>
                                              <p:pRg st="3" end="3"/>
                                            </p:txEl>
                                          </p:spTgt>
                                        </p:tgtEl>
                                        <p:attrNameLst>
                                          <p:attrName>style.visibility</p:attrName>
                                        </p:attrNameLst>
                                      </p:cBhvr>
                                      <p:to>
                                        <p:strVal val="visible"/>
                                      </p:to>
                                    </p:set>
                                    <p:animEffect transition="in" filter="circle(in)">
                                      <p:cBhvr>
                                        <p:cTn id="26" dur="1000"/>
                                        <p:tgtEl>
                                          <p:spTgt spid="58371">
                                            <p:txEl>
                                              <p:pRg st="3" end="3"/>
                                            </p:txEl>
                                          </p:spTgt>
                                        </p:tgtEl>
                                      </p:cBhvr>
                                    </p:animEffect>
                                  </p:childTnLst>
                                </p:cTn>
                              </p:par>
                            </p:childTnLst>
                          </p:cTn>
                        </p:par>
                        <p:par>
                          <p:cTn id="27" fill="hold">
                            <p:stCondLst>
                              <p:cond delay="5000"/>
                            </p:stCondLst>
                            <p:childTnLst>
                              <p:par>
                                <p:cTn id="28" presetID="6" presetClass="entr" presetSubtype="16" fill="hold" grpId="0" nodeType="afterEffect">
                                  <p:stCondLst>
                                    <p:cond delay="0"/>
                                  </p:stCondLst>
                                  <p:childTnLst>
                                    <p:set>
                                      <p:cBhvr>
                                        <p:cTn id="29" dur="1" fill="hold">
                                          <p:stCondLst>
                                            <p:cond delay="0"/>
                                          </p:stCondLst>
                                        </p:cTn>
                                        <p:tgtEl>
                                          <p:spTgt spid="58371">
                                            <p:txEl>
                                              <p:pRg st="4" end="4"/>
                                            </p:txEl>
                                          </p:spTgt>
                                        </p:tgtEl>
                                        <p:attrNameLst>
                                          <p:attrName>style.visibility</p:attrName>
                                        </p:attrNameLst>
                                      </p:cBhvr>
                                      <p:to>
                                        <p:strVal val="visible"/>
                                      </p:to>
                                    </p:set>
                                    <p:animEffect transition="in" filter="circle(in)">
                                      <p:cBhvr>
                                        <p:cTn id="30" dur="1000"/>
                                        <p:tgtEl>
                                          <p:spTgt spid="58371">
                                            <p:txEl>
                                              <p:pRg st="4" end="4"/>
                                            </p:txEl>
                                          </p:spTgt>
                                        </p:tgtEl>
                                      </p:cBhvr>
                                    </p:animEffect>
                                  </p:childTnLst>
                                </p:cTn>
                              </p:par>
                            </p:childTnLst>
                          </p:cTn>
                        </p:par>
                        <p:par>
                          <p:cTn id="31" fill="hold">
                            <p:stCondLst>
                              <p:cond delay="6000"/>
                            </p:stCondLst>
                            <p:childTnLst>
                              <p:par>
                                <p:cTn id="32" presetID="6" presetClass="entr" presetSubtype="16" fill="hold" grpId="0" nodeType="afterEffect">
                                  <p:stCondLst>
                                    <p:cond delay="0"/>
                                  </p:stCondLst>
                                  <p:childTnLst>
                                    <p:set>
                                      <p:cBhvr>
                                        <p:cTn id="33" dur="1" fill="hold">
                                          <p:stCondLst>
                                            <p:cond delay="0"/>
                                          </p:stCondLst>
                                        </p:cTn>
                                        <p:tgtEl>
                                          <p:spTgt spid="58371">
                                            <p:txEl>
                                              <p:pRg st="5" end="5"/>
                                            </p:txEl>
                                          </p:spTgt>
                                        </p:tgtEl>
                                        <p:attrNameLst>
                                          <p:attrName>style.visibility</p:attrName>
                                        </p:attrNameLst>
                                      </p:cBhvr>
                                      <p:to>
                                        <p:strVal val="visible"/>
                                      </p:to>
                                    </p:set>
                                    <p:animEffect transition="in" filter="circle(in)">
                                      <p:cBhvr>
                                        <p:cTn id="34" dur="1000"/>
                                        <p:tgtEl>
                                          <p:spTgt spid="58371">
                                            <p:txEl>
                                              <p:pRg st="5" end="5"/>
                                            </p:txEl>
                                          </p:spTgt>
                                        </p:tgtEl>
                                      </p:cBhvr>
                                    </p:animEffect>
                                  </p:childTnLst>
                                </p:cTn>
                              </p:par>
                            </p:childTnLst>
                          </p:cTn>
                        </p:par>
                        <p:par>
                          <p:cTn id="35" fill="hold">
                            <p:stCondLst>
                              <p:cond delay="7000"/>
                            </p:stCondLst>
                            <p:childTnLst>
                              <p:par>
                                <p:cTn id="36" presetID="6" presetClass="entr" presetSubtype="16" fill="hold" grpId="0" nodeType="afterEffect">
                                  <p:stCondLst>
                                    <p:cond delay="0"/>
                                  </p:stCondLst>
                                  <p:childTnLst>
                                    <p:set>
                                      <p:cBhvr>
                                        <p:cTn id="37" dur="1" fill="hold">
                                          <p:stCondLst>
                                            <p:cond delay="0"/>
                                          </p:stCondLst>
                                        </p:cTn>
                                        <p:tgtEl>
                                          <p:spTgt spid="58371">
                                            <p:txEl>
                                              <p:pRg st="6" end="6"/>
                                            </p:txEl>
                                          </p:spTgt>
                                        </p:tgtEl>
                                        <p:attrNameLst>
                                          <p:attrName>style.visibility</p:attrName>
                                        </p:attrNameLst>
                                      </p:cBhvr>
                                      <p:to>
                                        <p:strVal val="visible"/>
                                      </p:to>
                                    </p:set>
                                    <p:animEffect transition="in" filter="circle(in)">
                                      <p:cBhvr>
                                        <p:cTn id="38" dur="1000"/>
                                        <p:tgtEl>
                                          <p:spTgt spid="58371">
                                            <p:txEl>
                                              <p:pRg st="6" end="6"/>
                                            </p:txEl>
                                          </p:spTgt>
                                        </p:tgtEl>
                                      </p:cBhvr>
                                    </p:animEffect>
                                  </p:childTnLst>
                                </p:cTn>
                              </p:par>
                            </p:childTnLst>
                          </p:cTn>
                        </p:par>
                        <p:par>
                          <p:cTn id="39" fill="hold">
                            <p:stCondLst>
                              <p:cond delay="8000"/>
                            </p:stCondLst>
                            <p:childTnLst>
                              <p:par>
                                <p:cTn id="40" presetID="6" presetClass="entr" presetSubtype="16" fill="hold" grpId="0" nodeType="afterEffect">
                                  <p:stCondLst>
                                    <p:cond delay="0"/>
                                  </p:stCondLst>
                                  <p:childTnLst>
                                    <p:set>
                                      <p:cBhvr>
                                        <p:cTn id="41" dur="1" fill="hold">
                                          <p:stCondLst>
                                            <p:cond delay="0"/>
                                          </p:stCondLst>
                                        </p:cTn>
                                        <p:tgtEl>
                                          <p:spTgt spid="58371">
                                            <p:txEl>
                                              <p:pRg st="7" end="7"/>
                                            </p:txEl>
                                          </p:spTgt>
                                        </p:tgtEl>
                                        <p:attrNameLst>
                                          <p:attrName>style.visibility</p:attrName>
                                        </p:attrNameLst>
                                      </p:cBhvr>
                                      <p:to>
                                        <p:strVal val="visible"/>
                                      </p:to>
                                    </p:set>
                                    <p:animEffect transition="in" filter="circle(in)">
                                      <p:cBhvr>
                                        <p:cTn id="42" dur="1000"/>
                                        <p:tgtEl>
                                          <p:spTgt spid="58371">
                                            <p:txEl>
                                              <p:pRg st="7" end="7"/>
                                            </p:txEl>
                                          </p:spTgt>
                                        </p:tgtEl>
                                      </p:cBhvr>
                                    </p:animEffect>
                                  </p:childTnLst>
                                </p:cTn>
                              </p:par>
                              <p:par>
                                <p:cTn id="43" presetID="20" presetClass="entr" presetSubtype="0" fill="hold" nodeType="withEffect">
                                  <p:stCondLst>
                                    <p:cond delay="0"/>
                                  </p:stCondLst>
                                  <p:childTnLst>
                                    <p:set>
                                      <p:cBhvr>
                                        <p:cTn id="44" dur="1" fill="hold">
                                          <p:stCondLst>
                                            <p:cond delay="0"/>
                                          </p:stCondLst>
                                        </p:cTn>
                                        <p:tgtEl>
                                          <p:spTgt spid="58372"/>
                                        </p:tgtEl>
                                        <p:attrNameLst>
                                          <p:attrName>style.visibility</p:attrName>
                                        </p:attrNameLst>
                                      </p:cBhvr>
                                      <p:to>
                                        <p:strVal val="visible"/>
                                      </p:to>
                                    </p:set>
                                    <p:animEffect transition="in" filter="wedge">
                                      <p:cBhvr>
                                        <p:cTn id="45" dur="1000"/>
                                        <p:tgtEl>
                                          <p:spTgt spid="58372"/>
                                        </p:tgtEl>
                                      </p:cBhvr>
                                    </p:animEffect>
                                  </p:childTnLst>
                                </p:cTn>
                              </p:par>
                            </p:childTnLst>
                          </p:cTn>
                        </p:par>
                        <p:par>
                          <p:cTn id="46" fill="hold">
                            <p:stCondLst>
                              <p:cond delay="9000"/>
                            </p:stCondLst>
                            <p:childTnLst>
                              <p:par>
                                <p:cTn id="47" presetID="39" presetClass="entr" presetSubtype="0" accel="100000" fill="hold" nodeType="afterEffect">
                                  <p:stCondLst>
                                    <p:cond delay="0"/>
                                  </p:stCondLst>
                                  <p:childTnLst>
                                    <p:set>
                                      <p:cBhvr>
                                        <p:cTn id="48" dur="1" fill="hold">
                                          <p:stCondLst>
                                            <p:cond delay="0"/>
                                          </p:stCondLst>
                                        </p:cTn>
                                        <p:tgtEl>
                                          <p:spTgt spid="58373"/>
                                        </p:tgtEl>
                                        <p:attrNameLst>
                                          <p:attrName>style.visibility</p:attrName>
                                        </p:attrNameLst>
                                      </p:cBhvr>
                                      <p:to>
                                        <p:strVal val="visible"/>
                                      </p:to>
                                    </p:set>
                                    <p:anim calcmode="lin" valueType="num">
                                      <p:cBhvr>
                                        <p:cTn id="49" dur="1000" fill="hold"/>
                                        <p:tgtEl>
                                          <p:spTgt spid="58373"/>
                                        </p:tgtEl>
                                        <p:attrNameLst>
                                          <p:attrName>ppt_h</p:attrName>
                                        </p:attrNameLst>
                                      </p:cBhvr>
                                      <p:tavLst>
                                        <p:tav tm="0">
                                          <p:val>
                                            <p:strVal val="#ppt_h/20"/>
                                          </p:val>
                                        </p:tav>
                                        <p:tav tm="50000">
                                          <p:val>
                                            <p:strVal val="#ppt_h/20"/>
                                          </p:val>
                                        </p:tav>
                                        <p:tav tm="100000">
                                          <p:val>
                                            <p:strVal val="#ppt_h"/>
                                          </p:val>
                                        </p:tav>
                                      </p:tavLst>
                                    </p:anim>
                                    <p:anim calcmode="lin" valueType="num">
                                      <p:cBhvr>
                                        <p:cTn id="50" dur="1000" fill="hold"/>
                                        <p:tgtEl>
                                          <p:spTgt spid="58373"/>
                                        </p:tgtEl>
                                        <p:attrNameLst>
                                          <p:attrName>ppt_w</p:attrName>
                                        </p:attrNameLst>
                                      </p:cBhvr>
                                      <p:tavLst>
                                        <p:tav tm="0">
                                          <p:val>
                                            <p:strVal val="#ppt_w+.3"/>
                                          </p:val>
                                        </p:tav>
                                        <p:tav tm="50000">
                                          <p:val>
                                            <p:strVal val="#ppt_w+.3"/>
                                          </p:val>
                                        </p:tav>
                                        <p:tav tm="100000">
                                          <p:val>
                                            <p:strVal val="#ppt_w"/>
                                          </p:val>
                                        </p:tav>
                                      </p:tavLst>
                                    </p:anim>
                                    <p:anim calcmode="lin" valueType="num">
                                      <p:cBhvr>
                                        <p:cTn id="51" dur="1000" fill="hold"/>
                                        <p:tgtEl>
                                          <p:spTgt spid="58373"/>
                                        </p:tgtEl>
                                        <p:attrNameLst>
                                          <p:attrName>ppt_x</p:attrName>
                                        </p:attrNameLst>
                                      </p:cBhvr>
                                      <p:tavLst>
                                        <p:tav tm="0">
                                          <p:val>
                                            <p:strVal val="#ppt_x-.3"/>
                                          </p:val>
                                        </p:tav>
                                        <p:tav tm="50000">
                                          <p:val>
                                            <p:strVal val="#ppt_x"/>
                                          </p:val>
                                        </p:tav>
                                        <p:tav tm="100000">
                                          <p:val>
                                            <p:strVal val="#ppt_x"/>
                                          </p:val>
                                        </p:tav>
                                      </p:tavLst>
                                    </p:anim>
                                    <p:anim calcmode="lin" valueType="num">
                                      <p:cBhvr>
                                        <p:cTn id="52" dur="1000" fill="hold"/>
                                        <p:tgtEl>
                                          <p:spTgt spid="583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83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7592874E-8FD2-40B4-AB1D-E41F527A4336}" type="slidenum">
              <a:rPr lang="ru-RU" smtClean="0"/>
              <a:pPr>
                <a:defRPr/>
              </a:pPr>
              <a:t>12</a:t>
            </a:fld>
            <a:endParaRPr lang="ru-RU"/>
          </a:p>
        </p:txBody>
      </p:sp>
      <p:sp>
        <p:nvSpPr>
          <p:cNvPr id="2" name="Заголовок 1"/>
          <p:cNvSpPr>
            <a:spLocks noGrp="1"/>
          </p:cNvSpPr>
          <p:nvPr>
            <p:ph type="title" idx="4294967295"/>
          </p:nvPr>
        </p:nvSpPr>
        <p:spPr>
          <a:xfrm>
            <a:off x="0" y="228600"/>
            <a:ext cx="8534400" cy="1343025"/>
          </a:xfrm>
        </p:spPr>
        <p:txBody>
          <a:bodyPr/>
          <a:lstStyle/>
          <a:p>
            <a:pPr lvl="1">
              <a:defRPr/>
            </a:pPr>
            <a:r>
              <a:rPr lang="ru-RU" b="1" dirty="0">
                <a:solidFill>
                  <a:schemeClr val="accent5">
                    <a:lumMod val="25000"/>
                  </a:schemeClr>
                </a:solidFill>
              </a:rPr>
              <a:t>7. Другие доказательства.</a:t>
            </a:r>
            <a:br>
              <a:rPr lang="ru-RU" b="1" dirty="0">
                <a:solidFill>
                  <a:schemeClr val="accent5">
                    <a:lumMod val="25000"/>
                  </a:schemeClr>
                </a:solidFill>
              </a:rPr>
            </a:br>
            <a:r>
              <a:rPr lang="ru-RU" sz="2400" b="1" dirty="0">
                <a:solidFill>
                  <a:schemeClr val="accent5">
                    <a:lumMod val="25000"/>
                  </a:schemeClr>
                </a:solidFill>
              </a:rPr>
              <a:t>Доказательство с помощью косинуса угла.</a:t>
            </a:r>
            <a:r>
              <a:rPr lang="ru-RU" sz="1400" b="1" dirty="0">
                <a:solidFill>
                  <a:schemeClr val="accent5">
                    <a:lumMod val="25000"/>
                  </a:schemeClr>
                </a:solidFill>
              </a:rPr>
              <a:t/>
            </a:r>
            <a:br>
              <a:rPr lang="ru-RU" sz="1400" b="1" dirty="0">
                <a:solidFill>
                  <a:schemeClr val="accent5">
                    <a:lumMod val="25000"/>
                  </a:schemeClr>
                </a:solidFill>
              </a:rPr>
            </a:br>
            <a:endParaRPr lang="ru-RU" b="1" dirty="0">
              <a:solidFill>
                <a:schemeClr val="accent5">
                  <a:lumMod val="25000"/>
                </a:schemeClr>
              </a:solidFill>
            </a:endParaRPr>
          </a:p>
        </p:txBody>
      </p:sp>
      <p:sp>
        <p:nvSpPr>
          <p:cNvPr id="68611" name="Содержимое 2"/>
          <p:cNvSpPr>
            <a:spLocks noGrp="1"/>
          </p:cNvSpPr>
          <p:nvPr>
            <p:ph sz="quarter" idx="4294967295"/>
          </p:nvPr>
        </p:nvSpPr>
        <p:spPr>
          <a:xfrm>
            <a:off x="695325" y="3357563"/>
            <a:ext cx="8448675" cy="2741612"/>
          </a:xfrm>
        </p:spPr>
        <p:txBody>
          <a:bodyPr>
            <a:normAutofit lnSpcReduction="10000"/>
          </a:bodyPr>
          <a:lstStyle/>
          <a:p>
            <a:pPr algn="ctr">
              <a:buFont typeface="Wingdings 2" pitchFamily="18" charset="2"/>
              <a:buNone/>
            </a:pPr>
            <a:r>
              <a:rPr lang="ru-RU" sz="2000" smtClean="0"/>
              <a:t>Пусть АВС – данный прямоугольный треугольник с прямым углом С. Проведем высоту СD из вершины прямого угла С. По определению косинуса угла cosA=AD/AC=AC/AB. </a:t>
            </a:r>
          </a:p>
          <a:p>
            <a:pPr algn="ctr">
              <a:buFont typeface="Wingdings 2" pitchFamily="18" charset="2"/>
              <a:buNone/>
            </a:pPr>
            <a:r>
              <a:rPr lang="ru-RU" sz="2000" smtClean="0"/>
              <a:t>Отсюда АВ*AD=AC*АС.</a:t>
            </a:r>
          </a:p>
          <a:p>
            <a:pPr algn="ctr">
              <a:buFont typeface="Wingdings 2" pitchFamily="18" charset="2"/>
              <a:buNone/>
            </a:pPr>
            <a:r>
              <a:rPr lang="ru-RU" sz="2000" smtClean="0"/>
              <a:t> Аналогично cos B=BD/BC=BC/AB. Отсюда АВ*BD=BC*BC.</a:t>
            </a:r>
          </a:p>
          <a:p>
            <a:pPr algn="ctr">
              <a:buFont typeface="Wingdings 2" pitchFamily="18" charset="2"/>
              <a:buNone/>
            </a:pPr>
            <a:r>
              <a:rPr lang="ru-RU" sz="2000" smtClean="0"/>
              <a:t>Складывая полученные результаты почленно и замечая, что AD+DB=AB, получим:</a:t>
            </a:r>
          </a:p>
          <a:p>
            <a:pPr algn="ctr">
              <a:buFont typeface="Wingdings 2" pitchFamily="18" charset="2"/>
              <a:buNone/>
            </a:pPr>
            <a:r>
              <a:rPr lang="en-US" sz="2000" smtClean="0"/>
              <a:t>AC*AC + BC*BC = AB*AB.</a:t>
            </a:r>
            <a:r>
              <a:rPr lang="ru-RU" sz="2000" smtClean="0"/>
              <a:t>   Теорема доказана.</a:t>
            </a:r>
          </a:p>
          <a:p>
            <a:pPr>
              <a:buFont typeface="Wingdings 2" pitchFamily="18" charset="2"/>
              <a:buNone/>
            </a:pPr>
            <a:endParaRPr lang="ru-RU" smtClean="0"/>
          </a:p>
        </p:txBody>
      </p:sp>
      <p:pic>
        <p:nvPicPr>
          <p:cNvPr id="68612" name="Picture 2" descr="02020706"/>
          <p:cNvPicPr>
            <a:picLocks noChangeAspect="1" noChangeArrowheads="1"/>
          </p:cNvPicPr>
          <p:nvPr/>
        </p:nvPicPr>
        <p:blipFill>
          <a:blip r:embed="rId2" cstate="print"/>
          <a:srcRect/>
          <a:stretch>
            <a:fillRect/>
          </a:stretch>
        </p:blipFill>
        <p:spPr bwMode="auto">
          <a:xfrm>
            <a:off x="2571750" y="1500188"/>
            <a:ext cx="3560763" cy="1857375"/>
          </a:xfrm>
          <a:prstGeom prst="rect">
            <a:avLst/>
          </a:prstGeom>
          <a:noFill/>
          <a:ln w="9525">
            <a:noFill/>
            <a:miter lim="800000"/>
            <a:headEnd/>
            <a:tailEnd/>
          </a:ln>
        </p:spPr>
      </p:pic>
      <p:pic>
        <p:nvPicPr>
          <p:cNvPr id="68613" name="Picture 13" descr="C:\Documents and Settings\Сергей\Мои документы\Фон и т.д      Галина Станиславовна\Доказательства теоремы Пифагора\ТЕОРЕМА ПИФАГОРА.files\teorema%20pifagora%20title.gif"/>
          <p:cNvPicPr>
            <a:picLocks noChangeAspect="1" noChangeArrowheads="1"/>
          </p:cNvPicPr>
          <p:nvPr/>
        </p:nvPicPr>
        <p:blipFill>
          <a:blip r:embed="rId3" cstate="print"/>
          <a:srcRect/>
          <a:stretch>
            <a:fillRect/>
          </a:stretch>
        </p:blipFill>
        <p:spPr bwMode="auto">
          <a:xfrm>
            <a:off x="2857500" y="6286500"/>
            <a:ext cx="3724275" cy="419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68612"/>
                                        </p:tgtEl>
                                        <p:attrNameLst>
                                          <p:attrName>style.visibility</p:attrName>
                                        </p:attrNameLst>
                                      </p:cBhvr>
                                      <p:to>
                                        <p:strVal val="visible"/>
                                      </p:to>
                                    </p:set>
                                    <p:animEffect transition="in" filter="dissolve">
                                      <p:cBhvr>
                                        <p:cTn id="10" dur="1000"/>
                                        <p:tgtEl>
                                          <p:spTgt spid="68612"/>
                                        </p:tgtEl>
                                      </p:cBhvr>
                                    </p:animEffect>
                                  </p:childTnLst>
                                </p:cTn>
                              </p:par>
                            </p:childTnLst>
                          </p:cTn>
                        </p:par>
                        <p:par>
                          <p:cTn id="11" fill="hold">
                            <p:stCondLst>
                              <p:cond delay="1000"/>
                            </p:stCondLst>
                            <p:childTnLst>
                              <p:par>
                                <p:cTn id="12" presetID="4" presetClass="entr" presetSubtype="32" fill="hold" grpId="0" nodeType="afterEffect">
                                  <p:stCondLst>
                                    <p:cond delay="0"/>
                                  </p:stCondLst>
                                  <p:childTnLst>
                                    <p:set>
                                      <p:cBhvr>
                                        <p:cTn id="13" dur="1" fill="hold">
                                          <p:stCondLst>
                                            <p:cond delay="0"/>
                                          </p:stCondLst>
                                        </p:cTn>
                                        <p:tgtEl>
                                          <p:spTgt spid="68611">
                                            <p:txEl>
                                              <p:pRg st="0" end="0"/>
                                            </p:txEl>
                                          </p:spTgt>
                                        </p:tgtEl>
                                        <p:attrNameLst>
                                          <p:attrName>style.visibility</p:attrName>
                                        </p:attrNameLst>
                                      </p:cBhvr>
                                      <p:to>
                                        <p:strVal val="visible"/>
                                      </p:to>
                                    </p:set>
                                    <p:animEffect transition="in" filter="box(out)">
                                      <p:cBhvr>
                                        <p:cTn id="14" dur="1000"/>
                                        <p:tgtEl>
                                          <p:spTgt spid="68611">
                                            <p:txEl>
                                              <p:pRg st="0" end="0"/>
                                            </p:txEl>
                                          </p:spTgt>
                                        </p:tgtEl>
                                      </p:cBhvr>
                                    </p:animEffect>
                                  </p:childTnLst>
                                </p:cTn>
                              </p:par>
                            </p:childTnLst>
                          </p:cTn>
                        </p:par>
                        <p:par>
                          <p:cTn id="15" fill="hold">
                            <p:stCondLst>
                              <p:cond delay="2000"/>
                            </p:stCondLst>
                            <p:childTnLst>
                              <p:par>
                                <p:cTn id="16" presetID="4" presetClass="entr" presetSubtype="32" fill="hold" grpId="0" nodeType="afterEffect">
                                  <p:stCondLst>
                                    <p:cond delay="0"/>
                                  </p:stCondLst>
                                  <p:childTnLst>
                                    <p:set>
                                      <p:cBhvr>
                                        <p:cTn id="17" dur="1" fill="hold">
                                          <p:stCondLst>
                                            <p:cond delay="0"/>
                                          </p:stCondLst>
                                        </p:cTn>
                                        <p:tgtEl>
                                          <p:spTgt spid="68611">
                                            <p:txEl>
                                              <p:pRg st="1" end="1"/>
                                            </p:txEl>
                                          </p:spTgt>
                                        </p:tgtEl>
                                        <p:attrNameLst>
                                          <p:attrName>style.visibility</p:attrName>
                                        </p:attrNameLst>
                                      </p:cBhvr>
                                      <p:to>
                                        <p:strVal val="visible"/>
                                      </p:to>
                                    </p:set>
                                    <p:animEffect transition="in" filter="box(out)">
                                      <p:cBhvr>
                                        <p:cTn id="18" dur="1000"/>
                                        <p:tgtEl>
                                          <p:spTgt spid="68611">
                                            <p:txEl>
                                              <p:pRg st="1" end="1"/>
                                            </p:txEl>
                                          </p:spTgt>
                                        </p:tgtEl>
                                      </p:cBhvr>
                                    </p:animEffect>
                                  </p:childTnLst>
                                </p:cTn>
                              </p:par>
                            </p:childTnLst>
                          </p:cTn>
                        </p:par>
                        <p:par>
                          <p:cTn id="19" fill="hold">
                            <p:stCondLst>
                              <p:cond delay="3000"/>
                            </p:stCondLst>
                            <p:childTnLst>
                              <p:par>
                                <p:cTn id="20" presetID="4" presetClass="entr" presetSubtype="32" fill="hold" grpId="0" nodeType="afterEffect">
                                  <p:stCondLst>
                                    <p:cond delay="0"/>
                                  </p:stCondLst>
                                  <p:childTnLst>
                                    <p:set>
                                      <p:cBhvr>
                                        <p:cTn id="21" dur="1" fill="hold">
                                          <p:stCondLst>
                                            <p:cond delay="0"/>
                                          </p:stCondLst>
                                        </p:cTn>
                                        <p:tgtEl>
                                          <p:spTgt spid="68611">
                                            <p:txEl>
                                              <p:pRg st="2" end="2"/>
                                            </p:txEl>
                                          </p:spTgt>
                                        </p:tgtEl>
                                        <p:attrNameLst>
                                          <p:attrName>style.visibility</p:attrName>
                                        </p:attrNameLst>
                                      </p:cBhvr>
                                      <p:to>
                                        <p:strVal val="visible"/>
                                      </p:to>
                                    </p:set>
                                    <p:animEffect transition="in" filter="box(out)">
                                      <p:cBhvr>
                                        <p:cTn id="22" dur="1000"/>
                                        <p:tgtEl>
                                          <p:spTgt spid="68611">
                                            <p:txEl>
                                              <p:pRg st="2" end="2"/>
                                            </p:txEl>
                                          </p:spTgt>
                                        </p:tgtEl>
                                      </p:cBhvr>
                                    </p:animEffect>
                                  </p:childTnLst>
                                </p:cTn>
                              </p:par>
                            </p:childTnLst>
                          </p:cTn>
                        </p:par>
                        <p:par>
                          <p:cTn id="23" fill="hold">
                            <p:stCondLst>
                              <p:cond delay="4000"/>
                            </p:stCondLst>
                            <p:childTnLst>
                              <p:par>
                                <p:cTn id="24" presetID="4" presetClass="entr" presetSubtype="32" fill="hold" grpId="0" nodeType="afterEffect">
                                  <p:stCondLst>
                                    <p:cond delay="0"/>
                                  </p:stCondLst>
                                  <p:childTnLst>
                                    <p:set>
                                      <p:cBhvr>
                                        <p:cTn id="25" dur="1" fill="hold">
                                          <p:stCondLst>
                                            <p:cond delay="0"/>
                                          </p:stCondLst>
                                        </p:cTn>
                                        <p:tgtEl>
                                          <p:spTgt spid="68611">
                                            <p:txEl>
                                              <p:pRg st="3" end="3"/>
                                            </p:txEl>
                                          </p:spTgt>
                                        </p:tgtEl>
                                        <p:attrNameLst>
                                          <p:attrName>style.visibility</p:attrName>
                                        </p:attrNameLst>
                                      </p:cBhvr>
                                      <p:to>
                                        <p:strVal val="visible"/>
                                      </p:to>
                                    </p:set>
                                    <p:animEffect transition="in" filter="box(out)">
                                      <p:cBhvr>
                                        <p:cTn id="26" dur="1000"/>
                                        <p:tgtEl>
                                          <p:spTgt spid="68611">
                                            <p:txEl>
                                              <p:pRg st="3" end="3"/>
                                            </p:txEl>
                                          </p:spTgt>
                                        </p:tgtEl>
                                      </p:cBhvr>
                                    </p:animEffect>
                                  </p:childTnLst>
                                </p:cTn>
                              </p:par>
                            </p:childTnLst>
                          </p:cTn>
                        </p:par>
                        <p:par>
                          <p:cTn id="27" fill="hold">
                            <p:stCondLst>
                              <p:cond delay="5000"/>
                            </p:stCondLst>
                            <p:childTnLst>
                              <p:par>
                                <p:cTn id="28" presetID="4" presetClass="entr" presetSubtype="32" fill="hold" grpId="0" nodeType="afterEffect">
                                  <p:stCondLst>
                                    <p:cond delay="0"/>
                                  </p:stCondLst>
                                  <p:childTnLst>
                                    <p:set>
                                      <p:cBhvr>
                                        <p:cTn id="29" dur="1" fill="hold">
                                          <p:stCondLst>
                                            <p:cond delay="0"/>
                                          </p:stCondLst>
                                        </p:cTn>
                                        <p:tgtEl>
                                          <p:spTgt spid="68611">
                                            <p:txEl>
                                              <p:pRg st="4" end="4"/>
                                            </p:txEl>
                                          </p:spTgt>
                                        </p:tgtEl>
                                        <p:attrNameLst>
                                          <p:attrName>style.visibility</p:attrName>
                                        </p:attrNameLst>
                                      </p:cBhvr>
                                      <p:to>
                                        <p:strVal val="visible"/>
                                      </p:to>
                                    </p:set>
                                    <p:animEffect transition="in" filter="box(out)">
                                      <p:cBhvr>
                                        <p:cTn id="30" dur="1000"/>
                                        <p:tgtEl>
                                          <p:spTgt spid="68611">
                                            <p:txEl>
                                              <p:pRg st="4" end="4"/>
                                            </p:txEl>
                                          </p:spTgt>
                                        </p:tgtEl>
                                      </p:cBhvr>
                                    </p:animEffect>
                                  </p:childTnLst>
                                </p:cTn>
                              </p:par>
                            </p:childTnLst>
                          </p:cTn>
                        </p:par>
                        <p:par>
                          <p:cTn id="31" fill="hold">
                            <p:stCondLst>
                              <p:cond delay="6000"/>
                            </p:stCondLst>
                            <p:childTnLst>
                              <p:par>
                                <p:cTn id="32" presetID="39" presetClass="entr" presetSubtype="0" accel="100000" fill="hold" nodeType="afterEffect">
                                  <p:stCondLst>
                                    <p:cond delay="0"/>
                                  </p:stCondLst>
                                  <p:childTnLst>
                                    <p:set>
                                      <p:cBhvr>
                                        <p:cTn id="33" dur="1" fill="hold">
                                          <p:stCondLst>
                                            <p:cond delay="0"/>
                                          </p:stCondLst>
                                        </p:cTn>
                                        <p:tgtEl>
                                          <p:spTgt spid="68613"/>
                                        </p:tgtEl>
                                        <p:attrNameLst>
                                          <p:attrName>style.visibility</p:attrName>
                                        </p:attrNameLst>
                                      </p:cBhvr>
                                      <p:to>
                                        <p:strVal val="visible"/>
                                      </p:to>
                                    </p:set>
                                    <p:anim calcmode="lin" valueType="num">
                                      <p:cBhvr>
                                        <p:cTn id="34" dur="1000" fill="hold"/>
                                        <p:tgtEl>
                                          <p:spTgt spid="68613"/>
                                        </p:tgtEl>
                                        <p:attrNameLst>
                                          <p:attrName>ppt_h</p:attrName>
                                        </p:attrNameLst>
                                      </p:cBhvr>
                                      <p:tavLst>
                                        <p:tav tm="0">
                                          <p:val>
                                            <p:strVal val="#ppt_h/20"/>
                                          </p:val>
                                        </p:tav>
                                        <p:tav tm="50000">
                                          <p:val>
                                            <p:strVal val="#ppt_h/20"/>
                                          </p:val>
                                        </p:tav>
                                        <p:tav tm="100000">
                                          <p:val>
                                            <p:strVal val="#ppt_h"/>
                                          </p:val>
                                        </p:tav>
                                      </p:tavLst>
                                    </p:anim>
                                    <p:anim calcmode="lin" valueType="num">
                                      <p:cBhvr>
                                        <p:cTn id="35" dur="1000" fill="hold"/>
                                        <p:tgtEl>
                                          <p:spTgt spid="68613"/>
                                        </p:tgtEl>
                                        <p:attrNameLst>
                                          <p:attrName>ppt_w</p:attrName>
                                        </p:attrNameLst>
                                      </p:cBhvr>
                                      <p:tavLst>
                                        <p:tav tm="0">
                                          <p:val>
                                            <p:strVal val="#ppt_w+.3"/>
                                          </p:val>
                                        </p:tav>
                                        <p:tav tm="50000">
                                          <p:val>
                                            <p:strVal val="#ppt_w+.3"/>
                                          </p:val>
                                        </p:tav>
                                        <p:tav tm="100000">
                                          <p:val>
                                            <p:strVal val="#ppt_w"/>
                                          </p:val>
                                        </p:tav>
                                      </p:tavLst>
                                    </p:anim>
                                    <p:anim calcmode="lin" valueType="num">
                                      <p:cBhvr>
                                        <p:cTn id="36" dur="1000" fill="hold"/>
                                        <p:tgtEl>
                                          <p:spTgt spid="68613"/>
                                        </p:tgtEl>
                                        <p:attrNameLst>
                                          <p:attrName>ppt_x</p:attrName>
                                        </p:attrNameLst>
                                      </p:cBhvr>
                                      <p:tavLst>
                                        <p:tav tm="0">
                                          <p:val>
                                            <p:strVal val="#ppt_x-.3"/>
                                          </p:val>
                                        </p:tav>
                                        <p:tav tm="50000">
                                          <p:val>
                                            <p:strVal val="#ppt_x"/>
                                          </p:val>
                                        </p:tav>
                                        <p:tav tm="100000">
                                          <p:val>
                                            <p:strVal val="#ppt_x"/>
                                          </p:val>
                                        </p:tav>
                                      </p:tavLst>
                                    </p:anim>
                                    <p:anim calcmode="lin" valueType="num">
                                      <p:cBhvr>
                                        <p:cTn id="37" dur="1000" fill="hold"/>
                                        <p:tgtEl>
                                          <p:spTgt spid="686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86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Заголовок 1"/>
          <p:cNvSpPr>
            <a:spLocks noGrp="1"/>
          </p:cNvSpPr>
          <p:nvPr>
            <p:ph type="ctrTitle"/>
          </p:nvPr>
        </p:nvSpPr>
        <p:spPr>
          <a:xfrm>
            <a:off x="285750" y="0"/>
            <a:ext cx="8572500" cy="3600450"/>
          </a:xfrm>
        </p:spPr>
        <p:txBody>
          <a:bodyPr/>
          <a:lstStyle/>
          <a:p>
            <a:pPr eaLnBrk="1" hangingPunct="1"/>
            <a:r>
              <a:rPr lang="ru-RU" b="1" smtClean="0">
                <a:solidFill>
                  <a:srgbClr val="002060"/>
                </a:solidFill>
              </a:rPr>
              <a:t>Занимательные задачи по теме: "Теорема Пифагора".</a:t>
            </a:r>
          </a:p>
        </p:txBody>
      </p:sp>
      <p:sp>
        <p:nvSpPr>
          <p:cNvPr id="4" name="Номер слайда 3"/>
          <p:cNvSpPr>
            <a:spLocks noGrp="1"/>
          </p:cNvSpPr>
          <p:nvPr>
            <p:ph type="sldNum" sz="quarter" idx="12"/>
          </p:nvPr>
        </p:nvSpPr>
        <p:spPr/>
        <p:txBody>
          <a:bodyPr/>
          <a:lstStyle/>
          <a:p>
            <a:pPr>
              <a:defRPr/>
            </a:pPr>
            <a:fld id="{E2FA7F35-E5C2-4761-9A05-AB05A027ACDC}" type="slidenum">
              <a:rPr lang="ru-RU" smtClean="0"/>
              <a:pPr>
                <a:defRPr/>
              </a:pPr>
              <a:t>13</a:t>
            </a:fld>
            <a:endParaRPr lang="ru-RU"/>
          </a:p>
        </p:txBody>
      </p:sp>
      <p:pic>
        <p:nvPicPr>
          <p:cNvPr id="69635" name="Рисунок 2" descr="0d7bfbb42edcbbc148491e5164e3ef67.gif"/>
          <p:cNvPicPr>
            <a:picLocks noChangeAspect="1"/>
          </p:cNvPicPr>
          <p:nvPr/>
        </p:nvPicPr>
        <p:blipFill>
          <a:blip r:embed="rId2" cstate="print"/>
          <a:srcRect/>
          <a:stretch>
            <a:fillRect/>
          </a:stretch>
        </p:blipFill>
        <p:spPr bwMode="auto">
          <a:xfrm>
            <a:off x="2428875" y="3071813"/>
            <a:ext cx="3810000" cy="3581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69634"/>
                                        </p:tgtEl>
                                        <p:attrNameLst>
                                          <p:attrName>style.visibility</p:attrName>
                                        </p:attrNameLst>
                                      </p:cBhvr>
                                      <p:to>
                                        <p:strVal val="visible"/>
                                      </p:to>
                                    </p:set>
                                    <p:anim to="" calcmode="lin" valueType="num">
                                      <p:cBhvr>
                                        <p:cTn id="7" dur="1" fill="hold"/>
                                        <p:tgtEl>
                                          <p:spTgt spid="69634"/>
                                        </p:tgtEl>
                                        <p:attrNameLst>
                                          <p:attrName/>
                                        </p:attrNameLst>
                                      </p:cBhvr>
                                    </p:anim>
                                  </p:childTnLst>
                                </p:cTn>
                              </p:par>
                            </p:childTnLst>
                          </p:cTn>
                        </p:par>
                        <p:par>
                          <p:cTn id="8" fill="hold">
                            <p:stCondLst>
                              <p:cond delay="0"/>
                            </p:stCondLst>
                            <p:childTnLst>
                              <p:par>
                                <p:cTn id="9" presetID="5" presetClass="entr" presetSubtype="5" fill="hold" nodeType="afterEffect">
                                  <p:stCondLst>
                                    <p:cond delay="0"/>
                                  </p:stCondLst>
                                  <p:childTnLst>
                                    <p:set>
                                      <p:cBhvr>
                                        <p:cTn id="10" dur="1" fill="hold">
                                          <p:stCondLst>
                                            <p:cond delay="0"/>
                                          </p:stCondLst>
                                        </p:cTn>
                                        <p:tgtEl>
                                          <p:spTgt spid="69635"/>
                                        </p:tgtEl>
                                        <p:attrNameLst>
                                          <p:attrName>style.visibility</p:attrName>
                                        </p:attrNameLst>
                                      </p:cBhvr>
                                      <p:to>
                                        <p:strVal val="visible"/>
                                      </p:to>
                                    </p:set>
                                    <p:animEffect transition="in" filter="checkerboard(down)">
                                      <p:cBhvr>
                                        <p:cTn id="11" dur="1000"/>
                                        <p:tgtEl>
                                          <p:spTgt spid="696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85875"/>
            <a:ext cx="8229600" cy="5357813"/>
          </a:xfrm>
        </p:spPr>
        <p:txBody>
          <a:bodyPr rtlCol="0">
            <a:normAutofit fontScale="90000"/>
          </a:bodyPr>
          <a:lstStyle/>
          <a:p>
            <a:pPr eaLnBrk="1" fontAlgn="auto" hangingPunct="1">
              <a:spcAft>
                <a:spcPts val="0"/>
              </a:spcAft>
              <a:defRPr/>
            </a:pPr>
            <a:r>
              <a:rPr lang="ru-RU" dirty="0"/>
              <a:t/>
            </a:r>
            <a:br>
              <a:rPr lang="ru-RU" dirty="0"/>
            </a:br>
            <a:r>
              <a:rPr lang="ru-RU" sz="3200" b="1" dirty="0">
                <a:solidFill>
                  <a:srgbClr val="002060"/>
                </a:solidFill>
              </a:rPr>
              <a:t>На берегу реки рос тополь одинокий. Вдруг ветра порыв его ствол надломал. Бедный тополь упал. И угол прямой с теченьем реки его ствол составлял. Запомни теперь, что в том месте река в четыре лишь фута была широка. Верхушка склонилась у края реки, осталось три фута всего от ствола. Прошу тебя, скоро теперь мне скажи: у тополя как велика высота? </a:t>
            </a:r>
            <a:br>
              <a:rPr lang="ru-RU" sz="3200" b="1" dirty="0">
                <a:solidFill>
                  <a:srgbClr val="002060"/>
                </a:solidFill>
              </a:rPr>
            </a:br>
            <a:endParaRPr lang="ru-RU" sz="3200" b="1" dirty="0">
              <a:solidFill>
                <a:srgbClr val="002060"/>
              </a:solidFill>
            </a:endParaRPr>
          </a:p>
        </p:txBody>
      </p:sp>
      <p:sp>
        <p:nvSpPr>
          <p:cNvPr id="4" name="Номер слайда 3"/>
          <p:cNvSpPr>
            <a:spLocks noGrp="1"/>
          </p:cNvSpPr>
          <p:nvPr>
            <p:ph type="sldNum" sz="quarter" idx="12"/>
          </p:nvPr>
        </p:nvSpPr>
        <p:spPr/>
        <p:txBody>
          <a:bodyPr/>
          <a:lstStyle/>
          <a:p>
            <a:pPr>
              <a:defRPr/>
            </a:pPr>
            <a:fld id="{FB982F86-A991-4C95-8B0E-5CD38EFFC580}" type="slidenum">
              <a:rPr lang="ru-RU" smtClean="0"/>
              <a:pPr>
                <a:defRPr/>
              </a:pPr>
              <a:t>14</a:t>
            </a:fld>
            <a:endParaRPr lang="ru-RU"/>
          </a:p>
        </p:txBody>
      </p:sp>
      <p:sp>
        <p:nvSpPr>
          <p:cNvPr id="5" name="Прямоугольник 4"/>
          <p:cNvSpPr/>
          <p:nvPr/>
        </p:nvSpPr>
        <p:spPr>
          <a:xfrm>
            <a:off x="857224" y="285728"/>
            <a:ext cx="8001056" cy="2031325"/>
          </a:xfrm>
          <a:prstGeom prst="rect">
            <a:avLst/>
          </a:prstGeom>
          <a:noFill/>
        </p:spPr>
        <p:txBody>
          <a:bodyPr>
            <a:spAutoFit/>
          </a:bodyPr>
          <a:lstStyle/>
          <a:p>
            <a:pPr algn="ctr">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Задача индийского </a:t>
            </a:r>
          </a:p>
          <a:p>
            <a:pPr algn="ctr">
              <a:defRPr/>
            </a:pP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математика XII в. </a:t>
            </a:r>
            <a:r>
              <a:rPr lang="ru-RU"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Бхаскары</a:t>
            </a:r>
            <a:r>
              <a:rPr lang="ru-RU"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ru-RU"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5"/>
                                        </p:tgtEl>
                                        <p:attrNameLst>
                                          <p:attrName>ppt_y</p:attrName>
                                        </p:attrNameLst>
                                      </p:cBhvr>
                                      <p:tavLst>
                                        <p:tav tm="0">
                                          <p:val>
                                            <p:strVal val="#ppt_y"/>
                                          </p:val>
                                        </p:tav>
                                        <p:tav tm="100000">
                                          <p:val>
                                            <p:strVal val="#ppt_y"/>
                                          </p:val>
                                        </p:tav>
                                      </p:tavLst>
                                    </p:anim>
                                  </p:childTnLst>
                                </p:cTn>
                              </p:par>
                            </p:childTnLst>
                          </p:cTn>
                        </p:par>
                        <p:par>
                          <p:cTn id="11" fill="hold">
                            <p:stCondLst>
                              <p:cond delay="1000"/>
                            </p:stCondLst>
                            <p:childTnLst>
                              <p:par>
                                <p:cTn id="12" presetID="6"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Заголовок 3"/>
          <p:cNvSpPr>
            <a:spLocks noGrp="1"/>
          </p:cNvSpPr>
          <p:nvPr>
            <p:ph type="title"/>
          </p:nvPr>
        </p:nvSpPr>
        <p:spPr>
          <a:xfrm>
            <a:off x="457200" y="273050"/>
            <a:ext cx="3114675" cy="1162050"/>
          </a:xfrm>
        </p:spPr>
        <p:txBody>
          <a:bodyPr>
            <a:normAutofit fontScale="90000"/>
          </a:bodyPr>
          <a:lstStyle/>
          <a:p>
            <a:pPr algn="ctr" eaLnBrk="1" hangingPunct="1"/>
            <a:r>
              <a:rPr lang="ru-RU" sz="4000" i="1" smtClean="0">
                <a:solidFill>
                  <a:srgbClr val="002060"/>
                </a:solidFill>
              </a:rPr>
              <a:t>Задача Бхаскары</a:t>
            </a:r>
            <a:endParaRPr lang="ru-RU" sz="4000" smtClean="0">
              <a:solidFill>
                <a:srgbClr val="002060"/>
              </a:solidFill>
            </a:endParaRPr>
          </a:p>
        </p:txBody>
      </p:sp>
      <p:sp>
        <p:nvSpPr>
          <p:cNvPr id="6147" name="Содержимое 4"/>
          <p:cNvSpPr>
            <a:spLocks noGrp="1"/>
          </p:cNvSpPr>
          <p:nvPr>
            <p:ph sz="half" idx="1"/>
          </p:nvPr>
        </p:nvSpPr>
        <p:spPr/>
        <p:txBody>
          <a:bodyPr/>
          <a:lstStyle/>
          <a:p>
            <a:pPr algn="ctr" eaLnBrk="1" hangingPunct="1">
              <a:buFont typeface="Arial" charset="0"/>
              <a:buNone/>
              <a:defRPr/>
            </a:pPr>
            <a:r>
              <a:rPr lang="ru-RU" b="1" dirty="0" smtClean="0">
                <a:solidFill>
                  <a:schemeClr val="tx2">
                    <a:lumMod val="75000"/>
                  </a:schemeClr>
                </a:solidFill>
              </a:rPr>
              <a:t> </a:t>
            </a:r>
            <a:r>
              <a:rPr lang="ru-RU" b="1" dirty="0" smtClean="0">
                <a:solidFill>
                  <a:srgbClr val="002060"/>
                </a:solidFill>
              </a:rPr>
              <a:t>Решение.</a:t>
            </a:r>
          </a:p>
          <a:p>
            <a:pPr eaLnBrk="1" hangingPunct="1">
              <a:buFont typeface="Arial" charset="0"/>
              <a:buNone/>
              <a:defRPr/>
            </a:pPr>
            <a:r>
              <a:rPr lang="ru-RU" b="1" dirty="0" smtClean="0">
                <a:solidFill>
                  <a:srgbClr val="002060"/>
                </a:solidFill>
              </a:rPr>
              <a:t> </a:t>
            </a:r>
          </a:p>
          <a:p>
            <a:pPr algn="ctr" eaLnBrk="1" hangingPunct="1">
              <a:buFont typeface="Arial" charset="0"/>
              <a:buNone/>
              <a:defRPr/>
            </a:pPr>
            <a:r>
              <a:rPr lang="ru-RU" b="1" dirty="0" smtClean="0">
                <a:solidFill>
                  <a:srgbClr val="002060"/>
                </a:solidFill>
              </a:rPr>
              <a:t>Пусть </a:t>
            </a:r>
            <a:r>
              <a:rPr lang="en-US" b="1" dirty="0" smtClean="0">
                <a:solidFill>
                  <a:srgbClr val="002060"/>
                </a:solidFill>
              </a:rPr>
              <a:t>CD</a:t>
            </a:r>
            <a:r>
              <a:rPr lang="ru-RU" b="1" dirty="0" smtClean="0">
                <a:solidFill>
                  <a:srgbClr val="002060"/>
                </a:solidFill>
              </a:rPr>
              <a:t> – высота ствола.</a:t>
            </a:r>
          </a:p>
          <a:p>
            <a:pPr algn="ctr" eaLnBrk="1" hangingPunct="1">
              <a:buFont typeface="Arial" charset="0"/>
              <a:buNone/>
              <a:defRPr/>
            </a:pPr>
            <a:r>
              <a:rPr lang="en-US" b="1" dirty="0" smtClean="0">
                <a:solidFill>
                  <a:srgbClr val="002060"/>
                </a:solidFill>
              </a:rPr>
              <a:t>BD </a:t>
            </a:r>
            <a:r>
              <a:rPr lang="ru-RU" b="1" dirty="0" smtClean="0">
                <a:solidFill>
                  <a:srgbClr val="002060"/>
                </a:solidFill>
              </a:rPr>
              <a:t>= АВ</a:t>
            </a:r>
          </a:p>
          <a:p>
            <a:pPr algn="ctr" eaLnBrk="1" hangingPunct="1">
              <a:buFont typeface="Arial" charset="0"/>
              <a:buNone/>
              <a:defRPr/>
            </a:pPr>
            <a:r>
              <a:rPr lang="ru-RU" b="1" dirty="0" smtClean="0">
                <a:solidFill>
                  <a:srgbClr val="002060"/>
                </a:solidFill>
              </a:rPr>
              <a:t>По теореме Пифагора имеем      АВ </a:t>
            </a:r>
            <a:r>
              <a:rPr lang="en-US" b="1" dirty="0" smtClean="0">
                <a:solidFill>
                  <a:srgbClr val="002060"/>
                </a:solidFill>
              </a:rPr>
              <a:t>= 5 .</a:t>
            </a:r>
            <a:endParaRPr lang="ru-RU" b="1" dirty="0" smtClean="0">
              <a:solidFill>
                <a:srgbClr val="002060"/>
              </a:solidFill>
            </a:endParaRPr>
          </a:p>
          <a:p>
            <a:pPr algn="ctr" eaLnBrk="1" hangingPunct="1">
              <a:buFont typeface="Arial" charset="0"/>
              <a:buNone/>
              <a:defRPr/>
            </a:pPr>
            <a:r>
              <a:rPr lang="en-US" b="1" dirty="0" smtClean="0">
                <a:solidFill>
                  <a:srgbClr val="002060"/>
                </a:solidFill>
              </a:rPr>
              <a:t>CD = CB + BD, </a:t>
            </a:r>
            <a:endParaRPr lang="ru-RU" b="1" dirty="0" smtClean="0">
              <a:solidFill>
                <a:srgbClr val="002060"/>
              </a:solidFill>
            </a:endParaRPr>
          </a:p>
          <a:p>
            <a:pPr algn="ctr" eaLnBrk="1" hangingPunct="1">
              <a:buFont typeface="Arial" charset="0"/>
              <a:buNone/>
              <a:defRPr/>
            </a:pPr>
            <a:r>
              <a:rPr lang="en-US" b="1" dirty="0" smtClean="0">
                <a:solidFill>
                  <a:srgbClr val="002060"/>
                </a:solidFill>
              </a:rPr>
              <a:t>CD = 3 + 5 =8.</a:t>
            </a:r>
            <a:endParaRPr lang="ru-RU" b="1" dirty="0" smtClean="0">
              <a:solidFill>
                <a:srgbClr val="002060"/>
              </a:solidFill>
            </a:endParaRPr>
          </a:p>
          <a:p>
            <a:pPr algn="ctr" eaLnBrk="1" hangingPunct="1">
              <a:buFont typeface="Arial" charset="0"/>
              <a:buNone/>
              <a:defRPr/>
            </a:pPr>
            <a:r>
              <a:rPr lang="ru-RU" b="1" dirty="0" smtClean="0">
                <a:solidFill>
                  <a:srgbClr val="002060"/>
                </a:solidFill>
              </a:rPr>
              <a:t>Ответ: 8 футов. </a:t>
            </a:r>
          </a:p>
        </p:txBody>
      </p:sp>
      <p:sp>
        <p:nvSpPr>
          <p:cNvPr id="5" name="Номер слайда 4"/>
          <p:cNvSpPr>
            <a:spLocks noGrp="1"/>
          </p:cNvSpPr>
          <p:nvPr>
            <p:ph type="sldNum" sz="quarter" idx="12"/>
          </p:nvPr>
        </p:nvSpPr>
        <p:spPr/>
        <p:txBody>
          <a:bodyPr/>
          <a:lstStyle/>
          <a:p>
            <a:pPr>
              <a:defRPr/>
            </a:pPr>
            <a:fld id="{5A550386-CF43-4F36-BA94-13C965DA3A81}" type="slidenum">
              <a:rPr lang="ru-RU" smtClean="0"/>
              <a:pPr>
                <a:defRPr/>
              </a:pPr>
              <a:t>15</a:t>
            </a:fld>
            <a:endParaRPr lang="ru-RU"/>
          </a:p>
        </p:txBody>
      </p:sp>
      <p:pic>
        <p:nvPicPr>
          <p:cNvPr id="73732" name="Рисунок 1" descr="C:\Documents and Settings\Сергей.BA5D79E89859413\Рабочий стол\snap0051.jpg"/>
          <p:cNvPicPr>
            <a:picLocks noChangeAspect="1" noChangeArrowheads="1"/>
          </p:cNvPicPr>
          <p:nvPr/>
        </p:nvPicPr>
        <p:blipFill>
          <a:blip r:embed="rId2" cstate="print"/>
          <a:srcRect/>
          <a:stretch>
            <a:fillRect/>
          </a:stretch>
        </p:blipFill>
        <p:spPr bwMode="auto">
          <a:xfrm>
            <a:off x="287338" y="1714500"/>
            <a:ext cx="3040062" cy="43576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73730"/>
                                        </p:tgtEl>
                                        <p:attrNameLst>
                                          <p:attrName>style.visibility</p:attrName>
                                        </p:attrNameLst>
                                      </p:cBhvr>
                                      <p:to>
                                        <p:strVal val="visible"/>
                                      </p:to>
                                    </p:set>
                                    <p:anim calcmode="lin" valueType="num">
                                      <p:cBhvr>
                                        <p:cTn id="7" dur="1000" fill="hold"/>
                                        <p:tgtEl>
                                          <p:spTgt spid="73730"/>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73730"/>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73730"/>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73730"/>
                                        </p:tgtEl>
                                        <p:attrNameLst>
                                          <p:attrName>ppt_y</p:attrName>
                                        </p:attrNameLst>
                                      </p:cBhvr>
                                      <p:tavLst>
                                        <p:tav tm="0">
                                          <p:val>
                                            <p:strVal val="#ppt_y"/>
                                          </p:val>
                                        </p:tav>
                                        <p:tav tm="100000">
                                          <p:val>
                                            <p:strVal val="#ppt_y"/>
                                          </p:val>
                                        </p:tav>
                                      </p:tavLst>
                                    </p:anim>
                                  </p:childTnLst>
                                </p:cTn>
                              </p:par>
                            </p:childTnLst>
                          </p:cTn>
                        </p:par>
                        <p:par>
                          <p:cTn id="11" fill="hold">
                            <p:stCondLst>
                              <p:cond delay="1000"/>
                            </p:stCondLst>
                            <p:childTnLst>
                              <p:par>
                                <p:cTn id="12" presetID="9" presetClass="entr" presetSubtype="0" fill="hold" nodeType="afterEffect">
                                  <p:stCondLst>
                                    <p:cond delay="0"/>
                                  </p:stCondLst>
                                  <p:childTnLst>
                                    <p:set>
                                      <p:cBhvr>
                                        <p:cTn id="13" dur="1" fill="hold">
                                          <p:stCondLst>
                                            <p:cond delay="0"/>
                                          </p:stCondLst>
                                        </p:cTn>
                                        <p:tgtEl>
                                          <p:spTgt spid="73732"/>
                                        </p:tgtEl>
                                        <p:attrNameLst>
                                          <p:attrName>style.visibility</p:attrName>
                                        </p:attrNameLst>
                                      </p:cBhvr>
                                      <p:to>
                                        <p:strVal val="visible"/>
                                      </p:to>
                                    </p:set>
                                    <p:animEffect transition="in" filter="dissolve">
                                      <p:cBhvr>
                                        <p:cTn id="14" dur="1000"/>
                                        <p:tgtEl>
                                          <p:spTgt spid="73732"/>
                                        </p:tgtEl>
                                      </p:cBhvr>
                                    </p:animEffect>
                                  </p:childTnLst>
                                </p:cTn>
                              </p:par>
                            </p:childTnLst>
                          </p:cTn>
                        </p:par>
                        <p:par>
                          <p:cTn id="15" fill="hold">
                            <p:stCondLst>
                              <p:cond delay="2000"/>
                            </p:stCondLst>
                            <p:childTnLst>
                              <p:par>
                                <p:cTn id="16" presetID="8" presetClass="entr" presetSubtype="16" fill="hold" grpId="0" nodeType="afterEffect">
                                  <p:stCondLst>
                                    <p:cond delay="0"/>
                                  </p:stCondLst>
                                  <p:childTnLst>
                                    <p:set>
                                      <p:cBhvr>
                                        <p:cTn id="17" dur="1" fill="hold">
                                          <p:stCondLst>
                                            <p:cond delay="0"/>
                                          </p:stCondLst>
                                        </p:cTn>
                                        <p:tgtEl>
                                          <p:spTgt spid="6147">
                                            <p:txEl>
                                              <p:pRg st="0" end="0"/>
                                            </p:txEl>
                                          </p:spTgt>
                                        </p:tgtEl>
                                        <p:attrNameLst>
                                          <p:attrName>style.visibility</p:attrName>
                                        </p:attrNameLst>
                                      </p:cBhvr>
                                      <p:to>
                                        <p:strVal val="visible"/>
                                      </p:to>
                                    </p:set>
                                    <p:animEffect transition="in" filter="diamond(in)">
                                      <p:cBhvr>
                                        <p:cTn id="18" dur="1000"/>
                                        <p:tgtEl>
                                          <p:spTgt spid="6147">
                                            <p:txEl>
                                              <p:pRg st="0" end="0"/>
                                            </p:txEl>
                                          </p:spTgt>
                                        </p:tgtEl>
                                      </p:cBhvr>
                                    </p:animEffect>
                                  </p:childTnLst>
                                </p:cTn>
                              </p:par>
                            </p:childTnLst>
                          </p:cTn>
                        </p:par>
                        <p:par>
                          <p:cTn id="19" fill="hold">
                            <p:stCondLst>
                              <p:cond delay="3000"/>
                            </p:stCondLst>
                            <p:childTnLst>
                              <p:par>
                                <p:cTn id="20" presetID="8" presetClass="entr" presetSubtype="16" fill="hold" grpId="0" nodeType="afterEffect">
                                  <p:stCondLst>
                                    <p:cond delay="0"/>
                                  </p:stCondLst>
                                  <p:childTnLst>
                                    <p:set>
                                      <p:cBhvr>
                                        <p:cTn id="21" dur="1" fill="hold">
                                          <p:stCondLst>
                                            <p:cond delay="0"/>
                                          </p:stCondLst>
                                        </p:cTn>
                                        <p:tgtEl>
                                          <p:spTgt spid="6147">
                                            <p:txEl>
                                              <p:pRg st="1" end="1"/>
                                            </p:txEl>
                                          </p:spTgt>
                                        </p:tgtEl>
                                        <p:attrNameLst>
                                          <p:attrName>style.visibility</p:attrName>
                                        </p:attrNameLst>
                                      </p:cBhvr>
                                      <p:to>
                                        <p:strVal val="visible"/>
                                      </p:to>
                                    </p:set>
                                    <p:animEffect transition="in" filter="diamond(in)">
                                      <p:cBhvr>
                                        <p:cTn id="22" dur="1000"/>
                                        <p:tgtEl>
                                          <p:spTgt spid="6147">
                                            <p:txEl>
                                              <p:pRg st="1" end="1"/>
                                            </p:txEl>
                                          </p:spTgt>
                                        </p:tgtEl>
                                      </p:cBhvr>
                                    </p:animEffect>
                                  </p:childTnLst>
                                </p:cTn>
                              </p:par>
                            </p:childTnLst>
                          </p:cTn>
                        </p:par>
                        <p:par>
                          <p:cTn id="23" fill="hold">
                            <p:stCondLst>
                              <p:cond delay="4000"/>
                            </p:stCondLst>
                            <p:childTnLst>
                              <p:par>
                                <p:cTn id="24" presetID="8" presetClass="entr" presetSubtype="16" fill="hold" grpId="0" nodeType="afterEffect">
                                  <p:stCondLst>
                                    <p:cond delay="0"/>
                                  </p:stCondLst>
                                  <p:childTnLst>
                                    <p:set>
                                      <p:cBhvr>
                                        <p:cTn id="25" dur="1" fill="hold">
                                          <p:stCondLst>
                                            <p:cond delay="0"/>
                                          </p:stCondLst>
                                        </p:cTn>
                                        <p:tgtEl>
                                          <p:spTgt spid="6147">
                                            <p:txEl>
                                              <p:pRg st="2" end="2"/>
                                            </p:txEl>
                                          </p:spTgt>
                                        </p:tgtEl>
                                        <p:attrNameLst>
                                          <p:attrName>style.visibility</p:attrName>
                                        </p:attrNameLst>
                                      </p:cBhvr>
                                      <p:to>
                                        <p:strVal val="visible"/>
                                      </p:to>
                                    </p:set>
                                    <p:animEffect transition="in" filter="diamond(in)">
                                      <p:cBhvr>
                                        <p:cTn id="26" dur="1000"/>
                                        <p:tgtEl>
                                          <p:spTgt spid="6147">
                                            <p:txEl>
                                              <p:pRg st="2" end="2"/>
                                            </p:txEl>
                                          </p:spTgt>
                                        </p:tgtEl>
                                      </p:cBhvr>
                                    </p:animEffect>
                                  </p:childTnLst>
                                </p:cTn>
                              </p:par>
                            </p:childTnLst>
                          </p:cTn>
                        </p:par>
                        <p:par>
                          <p:cTn id="27" fill="hold">
                            <p:stCondLst>
                              <p:cond delay="5000"/>
                            </p:stCondLst>
                            <p:childTnLst>
                              <p:par>
                                <p:cTn id="28" presetID="8" presetClass="entr" presetSubtype="16" fill="hold" grpId="0" nodeType="afterEffect">
                                  <p:stCondLst>
                                    <p:cond delay="0"/>
                                  </p:stCondLst>
                                  <p:childTnLst>
                                    <p:set>
                                      <p:cBhvr>
                                        <p:cTn id="29" dur="1" fill="hold">
                                          <p:stCondLst>
                                            <p:cond delay="0"/>
                                          </p:stCondLst>
                                        </p:cTn>
                                        <p:tgtEl>
                                          <p:spTgt spid="6147">
                                            <p:txEl>
                                              <p:pRg st="3" end="3"/>
                                            </p:txEl>
                                          </p:spTgt>
                                        </p:tgtEl>
                                        <p:attrNameLst>
                                          <p:attrName>style.visibility</p:attrName>
                                        </p:attrNameLst>
                                      </p:cBhvr>
                                      <p:to>
                                        <p:strVal val="visible"/>
                                      </p:to>
                                    </p:set>
                                    <p:animEffect transition="in" filter="diamond(in)">
                                      <p:cBhvr>
                                        <p:cTn id="30" dur="1000"/>
                                        <p:tgtEl>
                                          <p:spTgt spid="6147">
                                            <p:txEl>
                                              <p:pRg st="3" end="3"/>
                                            </p:txEl>
                                          </p:spTgt>
                                        </p:tgtEl>
                                      </p:cBhvr>
                                    </p:animEffect>
                                  </p:childTnLst>
                                </p:cTn>
                              </p:par>
                            </p:childTnLst>
                          </p:cTn>
                        </p:par>
                        <p:par>
                          <p:cTn id="31" fill="hold">
                            <p:stCondLst>
                              <p:cond delay="6000"/>
                            </p:stCondLst>
                            <p:childTnLst>
                              <p:par>
                                <p:cTn id="32" presetID="8" presetClass="entr" presetSubtype="16" fill="hold" grpId="0" nodeType="afterEffect">
                                  <p:stCondLst>
                                    <p:cond delay="0"/>
                                  </p:stCondLst>
                                  <p:childTnLst>
                                    <p:set>
                                      <p:cBhvr>
                                        <p:cTn id="33" dur="1" fill="hold">
                                          <p:stCondLst>
                                            <p:cond delay="0"/>
                                          </p:stCondLst>
                                        </p:cTn>
                                        <p:tgtEl>
                                          <p:spTgt spid="6147">
                                            <p:txEl>
                                              <p:pRg st="4" end="4"/>
                                            </p:txEl>
                                          </p:spTgt>
                                        </p:tgtEl>
                                        <p:attrNameLst>
                                          <p:attrName>style.visibility</p:attrName>
                                        </p:attrNameLst>
                                      </p:cBhvr>
                                      <p:to>
                                        <p:strVal val="visible"/>
                                      </p:to>
                                    </p:set>
                                    <p:animEffect transition="in" filter="diamond(in)">
                                      <p:cBhvr>
                                        <p:cTn id="34" dur="1000"/>
                                        <p:tgtEl>
                                          <p:spTgt spid="6147">
                                            <p:txEl>
                                              <p:pRg st="4" end="4"/>
                                            </p:txEl>
                                          </p:spTgt>
                                        </p:tgtEl>
                                      </p:cBhvr>
                                    </p:animEffect>
                                  </p:childTnLst>
                                </p:cTn>
                              </p:par>
                            </p:childTnLst>
                          </p:cTn>
                        </p:par>
                        <p:par>
                          <p:cTn id="35" fill="hold">
                            <p:stCondLst>
                              <p:cond delay="7000"/>
                            </p:stCondLst>
                            <p:childTnLst>
                              <p:par>
                                <p:cTn id="36" presetID="8" presetClass="entr" presetSubtype="16" fill="hold" grpId="0" nodeType="afterEffect">
                                  <p:stCondLst>
                                    <p:cond delay="0"/>
                                  </p:stCondLst>
                                  <p:childTnLst>
                                    <p:set>
                                      <p:cBhvr>
                                        <p:cTn id="37" dur="1" fill="hold">
                                          <p:stCondLst>
                                            <p:cond delay="0"/>
                                          </p:stCondLst>
                                        </p:cTn>
                                        <p:tgtEl>
                                          <p:spTgt spid="6147">
                                            <p:txEl>
                                              <p:pRg st="5" end="5"/>
                                            </p:txEl>
                                          </p:spTgt>
                                        </p:tgtEl>
                                        <p:attrNameLst>
                                          <p:attrName>style.visibility</p:attrName>
                                        </p:attrNameLst>
                                      </p:cBhvr>
                                      <p:to>
                                        <p:strVal val="visible"/>
                                      </p:to>
                                    </p:set>
                                    <p:animEffect transition="in" filter="diamond(in)">
                                      <p:cBhvr>
                                        <p:cTn id="38" dur="1000"/>
                                        <p:tgtEl>
                                          <p:spTgt spid="6147">
                                            <p:txEl>
                                              <p:pRg st="5" end="5"/>
                                            </p:txEl>
                                          </p:spTgt>
                                        </p:tgtEl>
                                      </p:cBhvr>
                                    </p:animEffect>
                                  </p:childTnLst>
                                </p:cTn>
                              </p:par>
                            </p:childTnLst>
                          </p:cTn>
                        </p:par>
                        <p:par>
                          <p:cTn id="39" fill="hold">
                            <p:stCondLst>
                              <p:cond delay="8000"/>
                            </p:stCondLst>
                            <p:childTnLst>
                              <p:par>
                                <p:cTn id="40" presetID="8" presetClass="entr" presetSubtype="16" fill="hold" grpId="0" nodeType="afterEffect">
                                  <p:stCondLst>
                                    <p:cond delay="0"/>
                                  </p:stCondLst>
                                  <p:childTnLst>
                                    <p:set>
                                      <p:cBhvr>
                                        <p:cTn id="41" dur="1" fill="hold">
                                          <p:stCondLst>
                                            <p:cond delay="0"/>
                                          </p:stCondLst>
                                        </p:cTn>
                                        <p:tgtEl>
                                          <p:spTgt spid="6147">
                                            <p:txEl>
                                              <p:pRg st="6" end="6"/>
                                            </p:txEl>
                                          </p:spTgt>
                                        </p:tgtEl>
                                        <p:attrNameLst>
                                          <p:attrName>style.visibility</p:attrName>
                                        </p:attrNameLst>
                                      </p:cBhvr>
                                      <p:to>
                                        <p:strVal val="visible"/>
                                      </p:to>
                                    </p:set>
                                    <p:animEffect transition="in" filter="diamond(in)">
                                      <p:cBhvr>
                                        <p:cTn id="42" dur="1000"/>
                                        <p:tgtEl>
                                          <p:spTgt spid="6147">
                                            <p:txEl>
                                              <p:pRg st="6" end="6"/>
                                            </p:txEl>
                                          </p:spTgt>
                                        </p:tgtEl>
                                      </p:cBhvr>
                                    </p:animEffect>
                                  </p:childTnLst>
                                </p:cTn>
                              </p:par>
                            </p:childTnLst>
                          </p:cTn>
                        </p:par>
                        <p:par>
                          <p:cTn id="43" fill="hold">
                            <p:stCondLst>
                              <p:cond delay="9000"/>
                            </p:stCondLst>
                            <p:childTnLst>
                              <p:par>
                                <p:cTn id="44" presetID="8" presetClass="entr" presetSubtype="16" fill="hold" grpId="0" nodeType="afterEffect">
                                  <p:stCondLst>
                                    <p:cond delay="0"/>
                                  </p:stCondLst>
                                  <p:childTnLst>
                                    <p:set>
                                      <p:cBhvr>
                                        <p:cTn id="45" dur="1" fill="hold">
                                          <p:stCondLst>
                                            <p:cond delay="0"/>
                                          </p:stCondLst>
                                        </p:cTn>
                                        <p:tgtEl>
                                          <p:spTgt spid="6147">
                                            <p:txEl>
                                              <p:pRg st="7" end="7"/>
                                            </p:txEl>
                                          </p:spTgt>
                                        </p:tgtEl>
                                        <p:attrNameLst>
                                          <p:attrName>style.visibility</p:attrName>
                                        </p:attrNameLst>
                                      </p:cBhvr>
                                      <p:to>
                                        <p:strVal val="visible"/>
                                      </p:to>
                                    </p:set>
                                    <p:animEffect transition="in" filter="diamond(in)">
                                      <p:cBhvr>
                                        <p:cTn id="46" dur="1000"/>
                                        <p:tgtEl>
                                          <p:spTgt spid="6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614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14282" y="857232"/>
            <a:ext cx="8738290" cy="1569660"/>
          </a:xfrm>
          <a:prstGeom prst="rect">
            <a:avLst/>
          </a:prstGeom>
          <a:noFill/>
        </p:spPr>
        <p:txBody>
          <a:bodyPr wrap="none">
            <a:spAutoFit/>
          </a:bodyPr>
          <a:lstStyle/>
          <a:p>
            <a:pPr algn="ctr">
              <a:defRPr/>
            </a:pPr>
            <a:r>
              <a:rPr lang="ru-RU" sz="4800" b="1" dirty="0">
                <a:ln w="10541" cmpd="sng">
                  <a:solidFill>
                    <a:schemeClr val="accent1">
                      <a:shade val="88000"/>
                      <a:satMod val="110000"/>
                    </a:schemeClr>
                  </a:solidFill>
                  <a:prstDash val="solid"/>
                </a:ln>
                <a:solidFill>
                  <a:srgbClr val="294937"/>
                </a:solidFill>
              </a:rPr>
              <a:t>Практическое применение</a:t>
            </a:r>
          </a:p>
          <a:p>
            <a:pPr algn="ctr">
              <a:defRPr/>
            </a:pPr>
            <a:r>
              <a:rPr lang="ru-RU" sz="4800" b="1" dirty="0">
                <a:ln w="10541" cmpd="sng">
                  <a:solidFill>
                    <a:schemeClr val="accent1">
                      <a:shade val="88000"/>
                      <a:satMod val="110000"/>
                    </a:schemeClr>
                  </a:solidFill>
                  <a:prstDash val="solid"/>
                </a:ln>
                <a:solidFill>
                  <a:srgbClr val="294937"/>
                </a:solidFill>
              </a:rPr>
              <a:t> теоремы Пифагора</a:t>
            </a:r>
          </a:p>
        </p:txBody>
      </p:sp>
      <p:pic>
        <p:nvPicPr>
          <p:cNvPr id="79875" name="Рисунок 2" descr="piramida.gif"/>
          <p:cNvPicPr>
            <a:picLocks noChangeAspect="1"/>
          </p:cNvPicPr>
          <p:nvPr/>
        </p:nvPicPr>
        <p:blipFill>
          <a:blip r:embed="rId2" cstate="print"/>
          <a:srcRect/>
          <a:stretch>
            <a:fillRect/>
          </a:stretch>
        </p:blipFill>
        <p:spPr bwMode="auto">
          <a:xfrm>
            <a:off x="2571750" y="3071813"/>
            <a:ext cx="3738563" cy="2928937"/>
          </a:xfrm>
          <a:prstGeom prst="rect">
            <a:avLst/>
          </a:prstGeom>
          <a:noFill/>
          <a:ln w="9525">
            <a:noFill/>
            <a:miter lim="800000"/>
            <a:headEnd/>
            <a:tailEnd/>
          </a:ln>
        </p:spPr>
      </p:pic>
      <p:sp>
        <p:nvSpPr>
          <p:cNvPr id="4" name="Номер слайда 3"/>
          <p:cNvSpPr>
            <a:spLocks noGrp="1"/>
          </p:cNvSpPr>
          <p:nvPr>
            <p:ph type="sldNum" sz="quarter" idx="12"/>
          </p:nvPr>
        </p:nvSpPr>
        <p:spPr/>
        <p:txBody>
          <a:bodyPr/>
          <a:lstStyle/>
          <a:p>
            <a:pPr>
              <a:defRPr/>
            </a:pPr>
            <a:fld id="{336470D7-D4C6-4111-9310-633009B8A0CB}" type="slidenum">
              <a:rPr lang="ru-RU" smtClean="0"/>
              <a:pPr>
                <a:defRPr/>
              </a:pPr>
              <a:t>16</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11" presetID="9" presetClass="entr" presetSubtype="0" fill="hold" nodeType="withEffect">
                                  <p:stCondLst>
                                    <p:cond delay="0"/>
                                  </p:stCondLst>
                                  <p:childTnLst>
                                    <p:set>
                                      <p:cBhvr>
                                        <p:cTn id="12" dur="1" fill="hold">
                                          <p:stCondLst>
                                            <p:cond delay="0"/>
                                          </p:stCondLst>
                                        </p:cTn>
                                        <p:tgtEl>
                                          <p:spTgt spid="79875"/>
                                        </p:tgtEl>
                                        <p:attrNameLst>
                                          <p:attrName>style.visibility</p:attrName>
                                        </p:attrNameLst>
                                      </p:cBhvr>
                                      <p:to>
                                        <p:strVal val="visible"/>
                                      </p:to>
                                    </p:set>
                                    <p:animEffect transition="in" filter="dissolve">
                                      <p:cBhvr>
                                        <p:cTn id="13" dur="1000"/>
                                        <p:tgtEl>
                                          <p:spTgt spid="79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Содержимое 1"/>
          <p:cNvSpPr>
            <a:spLocks noGrp="1"/>
          </p:cNvSpPr>
          <p:nvPr>
            <p:ph/>
          </p:nvPr>
        </p:nvSpPr>
        <p:spPr>
          <a:xfrm>
            <a:off x="2928938" y="0"/>
            <a:ext cx="6000750" cy="6126163"/>
          </a:xfrm>
        </p:spPr>
        <p:txBody>
          <a:bodyPr/>
          <a:lstStyle/>
          <a:p>
            <a:pPr algn="ctr">
              <a:buFontTx/>
              <a:buNone/>
            </a:pPr>
            <a:r>
              <a:rPr lang="ru-RU" sz="2000" smtClean="0"/>
              <a:t>     </a:t>
            </a:r>
            <a:r>
              <a:rPr lang="ru-RU" sz="2400" smtClean="0"/>
              <a:t>Считать  приложения теоремы Пифагора только теоретическими - большая ошибка. Заметим, что расчёт площади кровли можно заметно упростить, если воспользоваться одним очень простым правилом, справедливым во всех случаях, когда все скаты крыши, сколько бы их ни было, имеют одинаковый уклон. Оно гласит: "Чтобы найти поверхность крыши, все скаты которой имеют равный уклон, нужно умножить перекрываемую площадь на длину какого-нибудь стропила и разделить полученное произведение на проекцию этого стропила на перекрываемую площадь."</a:t>
            </a:r>
          </a:p>
          <a:p>
            <a:endParaRPr lang="ru-RU" sz="2400" smtClean="0"/>
          </a:p>
        </p:txBody>
      </p:sp>
      <p:sp>
        <p:nvSpPr>
          <p:cNvPr id="4" name="Номер слайда 3"/>
          <p:cNvSpPr>
            <a:spLocks noGrp="1"/>
          </p:cNvSpPr>
          <p:nvPr>
            <p:ph type="sldNum" sz="quarter" idx="12"/>
          </p:nvPr>
        </p:nvSpPr>
        <p:spPr/>
        <p:txBody>
          <a:bodyPr/>
          <a:lstStyle/>
          <a:p>
            <a:pPr>
              <a:defRPr/>
            </a:pPr>
            <a:fld id="{749078DA-FAD4-44D8-9CDB-56683729F010}" type="slidenum">
              <a:rPr lang="ru-RU" smtClean="0"/>
              <a:pPr>
                <a:defRPr/>
              </a:pPr>
              <a:t>17</a:t>
            </a:fld>
            <a:endParaRPr lang="ru-RU"/>
          </a:p>
        </p:txBody>
      </p:sp>
      <p:pic>
        <p:nvPicPr>
          <p:cNvPr id="80899" name="Picture 2" descr="02051300"/>
          <p:cNvPicPr>
            <a:picLocks noChangeAspect="1" noChangeArrowheads="1"/>
          </p:cNvPicPr>
          <p:nvPr/>
        </p:nvPicPr>
        <p:blipFill>
          <a:blip r:embed="rId2" cstate="print"/>
          <a:srcRect/>
          <a:stretch>
            <a:fillRect/>
          </a:stretch>
        </p:blipFill>
        <p:spPr bwMode="auto">
          <a:xfrm>
            <a:off x="117475" y="928688"/>
            <a:ext cx="3157538" cy="40719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80898">
                                            <p:txEl>
                                              <p:pRg st="0" end="0"/>
                                            </p:txEl>
                                          </p:spTgt>
                                        </p:tgtEl>
                                        <p:attrNameLst>
                                          <p:attrName>style.visibility</p:attrName>
                                        </p:attrNameLst>
                                      </p:cBhvr>
                                      <p:to>
                                        <p:strVal val="visible"/>
                                      </p:to>
                                    </p:set>
                                    <p:animEffect transition="in" filter="diamond(in)">
                                      <p:cBhvr>
                                        <p:cTn id="7" dur="1000"/>
                                        <p:tgtEl>
                                          <p:spTgt spid="80898">
                                            <p:txEl>
                                              <p:pRg st="0" end="0"/>
                                            </p:txEl>
                                          </p:spTgt>
                                        </p:tgtEl>
                                      </p:cBhvr>
                                    </p:animEffect>
                                  </p:childTnLst>
                                </p:cTn>
                              </p:par>
                            </p:childTnLst>
                          </p:cTn>
                        </p:par>
                        <p:par>
                          <p:cTn id="8" fill="hold">
                            <p:stCondLst>
                              <p:cond delay="1000"/>
                            </p:stCondLst>
                            <p:childTnLst>
                              <p:par>
                                <p:cTn id="9" presetID="4" presetClass="entr" presetSubtype="16" fill="hold" nodeType="afterEffect">
                                  <p:stCondLst>
                                    <p:cond delay="0"/>
                                  </p:stCondLst>
                                  <p:childTnLst>
                                    <p:set>
                                      <p:cBhvr>
                                        <p:cTn id="10" dur="1" fill="hold">
                                          <p:stCondLst>
                                            <p:cond delay="0"/>
                                          </p:stCondLst>
                                        </p:cTn>
                                        <p:tgtEl>
                                          <p:spTgt spid="80899"/>
                                        </p:tgtEl>
                                        <p:attrNameLst>
                                          <p:attrName>style.visibility</p:attrName>
                                        </p:attrNameLst>
                                      </p:cBhvr>
                                      <p:to>
                                        <p:strVal val="visible"/>
                                      </p:to>
                                    </p:set>
                                    <p:animEffect transition="in" filter="box(in)">
                                      <p:cBhvr>
                                        <p:cTn id="11" dur="1000"/>
                                        <p:tgtEl>
                                          <p:spTgt spid="80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Содержимое 1"/>
          <p:cNvSpPr>
            <a:spLocks noGrp="1"/>
          </p:cNvSpPr>
          <p:nvPr>
            <p:ph/>
          </p:nvPr>
        </p:nvSpPr>
        <p:spPr>
          <a:xfrm>
            <a:off x="3500438" y="274638"/>
            <a:ext cx="5357812" cy="5851525"/>
          </a:xfrm>
        </p:spPr>
        <p:txBody>
          <a:bodyPr/>
          <a:lstStyle/>
          <a:p>
            <a:pPr algn="ctr">
              <a:buFontTx/>
              <a:buNone/>
            </a:pPr>
            <a:r>
              <a:rPr lang="ru-RU" sz="2800" smtClean="0"/>
              <a:t>   В романской архитектуре часто встречается мотив, представленный на рисунке. Если </a:t>
            </a:r>
            <a:r>
              <a:rPr lang="en-US" sz="2800" smtClean="0"/>
              <a:t>b</a:t>
            </a:r>
            <a:r>
              <a:rPr lang="ru-RU" sz="2800" smtClean="0"/>
              <a:t> по-прежнему обозначает ширину окна, то радиусы полуокружностей будут равны </a:t>
            </a:r>
            <a:r>
              <a:rPr lang="en-US" sz="2800" smtClean="0"/>
              <a:t>R</a:t>
            </a:r>
            <a:r>
              <a:rPr lang="ru-RU" sz="2800" smtClean="0"/>
              <a:t> = </a:t>
            </a:r>
            <a:r>
              <a:rPr lang="en-US" sz="2800" smtClean="0"/>
              <a:t>b</a:t>
            </a:r>
            <a:r>
              <a:rPr lang="ru-RU" sz="2800" smtClean="0"/>
              <a:t> / 2 и</a:t>
            </a:r>
          </a:p>
          <a:p>
            <a:pPr algn="ctr">
              <a:buFontTx/>
              <a:buNone/>
            </a:pPr>
            <a:r>
              <a:rPr lang="ru-RU" sz="2800" smtClean="0"/>
              <a:t> </a:t>
            </a:r>
            <a:r>
              <a:rPr lang="en-US" sz="2800" smtClean="0"/>
              <a:t>r</a:t>
            </a:r>
            <a:r>
              <a:rPr lang="ru-RU" sz="2800" smtClean="0"/>
              <a:t> = </a:t>
            </a:r>
            <a:r>
              <a:rPr lang="en-US" sz="2800" smtClean="0"/>
              <a:t>b</a:t>
            </a:r>
            <a:r>
              <a:rPr lang="ru-RU" sz="2800" smtClean="0"/>
              <a:t> / 4. Радиус </a:t>
            </a:r>
            <a:r>
              <a:rPr lang="en-US" sz="2800" smtClean="0"/>
              <a:t>p</a:t>
            </a:r>
            <a:r>
              <a:rPr lang="ru-RU" sz="2800" smtClean="0"/>
              <a:t> внутренней окружности можно вычислить из прямоугольного треугольника, изображенного на рис. пунктиром   </a:t>
            </a:r>
            <a:r>
              <a:rPr lang="en-US" sz="2800" smtClean="0"/>
              <a:t>p</a:t>
            </a:r>
            <a:r>
              <a:rPr lang="ru-RU" sz="2800" smtClean="0"/>
              <a:t>=</a:t>
            </a:r>
            <a:r>
              <a:rPr lang="en-US" sz="2800" smtClean="0"/>
              <a:t>b</a:t>
            </a:r>
            <a:r>
              <a:rPr lang="ru-RU" sz="2800" smtClean="0"/>
              <a:t>/6.	</a:t>
            </a:r>
          </a:p>
        </p:txBody>
      </p:sp>
      <p:sp>
        <p:nvSpPr>
          <p:cNvPr id="5" name="Номер слайда 4"/>
          <p:cNvSpPr>
            <a:spLocks noGrp="1"/>
          </p:cNvSpPr>
          <p:nvPr>
            <p:ph type="sldNum" sz="quarter" idx="12"/>
          </p:nvPr>
        </p:nvSpPr>
        <p:spPr/>
        <p:txBody>
          <a:bodyPr/>
          <a:lstStyle/>
          <a:p>
            <a:pPr>
              <a:defRPr/>
            </a:pPr>
            <a:fld id="{0F0FB72A-BB02-4FBF-97B9-11980BFD1F4F}" type="slidenum">
              <a:rPr lang="ru-RU" smtClean="0"/>
              <a:pPr>
                <a:defRPr/>
              </a:pPr>
              <a:t>18</a:t>
            </a:fld>
            <a:endParaRPr lang="ru-RU"/>
          </a:p>
        </p:txBody>
      </p:sp>
      <p:pic>
        <p:nvPicPr>
          <p:cNvPr id="81923" name="Рисунок 7" descr="C:\Documents and Settings\Сергей.BA5D79E89859413\Рабочий стол\rom.jpg"/>
          <p:cNvPicPr>
            <a:picLocks noChangeAspect="1" noChangeArrowheads="1"/>
          </p:cNvPicPr>
          <p:nvPr/>
        </p:nvPicPr>
        <p:blipFill>
          <a:blip r:embed="rId2" cstate="print"/>
          <a:srcRect/>
          <a:stretch>
            <a:fillRect/>
          </a:stretch>
        </p:blipFill>
        <p:spPr bwMode="auto">
          <a:xfrm>
            <a:off x="214313" y="2286000"/>
            <a:ext cx="3276600" cy="3933825"/>
          </a:xfrm>
          <a:prstGeom prst="rect">
            <a:avLst/>
          </a:prstGeom>
          <a:noFill/>
          <a:ln w="9525">
            <a:noFill/>
            <a:miter lim="800000"/>
            <a:headEnd/>
            <a:tailEnd/>
          </a:ln>
        </p:spPr>
      </p:pic>
      <p:pic>
        <p:nvPicPr>
          <p:cNvPr id="81924" name="Picture 3" descr="02050900"/>
          <p:cNvPicPr>
            <a:picLocks noChangeAspect="1" noChangeArrowheads="1"/>
          </p:cNvPicPr>
          <p:nvPr/>
        </p:nvPicPr>
        <p:blipFill>
          <a:blip r:embed="rId3" cstate="print"/>
          <a:srcRect/>
          <a:stretch>
            <a:fillRect/>
          </a:stretch>
        </p:blipFill>
        <p:spPr bwMode="auto">
          <a:xfrm>
            <a:off x="428625" y="428625"/>
            <a:ext cx="2928938" cy="1873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81922">
                                            <p:txEl>
                                              <p:pRg st="0" end="0"/>
                                            </p:txEl>
                                          </p:spTgt>
                                        </p:tgtEl>
                                        <p:attrNameLst>
                                          <p:attrName>style.visibility</p:attrName>
                                        </p:attrNameLst>
                                      </p:cBhvr>
                                      <p:to>
                                        <p:strVal val="visible"/>
                                      </p:to>
                                    </p:set>
                                    <p:animEffect transition="in" filter="strips(downLeft)">
                                      <p:cBhvr>
                                        <p:cTn id="7" dur="1000"/>
                                        <p:tgtEl>
                                          <p:spTgt spid="81922">
                                            <p:txEl>
                                              <p:pRg st="0" end="0"/>
                                            </p:txEl>
                                          </p:spTgt>
                                        </p:tgtEl>
                                      </p:cBhvr>
                                    </p:animEffect>
                                  </p:childTnLst>
                                </p:cTn>
                              </p:par>
                            </p:childTnLst>
                          </p:cTn>
                        </p:par>
                        <p:par>
                          <p:cTn id="8" fill="hold">
                            <p:stCondLst>
                              <p:cond delay="1000"/>
                            </p:stCondLst>
                            <p:childTnLst>
                              <p:par>
                                <p:cTn id="9" presetID="18" presetClass="entr" presetSubtype="12" fill="hold" grpId="0" nodeType="afterEffect">
                                  <p:stCondLst>
                                    <p:cond delay="0"/>
                                  </p:stCondLst>
                                  <p:childTnLst>
                                    <p:set>
                                      <p:cBhvr>
                                        <p:cTn id="10" dur="1" fill="hold">
                                          <p:stCondLst>
                                            <p:cond delay="0"/>
                                          </p:stCondLst>
                                        </p:cTn>
                                        <p:tgtEl>
                                          <p:spTgt spid="81922">
                                            <p:txEl>
                                              <p:pRg st="1" end="1"/>
                                            </p:txEl>
                                          </p:spTgt>
                                        </p:tgtEl>
                                        <p:attrNameLst>
                                          <p:attrName>style.visibility</p:attrName>
                                        </p:attrNameLst>
                                      </p:cBhvr>
                                      <p:to>
                                        <p:strVal val="visible"/>
                                      </p:to>
                                    </p:set>
                                    <p:animEffect transition="in" filter="strips(downLeft)">
                                      <p:cBhvr>
                                        <p:cTn id="11" dur="1000"/>
                                        <p:tgtEl>
                                          <p:spTgt spid="81922">
                                            <p:txEl>
                                              <p:pRg st="1" end="1"/>
                                            </p:txEl>
                                          </p:spTgt>
                                        </p:tgtEl>
                                      </p:cBhvr>
                                    </p:animEffect>
                                  </p:childTnLst>
                                </p:cTn>
                              </p:par>
                              <p:par>
                                <p:cTn id="12" presetID="4" presetClass="entr" presetSubtype="16" fill="hold" nodeType="withEffect">
                                  <p:stCondLst>
                                    <p:cond delay="0"/>
                                  </p:stCondLst>
                                  <p:childTnLst>
                                    <p:set>
                                      <p:cBhvr>
                                        <p:cTn id="13" dur="1" fill="hold">
                                          <p:stCondLst>
                                            <p:cond delay="0"/>
                                          </p:stCondLst>
                                        </p:cTn>
                                        <p:tgtEl>
                                          <p:spTgt spid="81923"/>
                                        </p:tgtEl>
                                        <p:attrNameLst>
                                          <p:attrName>style.visibility</p:attrName>
                                        </p:attrNameLst>
                                      </p:cBhvr>
                                      <p:to>
                                        <p:strVal val="visible"/>
                                      </p:to>
                                    </p:set>
                                    <p:animEffect transition="in" filter="box(in)">
                                      <p:cBhvr>
                                        <p:cTn id="14" dur="2000"/>
                                        <p:tgtEl>
                                          <p:spTgt spid="81923"/>
                                        </p:tgtEl>
                                      </p:cBhvr>
                                    </p:animEffect>
                                  </p:childTnLst>
                                </p:cTn>
                              </p:par>
                              <p:par>
                                <p:cTn id="15" presetID="20" presetClass="entr" presetSubtype="0" fill="hold" nodeType="withEffect">
                                  <p:stCondLst>
                                    <p:cond delay="0"/>
                                  </p:stCondLst>
                                  <p:childTnLst>
                                    <p:set>
                                      <p:cBhvr>
                                        <p:cTn id="16" dur="1" fill="hold">
                                          <p:stCondLst>
                                            <p:cond delay="0"/>
                                          </p:stCondLst>
                                        </p:cTn>
                                        <p:tgtEl>
                                          <p:spTgt spid="81924"/>
                                        </p:tgtEl>
                                        <p:attrNameLst>
                                          <p:attrName>style.visibility</p:attrName>
                                        </p:attrNameLst>
                                      </p:cBhvr>
                                      <p:to>
                                        <p:strVal val="visible"/>
                                      </p:to>
                                    </p:set>
                                    <p:animEffect transition="in" filter="wedge">
                                      <p:cBhvr>
                                        <p:cTn id="17" dur="1000"/>
                                        <p:tgtEl>
                                          <p:spTgt spid="819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1857364"/>
            <a:ext cx="8501122" cy="1015663"/>
          </a:xfrm>
          <a:prstGeom prst="rect">
            <a:avLst/>
          </a:prstGeom>
          <a:noFill/>
        </p:spPr>
        <p:txBody>
          <a:bodyPr>
            <a:spAutoFit/>
          </a:bodyPr>
          <a:lstStyle/>
          <a:p>
            <a:pPr algn="ctr">
              <a:defRPr/>
            </a:pPr>
            <a:r>
              <a:rPr lang="ru-RU" sz="6000" b="1" dirty="0">
                <a:ln w="10541" cmpd="sng">
                  <a:solidFill>
                    <a:schemeClr val="accent1">
                      <a:shade val="88000"/>
                      <a:satMod val="110000"/>
                    </a:schemeClr>
                  </a:solidFill>
                  <a:prstDash val="solid"/>
                </a:ln>
                <a:solidFill>
                  <a:srgbClr val="002060"/>
                </a:solidFill>
              </a:rPr>
              <a:t>Пифагоровы</a:t>
            </a:r>
            <a:r>
              <a:rPr lang="ru-RU"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sz="6000" b="1" dirty="0">
                <a:ln w="10541" cmpd="sng">
                  <a:solidFill>
                    <a:schemeClr val="accent1">
                      <a:shade val="88000"/>
                      <a:satMod val="110000"/>
                    </a:schemeClr>
                  </a:solidFill>
                  <a:prstDash val="solid"/>
                </a:ln>
                <a:solidFill>
                  <a:srgbClr val="002060"/>
                </a:solidFill>
              </a:rPr>
              <a:t>тройки</a:t>
            </a:r>
          </a:p>
        </p:txBody>
      </p:sp>
      <p:pic>
        <p:nvPicPr>
          <p:cNvPr id="83971" name="Рисунок 2" descr="gbook03.gif"/>
          <p:cNvPicPr>
            <a:picLocks noChangeAspect="1"/>
          </p:cNvPicPr>
          <p:nvPr/>
        </p:nvPicPr>
        <p:blipFill>
          <a:blip r:embed="rId2" cstate="print"/>
          <a:srcRect/>
          <a:stretch>
            <a:fillRect/>
          </a:stretch>
        </p:blipFill>
        <p:spPr bwMode="auto">
          <a:xfrm>
            <a:off x="3357563" y="3000375"/>
            <a:ext cx="3143250" cy="2889250"/>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pPr>
              <a:defRPr/>
            </a:pPr>
            <a:fld id="{DB560CF0-59A5-40B4-8E57-2677C9386B1C}" type="slidenum">
              <a:rPr lang="ru-RU" smtClean="0"/>
              <a:pPr>
                <a:defRPr/>
              </a:pPr>
              <a:t>19</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228" fill="hold">
                                          <p:stCondLst>
                                            <p:cond delay="0"/>
                                          </p:stCondLst>
                                        </p:cTn>
                                        <p:tgtEl>
                                          <p:spTgt spid="4"/>
                                        </p:tgtEl>
                                        <p:attrNameLst>
                                          <p:attrName>style.rotation</p:attrName>
                                        </p:attrNameLst>
                                      </p:cBhvr>
                                      <p:to>
                                        <p:strVal val="-45.0"/>
                                      </p:to>
                                    </p:set>
                                    <p:anim calcmode="lin" valueType="num">
                                      <p:cBhvr>
                                        <p:cTn id="8" dur="228" fill="hold">
                                          <p:stCondLst>
                                            <p:cond delay="228"/>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4"/>
                                        </p:tgtEl>
                                        <p:attrNameLst>
                                          <p:attrName>ppt_y</p:attrName>
                                        </p:attrNameLst>
                                      </p:cBhvr>
                                      <p:tavLst>
                                        <p:tav tm="0">
                                          <p:val>
                                            <p:strVal val="#ppt_y-(0.354*#ppt_w-0.172*#ppt_h)"/>
                                          </p:val>
                                        </p:tav>
                                        <p:tav tm="100000">
                                          <p:val>
                                            <p:strVal val="#ppt_y"/>
                                          </p:val>
                                        </p:tav>
                                      </p:tavLst>
                                    </p:anim>
                                  </p:childTnLst>
                                </p:cTn>
                              </p:par>
                              <p:par>
                                <p:cTn id="12" presetID="9" presetClass="entr" presetSubtype="0" fill="hold" nodeType="withEffect">
                                  <p:stCondLst>
                                    <p:cond delay="0"/>
                                  </p:stCondLst>
                                  <p:childTnLst>
                                    <p:set>
                                      <p:cBhvr>
                                        <p:cTn id="13" dur="1" fill="hold">
                                          <p:stCondLst>
                                            <p:cond delay="0"/>
                                          </p:stCondLst>
                                        </p:cTn>
                                        <p:tgtEl>
                                          <p:spTgt spid="83971"/>
                                        </p:tgtEl>
                                        <p:attrNameLst>
                                          <p:attrName>style.visibility</p:attrName>
                                        </p:attrNameLst>
                                      </p:cBhvr>
                                      <p:to>
                                        <p:strVal val="visible"/>
                                      </p:to>
                                    </p:set>
                                    <p:animEffect transition="in" filter="dissolve">
                                      <p:cBhvr>
                                        <p:cTn id="14" dur="1000"/>
                                        <p:tgtEl>
                                          <p:spTgt spid="83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уроки%20по%20математике/урок%20золотое%20сечение/Фестиваль%20педагогических%20идей%20Открытый%20урок%202005-2006%20учебного%20года.files/img3.gif"/>
          <p:cNvPicPr>
            <a:picLocks noChangeAspect="1" noChangeArrowheads="1"/>
          </p:cNvPicPr>
          <p:nvPr/>
        </p:nvPicPr>
        <p:blipFill>
          <a:blip r:embed="rId2" r:link="rId3" cstate="print">
            <a:lum contrast="24000"/>
          </a:blip>
          <a:srcRect/>
          <a:stretch>
            <a:fillRect/>
          </a:stretch>
        </p:blipFill>
        <p:spPr bwMode="auto">
          <a:xfrm>
            <a:off x="323850" y="1700213"/>
            <a:ext cx="2905125" cy="3816350"/>
          </a:xfrm>
          <a:prstGeom prst="rect">
            <a:avLst/>
          </a:prstGeom>
          <a:noFill/>
          <a:ln w="76200" cmpd="tri">
            <a:solidFill>
              <a:srgbClr val="000000"/>
            </a:solidFill>
            <a:miter lim="800000"/>
            <a:headEnd/>
            <a:tailEnd/>
          </a:ln>
        </p:spPr>
      </p:pic>
      <p:sp>
        <p:nvSpPr>
          <p:cNvPr id="13315" name="Rectangle 8"/>
          <p:cNvSpPr>
            <a:spLocks noChangeArrowheads="1"/>
          </p:cNvSpPr>
          <p:nvPr/>
        </p:nvSpPr>
        <p:spPr bwMode="auto">
          <a:xfrm>
            <a:off x="-4210050" y="2735263"/>
            <a:ext cx="9144000" cy="0"/>
          </a:xfrm>
          <a:prstGeom prst="rect">
            <a:avLst/>
          </a:prstGeom>
          <a:noFill/>
          <a:ln w="9525">
            <a:noFill/>
            <a:miter lim="800000"/>
            <a:headEnd/>
            <a:tailEnd/>
          </a:ln>
        </p:spPr>
        <p:txBody>
          <a:bodyPr wrap="none" anchor="ctr">
            <a:spAutoFit/>
          </a:bodyPr>
          <a:lstStyle/>
          <a:p>
            <a:endParaRPr lang="ru-RU"/>
          </a:p>
        </p:txBody>
      </p:sp>
      <p:sp>
        <p:nvSpPr>
          <p:cNvPr id="7177" name="Rectangle 9"/>
          <p:cNvSpPr>
            <a:spLocks noChangeArrowheads="1"/>
          </p:cNvSpPr>
          <p:nvPr/>
        </p:nvSpPr>
        <p:spPr bwMode="auto">
          <a:xfrm>
            <a:off x="3276600" y="1961463"/>
            <a:ext cx="5616575" cy="3976473"/>
          </a:xfrm>
          <a:prstGeom prst="rect">
            <a:avLst/>
          </a:prstGeom>
          <a:noFill/>
          <a:ln w="9525">
            <a:noFill/>
            <a:miter lim="800000"/>
            <a:headEnd/>
            <a:tailEnd/>
          </a:ln>
        </p:spPr>
        <p:txBody>
          <a:bodyPr anchor="ctr">
            <a:spAutoFit/>
          </a:bodyPr>
          <a:lstStyle/>
          <a:p>
            <a:pPr algn="r"/>
            <a:r>
              <a:rPr lang="ru-RU" sz="1400" dirty="0">
                <a:solidFill>
                  <a:srgbClr val="FFFF00"/>
                </a:solidFill>
                <a:ea typeface="Times New Roman" pitchFamily="18" charset="0"/>
                <a:cs typeface="Arial" charset="0"/>
              </a:rPr>
              <a:t> </a:t>
            </a:r>
            <a:r>
              <a:rPr lang="ru-RU" sz="2800" b="1" i="1" dirty="0">
                <a:ea typeface="Times New Roman" pitchFamily="18" charset="0"/>
                <a:cs typeface="Arial" charset="0"/>
              </a:rPr>
              <a:t>“</a:t>
            </a:r>
            <a:r>
              <a:rPr lang="ru-RU" sz="2840" dirty="0">
                <a:ea typeface="Times New Roman" pitchFamily="18" charset="0"/>
                <a:cs typeface="Arial" charset="0"/>
              </a:rPr>
              <a:t>Геометрия</a:t>
            </a:r>
            <a:r>
              <a:rPr lang="ru-RU" sz="2800" b="1" i="1" dirty="0">
                <a:ea typeface="Times New Roman" pitchFamily="18" charset="0"/>
                <a:cs typeface="Arial" charset="0"/>
              </a:rPr>
              <a:t> владеет двумя сокровищами: одно из них - это теорема Пифагора, а другое - деление отрезка в среднем и крайнем отношении… Первое можно сравнить с мерой золота; второе же больше напоминает драгоценный камень”.</a:t>
            </a:r>
            <a:endParaRPr lang="ru-RU" sz="2800" b="1" dirty="0">
              <a:ea typeface="Times New Roman" pitchFamily="18" charset="0"/>
              <a:cs typeface="Arial" charset="0"/>
            </a:endParaRPr>
          </a:p>
          <a:p>
            <a:pPr algn="r" eaLnBrk="0" hangingPunct="0"/>
            <a:r>
              <a:rPr lang="ru-RU" sz="2800" b="1" dirty="0">
                <a:ea typeface="Times New Roman" pitchFamily="18" charset="0"/>
                <a:cs typeface="Arial" charset="0"/>
              </a:rPr>
              <a:t>Иоганн Кеплер</a:t>
            </a:r>
          </a:p>
        </p:txBody>
      </p:sp>
      <p:sp>
        <p:nvSpPr>
          <p:cNvPr id="5" name="Номер слайда 4"/>
          <p:cNvSpPr>
            <a:spLocks noGrp="1"/>
          </p:cNvSpPr>
          <p:nvPr>
            <p:ph type="sldNum" sz="quarter" idx="12"/>
          </p:nvPr>
        </p:nvSpPr>
        <p:spPr/>
        <p:txBody>
          <a:bodyPr/>
          <a:lstStyle/>
          <a:p>
            <a:pPr>
              <a:defRPr/>
            </a:pPr>
            <a:fld id="{F7FF5906-7EF3-42DF-82D8-ACFC189A3703}" type="slidenum">
              <a:rPr lang="ru-RU" smtClean="0"/>
              <a:pPr>
                <a:defRPr/>
              </a:pPr>
              <a:t>2</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checkerboard(across)">
                                      <p:cBhvr>
                                        <p:cTn id="7" dur="500"/>
                                        <p:tgtEl>
                                          <p:spTgt spid="717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177"/>
                                        </p:tgtEl>
                                        <p:attrNameLst>
                                          <p:attrName>style.visibility</p:attrName>
                                        </p:attrNameLst>
                                      </p:cBhvr>
                                      <p:to>
                                        <p:strVal val="visible"/>
                                      </p:to>
                                    </p:set>
                                    <p:animEffect transition="in" filter="fade">
                                      <p:cBhvr>
                                        <p:cTn id="11" dur="500"/>
                                        <p:tgtEl>
                                          <p:spTgt spid="7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Содержимое 2"/>
          <p:cNvSpPr>
            <a:spLocks noGrp="1"/>
          </p:cNvSpPr>
          <p:nvPr>
            <p:ph idx="1"/>
          </p:nvPr>
        </p:nvSpPr>
        <p:spPr>
          <a:xfrm>
            <a:off x="457200" y="357188"/>
            <a:ext cx="8229600" cy="5768975"/>
          </a:xfrm>
        </p:spPr>
        <p:txBody>
          <a:bodyPr/>
          <a:lstStyle/>
          <a:p>
            <a:pPr algn="just">
              <a:buFontTx/>
              <a:buNone/>
            </a:pPr>
            <a:r>
              <a:rPr lang="ru-RU" sz="2400" b="1" smtClean="0">
                <a:solidFill>
                  <a:srgbClr val="002060"/>
                </a:solidFill>
              </a:rPr>
              <a:t>    </a:t>
            </a:r>
            <a:r>
              <a:rPr lang="ru-RU" sz="2800" b="1" smtClean="0">
                <a:solidFill>
                  <a:srgbClr val="002060"/>
                </a:solidFill>
              </a:rPr>
              <a:t>Изучение свойств натуральных чисел привело пифагорейцев к ещё одной «вечной» проблеме теоретической арифметики (теории чисел) — проблеме, ростки которой пробивались задолго до Пифагора в Древнем Египте и Древнем Вавилоне, а общее решение не найдено и поныне. Начнем с задачи, которую в современных терминах можно сформулировать так: решить в натуральных числах неопределенное уравнение </a:t>
            </a:r>
          </a:p>
          <a:p>
            <a:pPr algn="ctr">
              <a:buFontTx/>
              <a:buNone/>
            </a:pPr>
            <a:r>
              <a:rPr lang="ru-RU" sz="2800" b="1" smtClean="0">
                <a:solidFill>
                  <a:srgbClr val="002060"/>
                </a:solidFill>
              </a:rPr>
              <a:t>а</a:t>
            </a:r>
            <a:r>
              <a:rPr lang="ru-RU" sz="2800" b="1" baseline="30000" smtClean="0">
                <a:solidFill>
                  <a:srgbClr val="002060"/>
                </a:solidFill>
              </a:rPr>
              <a:t>2</a:t>
            </a:r>
            <a:r>
              <a:rPr lang="ru-RU" sz="2800" b="1" smtClean="0">
                <a:solidFill>
                  <a:srgbClr val="002060"/>
                </a:solidFill>
              </a:rPr>
              <a:t>+</a:t>
            </a:r>
            <a:r>
              <a:rPr lang="en-US" sz="2800" b="1" smtClean="0">
                <a:solidFill>
                  <a:srgbClr val="002060"/>
                </a:solidFill>
              </a:rPr>
              <a:t>b</a:t>
            </a:r>
            <a:r>
              <a:rPr lang="ru-RU" sz="2800" b="1" baseline="30000" smtClean="0">
                <a:solidFill>
                  <a:srgbClr val="002060"/>
                </a:solidFill>
              </a:rPr>
              <a:t>2</a:t>
            </a:r>
            <a:r>
              <a:rPr lang="ru-RU" sz="2800" b="1" smtClean="0">
                <a:solidFill>
                  <a:srgbClr val="002060"/>
                </a:solidFill>
              </a:rPr>
              <a:t>=</a:t>
            </a:r>
            <a:r>
              <a:rPr lang="en-US" sz="2800" b="1" smtClean="0">
                <a:solidFill>
                  <a:srgbClr val="002060"/>
                </a:solidFill>
              </a:rPr>
              <a:t>c</a:t>
            </a:r>
            <a:r>
              <a:rPr lang="ru-RU" sz="2800" b="1" baseline="30000" smtClean="0">
                <a:solidFill>
                  <a:srgbClr val="002060"/>
                </a:solidFill>
              </a:rPr>
              <a:t>2</a:t>
            </a:r>
            <a:r>
              <a:rPr lang="ru-RU" sz="2800" b="1" smtClean="0">
                <a:solidFill>
                  <a:srgbClr val="002060"/>
                </a:solidFill>
              </a:rPr>
              <a:t>.</a:t>
            </a:r>
          </a:p>
          <a:p>
            <a:pPr>
              <a:buFontTx/>
              <a:buNone/>
            </a:pPr>
            <a:endParaRPr lang="ru-RU" smtClean="0"/>
          </a:p>
        </p:txBody>
      </p:sp>
      <p:sp>
        <p:nvSpPr>
          <p:cNvPr id="3" name="Номер слайда 2"/>
          <p:cNvSpPr>
            <a:spLocks noGrp="1"/>
          </p:cNvSpPr>
          <p:nvPr>
            <p:ph type="sldNum" sz="quarter" idx="12"/>
          </p:nvPr>
        </p:nvSpPr>
        <p:spPr/>
        <p:txBody>
          <a:bodyPr/>
          <a:lstStyle/>
          <a:p>
            <a:pPr>
              <a:defRPr/>
            </a:pPr>
            <a:fld id="{B812C460-23E8-47C0-B86D-B2736FE87E25}" type="slidenum">
              <a:rPr lang="ru-RU" smtClean="0"/>
              <a:pPr>
                <a:defRPr/>
              </a:pPr>
              <a:t>20</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84994">
                                            <p:txEl>
                                              <p:pRg st="0" end="0"/>
                                            </p:txEl>
                                          </p:spTgt>
                                        </p:tgtEl>
                                        <p:attrNameLst>
                                          <p:attrName>style.visibility</p:attrName>
                                        </p:attrNameLst>
                                      </p:cBhvr>
                                      <p:to>
                                        <p:strVal val="visible"/>
                                      </p:to>
                                    </p:set>
                                    <p:anim calcmode="lin" valueType="num">
                                      <p:cBhvr>
                                        <p:cTn id="7" dur="1000" fill="hold"/>
                                        <p:tgtEl>
                                          <p:spTgt spid="8499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499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4994">
                                            <p:txEl>
                                              <p:pRg st="0" end="0"/>
                                            </p:txEl>
                                          </p:spTgt>
                                        </p:tgtEl>
                                        <p:attrNameLst>
                                          <p:attrName>style.rotation</p:attrName>
                                        </p:attrNameLst>
                                      </p:cBhvr>
                                      <p:tavLst>
                                        <p:tav tm="0">
                                          <p:val>
                                            <p:fltVal val="360"/>
                                          </p:val>
                                        </p:tav>
                                        <p:tav tm="100000">
                                          <p:val>
                                            <p:fltVal val="0"/>
                                          </p:val>
                                        </p:tav>
                                      </p:tavLst>
                                    </p:anim>
                                    <p:animEffect transition="in" filter="fade">
                                      <p:cBhvr>
                                        <p:cTn id="10" dur="1000"/>
                                        <p:tgtEl>
                                          <p:spTgt spid="84994">
                                            <p:txEl>
                                              <p:pRg st="0" end="0"/>
                                            </p:txEl>
                                          </p:spTgt>
                                        </p:tgtEl>
                                      </p:cBhvr>
                                    </p:animEffect>
                                  </p:childTnLst>
                                </p:cTn>
                              </p:par>
                            </p:childTnLst>
                          </p:cTn>
                        </p:par>
                        <p:par>
                          <p:cTn id="11" fill="hold">
                            <p:stCondLst>
                              <p:cond delay="1000"/>
                            </p:stCondLst>
                            <p:childTnLst>
                              <p:par>
                                <p:cTn id="12" presetID="49" presetClass="entr" presetSubtype="0" decel="100000" fill="hold" grpId="0" nodeType="afterEffect">
                                  <p:stCondLst>
                                    <p:cond delay="0"/>
                                  </p:stCondLst>
                                  <p:childTnLst>
                                    <p:set>
                                      <p:cBhvr>
                                        <p:cTn id="13" dur="1" fill="hold">
                                          <p:stCondLst>
                                            <p:cond delay="0"/>
                                          </p:stCondLst>
                                        </p:cTn>
                                        <p:tgtEl>
                                          <p:spTgt spid="84994">
                                            <p:txEl>
                                              <p:pRg st="1" end="1"/>
                                            </p:txEl>
                                          </p:spTgt>
                                        </p:tgtEl>
                                        <p:attrNameLst>
                                          <p:attrName>style.visibility</p:attrName>
                                        </p:attrNameLst>
                                      </p:cBhvr>
                                      <p:to>
                                        <p:strVal val="visible"/>
                                      </p:to>
                                    </p:set>
                                    <p:anim calcmode="lin" valueType="num">
                                      <p:cBhvr>
                                        <p:cTn id="14" dur="1000" fill="hold"/>
                                        <p:tgtEl>
                                          <p:spTgt spid="84994">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84994">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84994">
                                            <p:txEl>
                                              <p:pRg st="1" end="1"/>
                                            </p:txEl>
                                          </p:spTgt>
                                        </p:tgtEl>
                                        <p:attrNameLst>
                                          <p:attrName>style.rotation</p:attrName>
                                        </p:attrNameLst>
                                      </p:cBhvr>
                                      <p:tavLst>
                                        <p:tav tm="0">
                                          <p:val>
                                            <p:fltVal val="360"/>
                                          </p:val>
                                        </p:tav>
                                        <p:tav tm="100000">
                                          <p:val>
                                            <p:fltVal val="0"/>
                                          </p:val>
                                        </p:tav>
                                      </p:tavLst>
                                    </p:anim>
                                    <p:animEffect transition="in" filter="fade">
                                      <p:cBhvr>
                                        <p:cTn id="17" dur="1000"/>
                                        <p:tgtEl>
                                          <p:spTgt spid="8499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88"/>
            <a:ext cx="8229600" cy="5768975"/>
          </a:xfrm>
        </p:spPr>
        <p:txBody>
          <a:bodyPr/>
          <a:lstStyle/>
          <a:p>
            <a:pPr algn="ctr">
              <a:buFontTx/>
              <a:buNone/>
              <a:defRPr/>
            </a:pPr>
            <a:r>
              <a:rPr lang="ru-RU" sz="2800" b="1" dirty="0" smtClean="0">
                <a:solidFill>
                  <a:schemeClr val="accent5">
                    <a:lumMod val="25000"/>
                  </a:schemeClr>
                </a:solidFill>
              </a:rPr>
              <a:t>   Сегодня эта задача именуется </a:t>
            </a:r>
            <a:r>
              <a:rPr lang="ru-RU" sz="2800" b="1" i="1" dirty="0" smtClean="0">
                <a:solidFill>
                  <a:schemeClr val="accent5">
                    <a:lumMod val="25000"/>
                  </a:schemeClr>
                </a:solidFill>
              </a:rPr>
              <a:t>задачей Пифагора,</a:t>
            </a:r>
            <a:r>
              <a:rPr lang="ru-RU" sz="2800" b="1" dirty="0" smtClean="0">
                <a:solidFill>
                  <a:schemeClr val="accent5">
                    <a:lumMod val="25000"/>
                  </a:schemeClr>
                </a:solidFill>
              </a:rPr>
              <a:t> а её решения — тройки натуральных чисел, удовлетворяющих уравнению (а</a:t>
            </a:r>
            <a:r>
              <a:rPr lang="ru-RU" sz="2800" b="1" baseline="30000" dirty="0" smtClean="0">
                <a:solidFill>
                  <a:schemeClr val="accent5">
                    <a:lumMod val="25000"/>
                  </a:schemeClr>
                </a:solidFill>
              </a:rPr>
              <a:t>2</a:t>
            </a:r>
            <a:r>
              <a:rPr lang="ru-RU" sz="2800" b="1" dirty="0" smtClean="0">
                <a:solidFill>
                  <a:schemeClr val="accent5">
                    <a:lumMod val="25000"/>
                  </a:schemeClr>
                </a:solidFill>
              </a:rPr>
              <a:t>+</a:t>
            </a:r>
            <a:r>
              <a:rPr lang="en-US" sz="2800" b="1" dirty="0" smtClean="0">
                <a:solidFill>
                  <a:schemeClr val="accent5">
                    <a:lumMod val="25000"/>
                  </a:schemeClr>
                </a:solidFill>
              </a:rPr>
              <a:t>b</a:t>
            </a:r>
            <a:r>
              <a:rPr lang="ru-RU" sz="2800" b="1" baseline="30000" dirty="0" smtClean="0">
                <a:solidFill>
                  <a:schemeClr val="accent5">
                    <a:lumMod val="25000"/>
                  </a:schemeClr>
                </a:solidFill>
              </a:rPr>
              <a:t>2</a:t>
            </a:r>
            <a:r>
              <a:rPr lang="ru-RU" sz="2800" b="1" dirty="0" smtClean="0">
                <a:solidFill>
                  <a:schemeClr val="accent5">
                    <a:lumMod val="25000"/>
                  </a:schemeClr>
                </a:solidFill>
              </a:rPr>
              <a:t>=</a:t>
            </a:r>
            <a:r>
              <a:rPr lang="en-US" sz="2800" b="1" dirty="0" smtClean="0">
                <a:solidFill>
                  <a:schemeClr val="accent5">
                    <a:lumMod val="25000"/>
                  </a:schemeClr>
                </a:solidFill>
              </a:rPr>
              <a:t>c</a:t>
            </a:r>
            <a:r>
              <a:rPr lang="ru-RU" sz="2800" b="1" baseline="30000" dirty="0" smtClean="0">
                <a:solidFill>
                  <a:schemeClr val="accent5">
                    <a:lumMod val="25000"/>
                  </a:schemeClr>
                </a:solidFill>
              </a:rPr>
              <a:t>2</a:t>
            </a:r>
            <a:r>
              <a:rPr lang="ru-RU" sz="2800" b="1" dirty="0" smtClean="0">
                <a:solidFill>
                  <a:schemeClr val="accent5">
                    <a:lumMod val="25000"/>
                  </a:schemeClr>
                </a:solidFill>
              </a:rPr>
              <a:t>)— называются </a:t>
            </a:r>
            <a:r>
              <a:rPr lang="ru-RU" sz="2800" b="1" i="1" dirty="0" smtClean="0">
                <a:solidFill>
                  <a:schemeClr val="accent5">
                    <a:lumMod val="25000"/>
                  </a:schemeClr>
                </a:solidFill>
              </a:rPr>
              <a:t>пифагоровыми тройками.</a:t>
            </a:r>
            <a:r>
              <a:rPr lang="ru-RU" sz="2800" b="1" dirty="0" smtClean="0">
                <a:solidFill>
                  <a:schemeClr val="accent5">
                    <a:lumMod val="25000"/>
                  </a:schemeClr>
                </a:solidFill>
              </a:rPr>
              <a:t> В силу очевидной связи теоремы Пифагора с задачей Пифагора последней можно дать геометрическую формулировку: найти все прямоугольные треугольники с целочисленными катетами а, </a:t>
            </a:r>
            <a:r>
              <a:rPr lang="en-US" sz="2800" b="1" dirty="0" smtClean="0">
                <a:solidFill>
                  <a:schemeClr val="accent5">
                    <a:lumMod val="25000"/>
                  </a:schemeClr>
                </a:solidFill>
              </a:rPr>
              <a:t>b</a:t>
            </a:r>
            <a:r>
              <a:rPr lang="en-US" sz="2800" b="1" i="1" dirty="0" smtClean="0">
                <a:solidFill>
                  <a:schemeClr val="accent5">
                    <a:lumMod val="25000"/>
                  </a:schemeClr>
                </a:solidFill>
              </a:rPr>
              <a:t> </a:t>
            </a:r>
            <a:r>
              <a:rPr lang="ru-RU" sz="2800" b="1" dirty="0" smtClean="0">
                <a:solidFill>
                  <a:schemeClr val="accent5">
                    <a:lumMod val="25000"/>
                  </a:schemeClr>
                </a:solidFill>
              </a:rPr>
              <a:t>и целочисленной гипотенузой </a:t>
            </a:r>
            <a:r>
              <a:rPr lang="en-US" sz="2800" b="1" dirty="0" smtClean="0">
                <a:solidFill>
                  <a:schemeClr val="accent5">
                    <a:lumMod val="25000"/>
                  </a:schemeClr>
                </a:solidFill>
              </a:rPr>
              <a:t>c</a:t>
            </a:r>
            <a:r>
              <a:rPr lang="ru-RU" sz="2800" b="1" i="1" dirty="0" smtClean="0">
                <a:solidFill>
                  <a:schemeClr val="accent5">
                    <a:lumMod val="25000"/>
                  </a:schemeClr>
                </a:solidFill>
              </a:rPr>
              <a:t>.</a:t>
            </a:r>
            <a:r>
              <a:rPr lang="ru-RU" sz="2800" b="1" dirty="0" smtClean="0">
                <a:solidFill>
                  <a:schemeClr val="accent5">
                    <a:lumMod val="25000"/>
                  </a:schemeClr>
                </a:solidFill>
              </a:rPr>
              <a:t> </a:t>
            </a:r>
            <a:endParaRPr lang="ru-RU" sz="2800" b="1" dirty="0">
              <a:solidFill>
                <a:schemeClr val="accent5">
                  <a:lumMod val="25000"/>
                </a:schemeClr>
              </a:solidFill>
            </a:endParaRPr>
          </a:p>
        </p:txBody>
      </p:sp>
      <p:sp>
        <p:nvSpPr>
          <p:cNvPr id="4" name="Номер слайда 3"/>
          <p:cNvSpPr>
            <a:spLocks noGrp="1"/>
          </p:cNvSpPr>
          <p:nvPr>
            <p:ph type="sldNum" sz="quarter" idx="12"/>
          </p:nvPr>
        </p:nvSpPr>
        <p:spPr/>
        <p:txBody>
          <a:bodyPr/>
          <a:lstStyle/>
          <a:p>
            <a:pPr>
              <a:defRPr/>
            </a:pPr>
            <a:fld id="{1C915052-4183-491A-A63F-C35EEB535AB6}" type="slidenum">
              <a:rPr lang="ru-RU" smtClean="0"/>
              <a:pPr>
                <a:defRPr/>
              </a:pPr>
              <a:t>21</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Заголовок 1"/>
          <p:cNvSpPr>
            <a:spLocks noGrp="1"/>
          </p:cNvSpPr>
          <p:nvPr>
            <p:ph type="title"/>
          </p:nvPr>
        </p:nvSpPr>
        <p:spPr>
          <a:xfrm>
            <a:off x="571500" y="285750"/>
            <a:ext cx="8229600" cy="1143000"/>
          </a:xfrm>
        </p:spPr>
        <p:txBody>
          <a:bodyPr>
            <a:normAutofit fontScale="90000"/>
          </a:bodyPr>
          <a:lstStyle/>
          <a:p>
            <a:pPr indent="450850"/>
            <a:r>
              <a:rPr lang="ru-RU" sz="2800" b="1" smtClean="0">
                <a:solidFill>
                  <a:srgbClr val="224B50"/>
                </a:solidFill>
                <a:latin typeface="Lucida Console" pitchFamily="49" charset="0"/>
                <a:cs typeface="Times New Roman" pitchFamily="18" charset="0"/>
              </a:rPr>
              <a:t>Эти тройки можно найти по формулам:</a:t>
            </a:r>
            <a:r>
              <a:rPr lang="ru-RU" sz="2800" b="1" smtClean="0">
                <a:solidFill>
                  <a:srgbClr val="224B50"/>
                </a:solidFill>
                <a:latin typeface="Lucida Console" pitchFamily="49" charset="0"/>
              </a:rPr>
              <a:t/>
            </a:r>
            <a:br>
              <a:rPr lang="ru-RU" sz="2800" b="1" smtClean="0">
                <a:solidFill>
                  <a:srgbClr val="224B50"/>
                </a:solidFill>
                <a:latin typeface="Lucida Console" pitchFamily="49" charset="0"/>
              </a:rPr>
            </a:br>
            <a:r>
              <a:rPr lang="en-US" sz="2800" b="1" smtClean="0">
                <a:solidFill>
                  <a:srgbClr val="224B50"/>
                </a:solidFill>
                <a:latin typeface="Lucida Console" pitchFamily="49" charset="0"/>
                <a:cs typeface="Times New Roman" pitchFamily="18" charset="0"/>
              </a:rPr>
              <a:t>b</a:t>
            </a:r>
            <a:r>
              <a:rPr lang="ru-RU" sz="2800" b="1" smtClean="0">
                <a:solidFill>
                  <a:srgbClr val="224B50"/>
                </a:solidFill>
                <a:latin typeface="Lucida Console" pitchFamily="49" charset="0"/>
                <a:cs typeface="Times New Roman" pitchFamily="18" charset="0"/>
              </a:rPr>
              <a:t>=(</a:t>
            </a:r>
            <a:r>
              <a:rPr lang="en-US" sz="2800" b="1" smtClean="0">
                <a:solidFill>
                  <a:srgbClr val="224B50"/>
                </a:solidFill>
                <a:latin typeface="Lucida Console" pitchFamily="49" charset="0"/>
                <a:cs typeface="Times New Roman" pitchFamily="18" charset="0"/>
              </a:rPr>
              <a:t>a</a:t>
            </a:r>
            <a:r>
              <a:rPr lang="ru-RU" sz="2800" b="1" baseline="30000" smtClean="0">
                <a:solidFill>
                  <a:srgbClr val="224B50"/>
                </a:solidFill>
                <a:latin typeface="Lucida Console" pitchFamily="49" charset="0"/>
                <a:cs typeface="Times New Roman" pitchFamily="18" charset="0"/>
              </a:rPr>
              <a:t>2</a:t>
            </a:r>
            <a:r>
              <a:rPr lang="ru-RU" sz="2800" b="1" smtClean="0">
                <a:solidFill>
                  <a:srgbClr val="224B50"/>
                </a:solidFill>
                <a:latin typeface="Lucida Console" pitchFamily="49" charset="0"/>
                <a:cs typeface="Times New Roman" pitchFamily="18" charset="0"/>
              </a:rPr>
              <a:t>-1)/2,  </a:t>
            </a:r>
            <a:r>
              <a:rPr lang="en-US" sz="2800" b="1" smtClean="0">
                <a:solidFill>
                  <a:srgbClr val="224B50"/>
                </a:solidFill>
                <a:latin typeface="Lucida Console" pitchFamily="49" charset="0"/>
                <a:cs typeface="Times New Roman" pitchFamily="18" charset="0"/>
              </a:rPr>
              <a:t>c</a:t>
            </a:r>
            <a:r>
              <a:rPr lang="ru-RU" sz="2800" b="1" smtClean="0">
                <a:solidFill>
                  <a:srgbClr val="224B50"/>
                </a:solidFill>
                <a:latin typeface="Lucida Console" pitchFamily="49" charset="0"/>
                <a:cs typeface="Times New Roman" pitchFamily="18" charset="0"/>
              </a:rPr>
              <a:t>=(</a:t>
            </a:r>
            <a:r>
              <a:rPr lang="en-US" sz="2800" b="1" smtClean="0">
                <a:solidFill>
                  <a:srgbClr val="224B50"/>
                </a:solidFill>
                <a:latin typeface="Lucida Console" pitchFamily="49" charset="0"/>
                <a:cs typeface="Times New Roman" pitchFamily="18" charset="0"/>
              </a:rPr>
              <a:t>a</a:t>
            </a:r>
            <a:r>
              <a:rPr lang="ru-RU" sz="2800" b="1" baseline="30000" smtClean="0">
                <a:solidFill>
                  <a:srgbClr val="224B50"/>
                </a:solidFill>
                <a:latin typeface="Lucida Console" pitchFamily="49" charset="0"/>
                <a:cs typeface="Times New Roman" pitchFamily="18" charset="0"/>
              </a:rPr>
              <a:t>2</a:t>
            </a:r>
            <a:r>
              <a:rPr lang="ru-RU" sz="2800" b="1" smtClean="0">
                <a:solidFill>
                  <a:srgbClr val="224B50"/>
                </a:solidFill>
                <a:latin typeface="Lucida Console" pitchFamily="49" charset="0"/>
                <a:cs typeface="Times New Roman" pitchFamily="18" charset="0"/>
              </a:rPr>
              <a:t>+1)/2.</a:t>
            </a:r>
            <a:r>
              <a:rPr lang="ru-RU" sz="2800" smtClean="0">
                <a:solidFill>
                  <a:schemeClr val="tx1"/>
                </a:solidFill>
                <a:latin typeface="Lucida Console" pitchFamily="49" charset="0"/>
              </a:rPr>
              <a:t/>
            </a:r>
            <a:br>
              <a:rPr lang="ru-RU" sz="2800" smtClean="0">
                <a:solidFill>
                  <a:schemeClr val="tx1"/>
                </a:solidFill>
                <a:latin typeface="Lucida Console" pitchFamily="49" charset="0"/>
              </a:rPr>
            </a:br>
            <a:endParaRPr lang="ru-RU" sz="2800" smtClean="0"/>
          </a:p>
        </p:txBody>
      </p:sp>
      <p:graphicFrame>
        <p:nvGraphicFramePr>
          <p:cNvPr id="4" name="Содержимое 3"/>
          <p:cNvGraphicFramePr>
            <a:graphicFrameLocks noGrp="1"/>
          </p:cNvGraphicFramePr>
          <p:nvPr>
            <p:ph idx="1"/>
          </p:nvPr>
        </p:nvGraphicFramePr>
        <p:xfrm>
          <a:off x="214313" y="1214438"/>
          <a:ext cx="8429681" cy="1498313"/>
        </p:xfrm>
        <a:graphic>
          <a:graphicData uri="http://schemas.openxmlformats.org/drawingml/2006/table">
            <a:tbl>
              <a:tblPr firstRow="1" bandRow="1">
                <a:tableStyleId>{5C22544A-7EE6-4342-B048-85BDC9FD1C3A}</a:tableStyleId>
              </a:tblPr>
              <a:tblGrid>
                <a:gridCol w="648437"/>
                <a:gridCol w="648437"/>
                <a:gridCol w="648437"/>
                <a:gridCol w="648437"/>
                <a:gridCol w="648437"/>
                <a:gridCol w="648437"/>
                <a:gridCol w="648437"/>
                <a:gridCol w="648437"/>
                <a:gridCol w="648437"/>
                <a:gridCol w="648437"/>
                <a:gridCol w="648437"/>
                <a:gridCol w="648437"/>
                <a:gridCol w="648437"/>
              </a:tblGrid>
              <a:tr h="590363">
                <a:tc>
                  <a:txBody>
                    <a:bodyPr/>
                    <a:lstStyle/>
                    <a:p>
                      <a:pPr algn="ctr"/>
                      <a:r>
                        <a:rPr lang="ru-RU" dirty="0" smtClean="0">
                          <a:solidFill>
                            <a:schemeClr val="tx1"/>
                          </a:solidFill>
                        </a:rPr>
                        <a:t>а</a:t>
                      </a:r>
                      <a:endParaRPr lang="ru-RU" dirty="0">
                        <a:solidFill>
                          <a:schemeClr val="tx1"/>
                        </a:solidFill>
                      </a:endParaRPr>
                    </a:p>
                  </a:txBody>
                  <a:tcPr>
                    <a:solidFill>
                      <a:schemeClr val="accent5">
                        <a:lumMod val="25000"/>
                      </a:schemeClr>
                    </a:solidFill>
                  </a:tcPr>
                </a:tc>
                <a:tc>
                  <a:txBody>
                    <a:bodyPr/>
                    <a:lstStyle/>
                    <a:p>
                      <a:pPr algn="ctr"/>
                      <a:r>
                        <a:rPr lang="ru-RU" dirty="0" smtClean="0">
                          <a:solidFill>
                            <a:schemeClr val="tx1"/>
                          </a:solidFill>
                        </a:rPr>
                        <a:t>3</a:t>
                      </a:r>
                      <a:endParaRPr lang="ru-RU" dirty="0">
                        <a:solidFill>
                          <a:schemeClr val="tx1"/>
                        </a:solidFill>
                      </a:endParaRPr>
                    </a:p>
                  </a:txBody>
                  <a:tcPr>
                    <a:solidFill>
                      <a:schemeClr val="accent5">
                        <a:lumMod val="25000"/>
                      </a:schemeClr>
                    </a:solidFill>
                  </a:tcPr>
                </a:tc>
                <a:tc>
                  <a:txBody>
                    <a:bodyPr/>
                    <a:lstStyle/>
                    <a:p>
                      <a:pPr algn="ctr"/>
                      <a:r>
                        <a:rPr lang="ru-RU" dirty="0" smtClean="0">
                          <a:solidFill>
                            <a:schemeClr val="tx1"/>
                          </a:solidFill>
                        </a:rPr>
                        <a:t>5</a:t>
                      </a:r>
                      <a:endParaRPr lang="ru-RU" dirty="0">
                        <a:solidFill>
                          <a:schemeClr val="tx1"/>
                        </a:solidFill>
                      </a:endParaRPr>
                    </a:p>
                  </a:txBody>
                  <a:tcPr>
                    <a:solidFill>
                      <a:schemeClr val="accent5">
                        <a:lumMod val="25000"/>
                      </a:schemeClr>
                    </a:solidFill>
                  </a:tcPr>
                </a:tc>
                <a:tc>
                  <a:txBody>
                    <a:bodyPr/>
                    <a:lstStyle/>
                    <a:p>
                      <a:pPr algn="ctr"/>
                      <a:r>
                        <a:rPr lang="ru-RU" dirty="0" smtClean="0">
                          <a:solidFill>
                            <a:schemeClr val="tx1"/>
                          </a:solidFill>
                        </a:rPr>
                        <a:t>6</a:t>
                      </a:r>
                      <a:endParaRPr lang="ru-RU" dirty="0">
                        <a:solidFill>
                          <a:schemeClr val="tx1"/>
                        </a:solidFill>
                      </a:endParaRPr>
                    </a:p>
                  </a:txBody>
                  <a:tcPr>
                    <a:solidFill>
                      <a:schemeClr val="accent5">
                        <a:lumMod val="25000"/>
                      </a:schemeClr>
                    </a:solidFill>
                  </a:tcPr>
                </a:tc>
                <a:tc>
                  <a:txBody>
                    <a:bodyPr/>
                    <a:lstStyle/>
                    <a:p>
                      <a:pPr algn="ctr"/>
                      <a:r>
                        <a:rPr lang="ru-RU" dirty="0" smtClean="0">
                          <a:solidFill>
                            <a:schemeClr val="tx1"/>
                          </a:solidFill>
                        </a:rPr>
                        <a:t>7</a:t>
                      </a:r>
                      <a:endParaRPr lang="ru-RU" dirty="0">
                        <a:solidFill>
                          <a:schemeClr val="tx1"/>
                        </a:solidFill>
                      </a:endParaRPr>
                    </a:p>
                  </a:txBody>
                  <a:tcPr>
                    <a:solidFill>
                      <a:schemeClr val="accent5">
                        <a:lumMod val="25000"/>
                      </a:schemeClr>
                    </a:solidFill>
                  </a:tcPr>
                </a:tc>
                <a:tc>
                  <a:txBody>
                    <a:bodyPr/>
                    <a:lstStyle/>
                    <a:p>
                      <a:pPr algn="ctr"/>
                      <a:r>
                        <a:rPr lang="ru-RU" dirty="0" smtClean="0">
                          <a:solidFill>
                            <a:schemeClr val="tx1"/>
                          </a:solidFill>
                        </a:rPr>
                        <a:t>9</a:t>
                      </a:r>
                      <a:endParaRPr lang="ru-RU" dirty="0">
                        <a:solidFill>
                          <a:schemeClr val="tx1"/>
                        </a:solidFill>
                      </a:endParaRPr>
                    </a:p>
                  </a:txBody>
                  <a:tcPr>
                    <a:solidFill>
                      <a:schemeClr val="accent5">
                        <a:lumMod val="25000"/>
                      </a:schemeClr>
                    </a:solidFill>
                  </a:tcPr>
                </a:tc>
                <a:tc>
                  <a:txBody>
                    <a:bodyPr/>
                    <a:lstStyle/>
                    <a:p>
                      <a:pPr algn="ctr"/>
                      <a:r>
                        <a:rPr lang="ru-RU" dirty="0" smtClean="0">
                          <a:solidFill>
                            <a:schemeClr val="tx1"/>
                          </a:solidFill>
                        </a:rPr>
                        <a:t>11</a:t>
                      </a:r>
                      <a:endParaRPr lang="ru-RU" dirty="0">
                        <a:solidFill>
                          <a:schemeClr val="tx1"/>
                        </a:solidFill>
                      </a:endParaRPr>
                    </a:p>
                  </a:txBody>
                  <a:tcPr>
                    <a:solidFill>
                      <a:schemeClr val="accent5">
                        <a:lumMod val="25000"/>
                      </a:schemeClr>
                    </a:solidFill>
                  </a:tcPr>
                </a:tc>
                <a:tc>
                  <a:txBody>
                    <a:bodyPr/>
                    <a:lstStyle/>
                    <a:p>
                      <a:pPr algn="ctr"/>
                      <a:r>
                        <a:rPr lang="ru-RU" dirty="0" smtClean="0">
                          <a:solidFill>
                            <a:schemeClr val="tx1"/>
                          </a:solidFill>
                        </a:rPr>
                        <a:t>13</a:t>
                      </a:r>
                      <a:endParaRPr lang="ru-RU" dirty="0">
                        <a:solidFill>
                          <a:schemeClr val="tx1"/>
                        </a:solidFill>
                      </a:endParaRPr>
                    </a:p>
                  </a:txBody>
                  <a:tcPr>
                    <a:solidFill>
                      <a:schemeClr val="accent5">
                        <a:lumMod val="25000"/>
                      </a:schemeClr>
                    </a:solidFill>
                  </a:tcPr>
                </a:tc>
                <a:tc>
                  <a:txBody>
                    <a:bodyPr/>
                    <a:lstStyle/>
                    <a:p>
                      <a:pPr algn="ctr"/>
                      <a:r>
                        <a:rPr lang="ru-RU" dirty="0" smtClean="0">
                          <a:solidFill>
                            <a:schemeClr val="tx1"/>
                          </a:solidFill>
                        </a:rPr>
                        <a:t>15</a:t>
                      </a:r>
                      <a:endParaRPr lang="ru-RU" dirty="0">
                        <a:solidFill>
                          <a:schemeClr val="tx1"/>
                        </a:solidFill>
                      </a:endParaRPr>
                    </a:p>
                  </a:txBody>
                  <a:tcPr>
                    <a:solidFill>
                      <a:schemeClr val="accent5">
                        <a:lumMod val="25000"/>
                      </a:schemeClr>
                    </a:solidFill>
                  </a:tcPr>
                </a:tc>
                <a:tc>
                  <a:txBody>
                    <a:bodyPr/>
                    <a:lstStyle/>
                    <a:p>
                      <a:pPr algn="ctr"/>
                      <a:r>
                        <a:rPr lang="ru-RU" dirty="0" smtClean="0">
                          <a:solidFill>
                            <a:schemeClr val="tx1"/>
                          </a:solidFill>
                        </a:rPr>
                        <a:t>17</a:t>
                      </a:r>
                      <a:endParaRPr lang="ru-RU" dirty="0">
                        <a:solidFill>
                          <a:schemeClr val="tx1"/>
                        </a:solidFill>
                      </a:endParaRPr>
                    </a:p>
                  </a:txBody>
                  <a:tcPr>
                    <a:solidFill>
                      <a:schemeClr val="accent5">
                        <a:lumMod val="25000"/>
                      </a:schemeClr>
                    </a:solidFill>
                  </a:tcPr>
                </a:tc>
                <a:tc>
                  <a:txBody>
                    <a:bodyPr/>
                    <a:lstStyle/>
                    <a:p>
                      <a:pPr algn="ctr"/>
                      <a:r>
                        <a:rPr lang="ru-RU" dirty="0" smtClean="0">
                          <a:solidFill>
                            <a:schemeClr val="tx1"/>
                          </a:solidFill>
                        </a:rPr>
                        <a:t>19</a:t>
                      </a:r>
                      <a:endParaRPr lang="ru-RU" dirty="0">
                        <a:solidFill>
                          <a:schemeClr val="tx1"/>
                        </a:solidFill>
                      </a:endParaRPr>
                    </a:p>
                  </a:txBody>
                  <a:tcPr>
                    <a:solidFill>
                      <a:schemeClr val="accent5">
                        <a:lumMod val="25000"/>
                      </a:schemeClr>
                    </a:solidFill>
                  </a:tcPr>
                </a:tc>
                <a:tc>
                  <a:txBody>
                    <a:bodyPr/>
                    <a:lstStyle/>
                    <a:p>
                      <a:pPr algn="ctr"/>
                      <a:r>
                        <a:rPr lang="ru-RU" dirty="0" smtClean="0">
                          <a:solidFill>
                            <a:schemeClr val="tx1"/>
                          </a:solidFill>
                        </a:rPr>
                        <a:t>21</a:t>
                      </a:r>
                      <a:endParaRPr lang="ru-RU" dirty="0">
                        <a:solidFill>
                          <a:schemeClr val="tx1"/>
                        </a:solidFill>
                      </a:endParaRPr>
                    </a:p>
                  </a:txBody>
                  <a:tcPr>
                    <a:solidFill>
                      <a:schemeClr val="accent5">
                        <a:lumMod val="25000"/>
                      </a:schemeClr>
                    </a:solidFill>
                  </a:tcPr>
                </a:tc>
                <a:tc>
                  <a:txBody>
                    <a:bodyPr/>
                    <a:lstStyle/>
                    <a:p>
                      <a:pPr algn="ctr"/>
                      <a:r>
                        <a:rPr lang="ru-RU" dirty="0" smtClean="0">
                          <a:solidFill>
                            <a:schemeClr val="tx1"/>
                          </a:solidFill>
                        </a:rPr>
                        <a:t>39</a:t>
                      </a:r>
                      <a:endParaRPr lang="ru-RU" dirty="0">
                        <a:solidFill>
                          <a:schemeClr val="tx1"/>
                        </a:solidFill>
                      </a:endParaRPr>
                    </a:p>
                  </a:txBody>
                  <a:tcPr>
                    <a:solidFill>
                      <a:schemeClr val="accent5">
                        <a:lumMod val="25000"/>
                      </a:schemeClr>
                    </a:solidFill>
                  </a:tcPr>
                </a:tc>
              </a:tr>
              <a:tr h="453975">
                <a:tc>
                  <a:txBody>
                    <a:bodyPr/>
                    <a:lstStyle/>
                    <a:p>
                      <a:pPr algn="ctr"/>
                      <a:r>
                        <a:rPr lang="en-US" dirty="0" smtClean="0"/>
                        <a:t>b</a:t>
                      </a:r>
                      <a:endParaRPr lang="ru-RU" dirty="0"/>
                    </a:p>
                  </a:txBody>
                  <a:tcPr>
                    <a:solidFill>
                      <a:schemeClr val="accent5">
                        <a:lumMod val="50000"/>
                      </a:schemeClr>
                    </a:solidFill>
                  </a:tcPr>
                </a:tc>
                <a:tc>
                  <a:txBody>
                    <a:bodyPr/>
                    <a:lstStyle/>
                    <a:p>
                      <a:pPr algn="ctr"/>
                      <a:r>
                        <a:rPr lang="ru-RU" dirty="0" smtClean="0"/>
                        <a:t>4</a:t>
                      </a:r>
                      <a:endParaRPr lang="ru-RU" dirty="0"/>
                    </a:p>
                  </a:txBody>
                  <a:tcPr>
                    <a:solidFill>
                      <a:schemeClr val="accent5">
                        <a:lumMod val="50000"/>
                      </a:schemeClr>
                    </a:solidFill>
                  </a:tcPr>
                </a:tc>
                <a:tc>
                  <a:txBody>
                    <a:bodyPr/>
                    <a:lstStyle/>
                    <a:p>
                      <a:pPr algn="ctr"/>
                      <a:r>
                        <a:rPr lang="ru-RU" dirty="0" smtClean="0"/>
                        <a:t>12</a:t>
                      </a:r>
                      <a:endParaRPr lang="ru-RU" dirty="0"/>
                    </a:p>
                  </a:txBody>
                  <a:tcPr>
                    <a:solidFill>
                      <a:schemeClr val="accent5">
                        <a:lumMod val="50000"/>
                      </a:schemeClr>
                    </a:solidFill>
                  </a:tcPr>
                </a:tc>
                <a:tc>
                  <a:txBody>
                    <a:bodyPr/>
                    <a:lstStyle/>
                    <a:p>
                      <a:pPr algn="ctr"/>
                      <a:r>
                        <a:rPr lang="ru-RU" dirty="0" smtClean="0"/>
                        <a:t>8</a:t>
                      </a:r>
                      <a:endParaRPr lang="ru-RU" dirty="0"/>
                    </a:p>
                  </a:txBody>
                  <a:tcPr>
                    <a:solidFill>
                      <a:schemeClr val="accent5">
                        <a:lumMod val="50000"/>
                      </a:schemeClr>
                    </a:solidFill>
                  </a:tcPr>
                </a:tc>
                <a:tc>
                  <a:txBody>
                    <a:bodyPr/>
                    <a:lstStyle/>
                    <a:p>
                      <a:pPr algn="ctr"/>
                      <a:r>
                        <a:rPr lang="ru-RU" dirty="0" smtClean="0"/>
                        <a:t>24</a:t>
                      </a:r>
                      <a:endParaRPr lang="ru-RU" dirty="0"/>
                    </a:p>
                  </a:txBody>
                  <a:tcPr>
                    <a:solidFill>
                      <a:schemeClr val="accent5">
                        <a:lumMod val="50000"/>
                      </a:schemeClr>
                    </a:solidFill>
                  </a:tcPr>
                </a:tc>
                <a:tc>
                  <a:txBody>
                    <a:bodyPr/>
                    <a:lstStyle/>
                    <a:p>
                      <a:pPr algn="ctr"/>
                      <a:r>
                        <a:rPr lang="ru-RU" dirty="0" smtClean="0"/>
                        <a:t>40</a:t>
                      </a:r>
                      <a:endParaRPr lang="ru-RU" dirty="0"/>
                    </a:p>
                  </a:txBody>
                  <a:tcPr>
                    <a:solidFill>
                      <a:schemeClr val="accent5">
                        <a:lumMod val="50000"/>
                      </a:schemeClr>
                    </a:solidFill>
                  </a:tcPr>
                </a:tc>
                <a:tc>
                  <a:txBody>
                    <a:bodyPr/>
                    <a:lstStyle/>
                    <a:p>
                      <a:pPr algn="ctr"/>
                      <a:r>
                        <a:rPr lang="ru-RU" dirty="0" smtClean="0"/>
                        <a:t>60</a:t>
                      </a:r>
                      <a:endParaRPr lang="ru-RU" dirty="0"/>
                    </a:p>
                  </a:txBody>
                  <a:tcPr>
                    <a:solidFill>
                      <a:schemeClr val="accent5">
                        <a:lumMod val="50000"/>
                      </a:schemeClr>
                    </a:solidFill>
                  </a:tcPr>
                </a:tc>
                <a:tc>
                  <a:txBody>
                    <a:bodyPr/>
                    <a:lstStyle/>
                    <a:p>
                      <a:pPr algn="ctr"/>
                      <a:r>
                        <a:rPr lang="ru-RU" dirty="0" smtClean="0"/>
                        <a:t>84</a:t>
                      </a:r>
                      <a:endParaRPr lang="ru-RU" dirty="0"/>
                    </a:p>
                  </a:txBody>
                  <a:tcPr>
                    <a:solidFill>
                      <a:schemeClr val="accent5">
                        <a:lumMod val="50000"/>
                      </a:schemeClr>
                    </a:solidFill>
                  </a:tcPr>
                </a:tc>
                <a:tc>
                  <a:txBody>
                    <a:bodyPr/>
                    <a:lstStyle/>
                    <a:p>
                      <a:pPr algn="ctr"/>
                      <a:r>
                        <a:rPr lang="ru-RU" dirty="0" smtClean="0"/>
                        <a:t>112</a:t>
                      </a:r>
                      <a:endParaRPr lang="ru-RU" dirty="0"/>
                    </a:p>
                  </a:txBody>
                  <a:tcPr>
                    <a:solidFill>
                      <a:schemeClr val="accent5">
                        <a:lumMod val="50000"/>
                      </a:schemeClr>
                    </a:solidFill>
                  </a:tcPr>
                </a:tc>
                <a:tc>
                  <a:txBody>
                    <a:bodyPr/>
                    <a:lstStyle/>
                    <a:p>
                      <a:pPr algn="ctr"/>
                      <a:r>
                        <a:rPr lang="ru-RU" dirty="0" smtClean="0"/>
                        <a:t>144</a:t>
                      </a:r>
                      <a:endParaRPr lang="ru-RU" dirty="0"/>
                    </a:p>
                  </a:txBody>
                  <a:tcPr>
                    <a:solidFill>
                      <a:schemeClr val="accent5">
                        <a:lumMod val="50000"/>
                      </a:schemeClr>
                    </a:solidFill>
                  </a:tcPr>
                </a:tc>
                <a:tc>
                  <a:txBody>
                    <a:bodyPr/>
                    <a:lstStyle/>
                    <a:p>
                      <a:pPr algn="ctr"/>
                      <a:r>
                        <a:rPr lang="ru-RU" dirty="0" smtClean="0"/>
                        <a:t>180</a:t>
                      </a:r>
                      <a:endParaRPr lang="ru-RU" dirty="0"/>
                    </a:p>
                  </a:txBody>
                  <a:tcPr>
                    <a:solidFill>
                      <a:schemeClr val="accent5">
                        <a:lumMod val="50000"/>
                      </a:schemeClr>
                    </a:solidFill>
                  </a:tcPr>
                </a:tc>
                <a:tc>
                  <a:txBody>
                    <a:bodyPr/>
                    <a:lstStyle/>
                    <a:p>
                      <a:pPr algn="ctr"/>
                      <a:r>
                        <a:rPr lang="ru-RU" dirty="0" smtClean="0"/>
                        <a:t>20</a:t>
                      </a:r>
                      <a:endParaRPr lang="ru-RU" dirty="0"/>
                    </a:p>
                  </a:txBody>
                  <a:tcPr>
                    <a:solidFill>
                      <a:schemeClr val="accent5">
                        <a:lumMod val="50000"/>
                      </a:schemeClr>
                    </a:solidFill>
                  </a:tcPr>
                </a:tc>
                <a:tc>
                  <a:txBody>
                    <a:bodyPr/>
                    <a:lstStyle/>
                    <a:p>
                      <a:pPr algn="ctr"/>
                      <a:r>
                        <a:rPr lang="ru-RU" dirty="0" smtClean="0"/>
                        <a:t>80</a:t>
                      </a:r>
                      <a:endParaRPr lang="ru-RU" dirty="0"/>
                    </a:p>
                  </a:txBody>
                  <a:tcPr>
                    <a:solidFill>
                      <a:schemeClr val="accent5">
                        <a:lumMod val="50000"/>
                      </a:schemeClr>
                    </a:solidFill>
                  </a:tcPr>
                </a:tc>
              </a:tr>
              <a:tr h="453975">
                <a:tc>
                  <a:txBody>
                    <a:bodyPr/>
                    <a:lstStyle/>
                    <a:p>
                      <a:pPr algn="ctr"/>
                      <a:r>
                        <a:rPr lang="en-US" dirty="0" smtClean="0"/>
                        <a:t>c</a:t>
                      </a:r>
                      <a:endParaRPr lang="ru-RU" dirty="0"/>
                    </a:p>
                  </a:txBody>
                  <a:tcPr>
                    <a:solidFill>
                      <a:schemeClr val="accent5">
                        <a:lumMod val="75000"/>
                      </a:schemeClr>
                    </a:solidFill>
                  </a:tcPr>
                </a:tc>
                <a:tc>
                  <a:txBody>
                    <a:bodyPr/>
                    <a:lstStyle/>
                    <a:p>
                      <a:pPr algn="ctr"/>
                      <a:r>
                        <a:rPr lang="ru-RU" dirty="0" smtClean="0"/>
                        <a:t>5</a:t>
                      </a:r>
                      <a:endParaRPr lang="ru-RU" dirty="0"/>
                    </a:p>
                  </a:txBody>
                  <a:tcPr>
                    <a:solidFill>
                      <a:schemeClr val="accent5">
                        <a:lumMod val="75000"/>
                      </a:schemeClr>
                    </a:solidFill>
                  </a:tcPr>
                </a:tc>
                <a:tc>
                  <a:txBody>
                    <a:bodyPr/>
                    <a:lstStyle/>
                    <a:p>
                      <a:pPr algn="ctr"/>
                      <a:r>
                        <a:rPr lang="ru-RU" dirty="0" smtClean="0"/>
                        <a:t>13</a:t>
                      </a:r>
                      <a:endParaRPr lang="ru-RU" dirty="0"/>
                    </a:p>
                  </a:txBody>
                  <a:tcPr>
                    <a:solidFill>
                      <a:schemeClr val="accent5">
                        <a:lumMod val="75000"/>
                      </a:schemeClr>
                    </a:solidFill>
                  </a:tcPr>
                </a:tc>
                <a:tc>
                  <a:txBody>
                    <a:bodyPr/>
                    <a:lstStyle/>
                    <a:p>
                      <a:pPr algn="ctr"/>
                      <a:r>
                        <a:rPr lang="ru-RU" dirty="0" smtClean="0"/>
                        <a:t>10</a:t>
                      </a:r>
                      <a:endParaRPr lang="ru-RU" dirty="0"/>
                    </a:p>
                  </a:txBody>
                  <a:tcPr>
                    <a:solidFill>
                      <a:schemeClr val="accent5">
                        <a:lumMod val="75000"/>
                      </a:schemeClr>
                    </a:solidFill>
                  </a:tcPr>
                </a:tc>
                <a:tc>
                  <a:txBody>
                    <a:bodyPr/>
                    <a:lstStyle/>
                    <a:p>
                      <a:pPr algn="ctr"/>
                      <a:r>
                        <a:rPr lang="ru-RU" dirty="0" smtClean="0"/>
                        <a:t>25</a:t>
                      </a:r>
                      <a:endParaRPr lang="ru-RU" dirty="0"/>
                    </a:p>
                  </a:txBody>
                  <a:tcPr>
                    <a:solidFill>
                      <a:schemeClr val="accent5">
                        <a:lumMod val="75000"/>
                      </a:schemeClr>
                    </a:solidFill>
                  </a:tcPr>
                </a:tc>
                <a:tc>
                  <a:txBody>
                    <a:bodyPr/>
                    <a:lstStyle/>
                    <a:p>
                      <a:pPr algn="ctr"/>
                      <a:r>
                        <a:rPr lang="ru-RU" dirty="0" smtClean="0"/>
                        <a:t>41</a:t>
                      </a:r>
                      <a:endParaRPr lang="ru-RU" dirty="0"/>
                    </a:p>
                  </a:txBody>
                  <a:tcPr>
                    <a:solidFill>
                      <a:schemeClr val="accent5">
                        <a:lumMod val="75000"/>
                      </a:schemeClr>
                    </a:solidFill>
                  </a:tcPr>
                </a:tc>
                <a:tc>
                  <a:txBody>
                    <a:bodyPr/>
                    <a:lstStyle/>
                    <a:p>
                      <a:pPr algn="ctr"/>
                      <a:r>
                        <a:rPr lang="ru-RU" dirty="0" smtClean="0"/>
                        <a:t>61</a:t>
                      </a:r>
                      <a:endParaRPr lang="ru-RU" dirty="0"/>
                    </a:p>
                  </a:txBody>
                  <a:tcPr>
                    <a:solidFill>
                      <a:schemeClr val="accent5">
                        <a:lumMod val="75000"/>
                      </a:schemeClr>
                    </a:solidFill>
                  </a:tcPr>
                </a:tc>
                <a:tc>
                  <a:txBody>
                    <a:bodyPr/>
                    <a:lstStyle/>
                    <a:p>
                      <a:pPr algn="ctr"/>
                      <a:r>
                        <a:rPr lang="ru-RU" dirty="0" smtClean="0"/>
                        <a:t>85</a:t>
                      </a:r>
                      <a:endParaRPr lang="ru-RU" dirty="0"/>
                    </a:p>
                  </a:txBody>
                  <a:tcPr>
                    <a:solidFill>
                      <a:schemeClr val="accent5">
                        <a:lumMod val="75000"/>
                      </a:schemeClr>
                    </a:solidFill>
                  </a:tcPr>
                </a:tc>
                <a:tc>
                  <a:txBody>
                    <a:bodyPr/>
                    <a:lstStyle/>
                    <a:p>
                      <a:pPr algn="ctr"/>
                      <a:r>
                        <a:rPr lang="ru-RU" dirty="0" smtClean="0"/>
                        <a:t>113</a:t>
                      </a:r>
                      <a:endParaRPr lang="ru-RU" dirty="0"/>
                    </a:p>
                  </a:txBody>
                  <a:tcPr>
                    <a:solidFill>
                      <a:schemeClr val="accent5">
                        <a:lumMod val="75000"/>
                      </a:schemeClr>
                    </a:solidFill>
                  </a:tcPr>
                </a:tc>
                <a:tc>
                  <a:txBody>
                    <a:bodyPr/>
                    <a:lstStyle/>
                    <a:p>
                      <a:pPr algn="ctr"/>
                      <a:r>
                        <a:rPr lang="ru-RU" dirty="0" smtClean="0"/>
                        <a:t>145</a:t>
                      </a:r>
                      <a:endParaRPr lang="ru-RU" dirty="0"/>
                    </a:p>
                  </a:txBody>
                  <a:tcPr>
                    <a:solidFill>
                      <a:schemeClr val="accent5">
                        <a:lumMod val="75000"/>
                      </a:schemeClr>
                    </a:solidFill>
                  </a:tcPr>
                </a:tc>
                <a:tc>
                  <a:txBody>
                    <a:bodyPr/>
                    <a:lstStyle/>
                    <a:p>
                      <a:pPr algn="ctr"/>
                      <a:r>
                        <a:rPr lang="ru-RU" dirty="0" smtClean="0"/>
                        <a:t>181</a:t>
                      </a:r>
                      <a:endParaRPr lang="ru-RU" dirty="0"/>
                    </a:p>
                  </a:txBody>
                  <a:tcPr>
                    <a:solidFill>
                      <a:schemeClr val="accent5">
                        <a:lumMod val="75000"/>
                      </a:schemeClr>
                    </a:solidFill>
                  </a:tcPr>
                </a:tc>
                <a:tc>
                  <a:txBody>
                    <a:bodyPr/>
                    <a:lstStyle/>
                    <a:p>
                      <a:pPr algn="ctr"/>
                      <a:r>
                        <a:rPr lang="ru-RU" dirty="0" smtClean="0"/>
                        <a:t>29</a:t>
                      </a:r>
                      <a:endParaRPr lang="ru-RU" dirty="0"/>
                    </a:p>
                  </a:txBody>
                  <a:tcPr>
                    <a:solidFill>
                      <a:schemeClr val="accent5">
                        <a:lumMod val="75000"/>
                      </a:schemeClr>
                    </a:solidFill>
                  </a:tcPr>
                </a:tc>
                <a:tc>
                  <a:txBody>
                    <a:bodyPr/>
                    <a:lstStyle/>
                    <a:p>
                      <a:pPr algn="ctr"/>
                      <a:r>
                        <a:rPr lang="ru-RU" dirty="0" smtClean="0"/>
                        <a:t>89</a:t>
                      </a:r>
                      <a:endParaRPr lang="ru-RU" dirty="0"/>
                    </a:p>
                  </a:txBody>
                  <a:tcPr>
                    <a:solidFill>
                      <a:schemeClr val="accent5">
                        <a:lumMod val="75000"/>
                      </a:schemeClr>
                    </a:solidFill>
                  </a:tcPr>
                </a:tc>
              </a:tr>
            </a:tbl>
          </a:graphicData>
        </a:graphic>
      </p:graphicFrame>
      <p:sp>
        <p:nvSpPr>
          <p:cNvPr id="6" name="Номер слайда 5"/>
          <p:cNvSpPr>
            <a:spLocks noGrp="1"/>
          </p:cNvSpPr>
          <p:nvPr>
            <p:ph type="sldNum" sz="quarter" idx="12"/>
          </p:nvPr>
        </p:nvSpPr>
        <p:spPr/>
        <p:txBody>
          <a:bodyPr/>
          <a:lstStyle/>
          <a:p>
            <a:pPr>
              <a:defRPr/>
            </a:pPr>
            <a:fld id="{35124B36-3DC6-49E0-B36A-D45EE33F7DC7}" type="slidenum">
              <a:rPr lang="ru-RU" smtClean="0"/>
              <a:pPr>
                <a:defRPr/>
              </a:pPr>
              <a:t>22</a:t>
            </a:fld>
            <a:endParaRPr lang="ru-RU"/>
          </a:p>
        </p:txBody>
      </p:sp>
      <p:graphicFrame>
        <p:nvGraphicFramePr>
          <p:cNvPr id="6146" name="Object 3"/>
          <p:cNvGraphicFramePr>
            <a:graphicFrameLocks noChangeAspect="1"/>
          </p:cNvGraphicFramePr>
          <p:nvPr/>
        </p:nvGraphicFramePr>
        <p:xfrm>
          <a:off x="4514850" y="3321050"/>
          <a:ext cx="114300" cy="215900"/>
        </p:xfrm>
        <a:graphic>
          <a:graphicData uri="http://schemas.openxmlformats.org/presentationml/2006/ole">
            <p:oleObj spid="_x0000_s3074" name="Формула" r:id="rId3" imgW="114120" imgH="215640" progId="Equation.3">
              <p:embed/>
            </p:oleObj>
          </a:graphicData>
        </a:graphic>
      </p:graphicFrame>
      <p:sp>
        <p:nvSpPr>
          <p:cNvPr id="9278" name="Rectangle 5"/>
          <p:cNvSpPr>
            <a:spLocks noChangeArrowheads="1"/>
          </p:cNvSpPr>
          <p:nvPr/>
        </p:nvSpPr>
        <p:spPr bwMode="auto">
          <a:xfrm rot="10800000" flipV="1">
            <a:off x="214313" y="2684463"/>
            <a:ext cx="8643937" cy="3968750"/>
          </a:xfrm>
          <a:prstGeom prst="rect">
            <a:avLst/>
          </a:prstGeom>
          <a:noFill/>
          <a:ln w="9525">
            <a:noFill/>
            <a:miter lim="800000"/>
            <a:headEnd/>
            <a:tailEnd/>
          </a:ln>
        </p:spPr>
        <p:txBody>
          <a:bodyPr anchor="ctr">
            <a:spAutoFit/>
          </a:bodyPr>
          <a:lstStyle/>
          <a:p>
            <a:pPr indent="449263" algn="just" eaLnBrk="0" hangingPunct="0">
              <a:tabLst>
                <a:tab pos="457200" algn="l"/>
              </a:tabLst>
            </a:pPr>
            <a:r>
              <a:rPr lang="ru-RU" sz="2800" b="1">
                <a:solidFill>
                  <a:srgbClr val="224B50"/>
                </a:solidFill>
                <a:cs typeface="Times New Roman" pitchFamily="18" charset="0"/>
              </a:rPr>
              <a:t>Пифагоровы числа обладают рядом интересных особенностей, которые мы перечислим без доказательств:</a:t>
            </a:r>
            <a:endParaRPr lang="ru-RU" sz="2800" b="1">
              <a:solidFill>
                <a:srgbClr val="224B50"/>
              </a:solidFill>
            </a:endParaRPr>
          </a:p>
          <a:p>
            <a:pPr indent="449263" algn="just" eaLnBrk="0" hangingPunct="0">
              <a:buFontTx/>
              <a:buBlip>
                <a:blip r:embed="rId4"/>
              </a:buBlip>
              <a:tabLst>
                <a:tab pos="457200" algn="l"/>
              </a:tabLst>
            </a:pPr>
            <a:r>
              <a:rPr lang="ru-RU" sz="2800" b="1">
                <a:solidFill>
                  <a:srgbClr val="224B50"/>
                </a:solidFill>
                <a:cs typeface="Times New Roman" pitchFamily="18" charset="0"/>
              </a:rPr>
              <a:t> Один из «катетов» должен быть кратным трём.</a:t>
            </a:r>
          </a:p>
          <a:p>
            <a:pPr indent="449263" algn="just" eaLnBrk="0" hangingPunct="0">
              <a:buFontTx/>
              <a:buBlip>
                <a:blip r:embed="rId4"/>
              </a:buBlip>
              <a:tabLst>
                <a:tab pos="457200" algn="l"/>
              </a:tabLst>
            </a:pPr>
            <a:r>
              <a:rPr lang="ru-RU" sz="2800" b="1">
                <a:solidFill>
                  <a:srgbClr val="224B50"/>
                </a:solidFill>
                <a:cs typeface="Times New Roman" pitchFamily="18" charset="0"/>
              </a:rPr>
              <a:t> Один из «катетов» должен быть кратным четырём.</a:t>
            </a:r>
          </a:p>
          <a:p>
            <a:pPr indent="449263" algn="just" eaLnBrk="0" hangingPunct="0">
              <a:buFontTx/>
              <a:buBlip>
                <a:blip r:embed="rId4"/>
              </a:buBlip>
              <a:tabLst>
                <a:tab pos="457200" algn="l"/>
              </a:tabLst>
            </a:pPr>
            <a:r>
              <a:rPr lang="ru-RU" sz="2800" b="1">
                <a:solidFill>
                  <a:srgbClr val="224B50"/>
                </a:solidFill>
                <a:cs typeface="Times New Roman" pitchFamily="18" charset="0"/>
              </a:rPr>
              <a:t> Одно из пифагоровых чисел должно быть кратно пяти.</a:t>
            </a:r>
            <a:endParaRPr lang="ru-RU" sz="2800" b="1">
              <a:solidFill>
                <a:srgbClr val="224B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p:cTn id="7" dur="1000" fill="hold"/>
                                        <p:tgtEl>
                                          <p:spTgt spid="9219"/>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9219"/>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9219"/>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9219"/>
                                        </p:tgtEl>
                                        <p:attrNameLst>
                                          <p:attrName>ppt_y</p:attrName>
                                        </p:attrNameLst>
                                      </p:cBhvr>
                                      <p:tavLst>
                                        <p:tav tm="0">
                                          <p:val>
                                            <p:strVal val="#ppt_y"/>
                                          </p:val>
                                        </p:tav>
                                        <p:tav tm="100000">
                                          <p:val>
                                            <p:strVal val="#ppt_y"/>
                                          </p:val>
                                        </p:tav>
                                      </p:tavLst>
                                    </p:anim>
                                  </p:childTnLst>
                                </p:cTn>
                              </p:par>
                            </p:childTnLst>
                          </p:cTn>
                        </p:par>
                        <p:par>
                          <p:cTn id="11" fill="hold">
                            <p:stCondLst>
                              <p:cond delay="1000"/>
                            </p:stCondLst>
                            <p:childTnLst>
                              <p:par>
                                <p:cTn id="12" presetID="4" presetClass="entr" presetSubtype="16"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ox(in)">
                                      <p:cBhvr>
                                        <p:cTn id="14" dur="1000"/>
                                        <p:tgtEl>
                                          <p:spTgt spid="4"/>
                                        </p:tgtEl>
                                      </p:cBhvr>
                                    </p:animEffect>
                                  </p:childTnLst>
                                </p:cTn>
                              </p:par>
                            </p:childTnLst>
                          </p:cTn>
                        </p:par>
                        <p:par>
                          <p:cTn id="15" fill="hold">
                            <p:stCondLst>
                              <p:cond delay="2000"/>
                            </p:stCondLst>
                            <p:childTnLst>
                              <p:par>
                                <p:cTn id="16" presetID="37" presetClass="entr" presetSubtype="0" fill="hold" grpId="0" nodeType="afterEffect">
                                  <p:stCondLst>
                                    <p:cond delay="0"/>
                                  </p:stCondLst>
                                  <p:childTnLst>
                                    <p:set>
                                      <p:cBhvr>
                                        <p:cTn id="17" dur="1" fill="hold">
                                          <p:stCondLst>
                                            <p:cond delay="0"/>
                                          </p:stCondLst>
                                        </p:cTn>
                                        <p:tgtEl>
                                          <p:spTgt spid="9278"/>
                                        </p:tgtEl>
                                        <p:attrNameLst>
                                          <p:attrName>style.visibility</p:attrName>
                                        </p:attrNameLst>
                                      </p:cBhvr>
                                      <p:to>
                                        <p:strVal val="visible"/>
                                      </p:to>
                                    </p:set>
                                    <p:animEffect transition="in" filter="fade">
                                      <p:cBhvr>
                                        <p:cTn id="18" dur="1000"/>
                                        <p:tgtEl>
                                          <p:spTgt spid="9278"/>
                                        </p:tgtEl>
                                      </p:cBhvr>
                                    </p:animEffect>
                                    <p:anim calcmode="lin" valueType="num">
                                      <p:cBhvr>
                                        <p:cTn id="19" dur="1000" fill="hold"/>
                                        <p:tgtEl>
                                          <p:spTgt spid="9278"/>
                                        </p:tgtEl>
                                        <p:attrNameLst>
                                          <p:attrName>ppt_x</p:attrName>
                                        </p:attrNameLst>
                                      </p:cBhvr>
                                      <p:tavLst>
                                        <p:tav tm="0">
                                          <p:val>
                                            <p:strVal val="#ppt_x"/>
                                          </p:val>
                                        </p:tav>
                                        <p:tav tm="100000">
                                          <p:val>
                                            <p:strVal val="#ppt_x"/>
                                          </p:val>
                                        </p:tav>
                                      </p:tavLst>
                                    </p:anim>
                                    <p:anim calcmode="lin" valueType="num">
                                      <p:cBhvr>
                                        <p:cTn id="20" dur="900" decel="100000" fill="hold"/>
                                        <p:tgtEl>
                                          <p:spTgt spid="9278"/>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927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927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60172" y="1857365"/>
            <a:ext cx="6042039" cy="2585323"/>
          </a:xfrm>
          <a:prstGeom prst="rect">
            <a:avLst/>
          </a:prstGeom>
          <a:noFill/>
        </p:spPr>
        <p:txBody>
          <a:bodyPr>
            <a:spAutoFit/>
          </a:bodyPr>
          <a:lstStyle/>
          <a:p>
            <a:pPr algn="ctr">
              <a:defRPr/>
            </a:pPr>
            <a:r>
              <a:rPr lang="ru-RU" sz="5400" b="1" dirty="0">
                <a:ln w="10541" cmpd="sng">
                  <a:solidFill>
                    <a:schemeClr val="accent1">
                      <a:shade val="88000"/>
                      <a:satMod val="110000"/>
                    </a:schemeClr>
                  </a:solidFill>
                  <a:prstDash val="solid"/>
                </a:ln>
                <a:solidFill>
                  <a:srgbClr val="294937"/>
                </a:solidFill>
              </a:rPr>
              <a:t>Эпилог.</a:t>
            </a:r>
          </a:p>
          <a:p>
            <a:pPr algn="ctr">
              <a:defRPr/>
            </a:pPr>
            <a:r>
              <a:rPr lang="ru-RU" sz="5400" b="1" dirty="0">
                <a:ln w="10541" cmpd="sng">
                  <a:solidFill>
                    <a:schemeClr val="accent1">
                      <a:shade val="88000"/>
                      <a:satMod val="110000"/>
                    </a:schemeClr>
                  </a:solidFill>
                  <a:prstDash val="solid"/>
                </a:ln>
                <a:solidFill>
                  <a:srgbClr val="294937"/>
                </a:solidFill>
              </a:rPr>
              <a:t>Вечный кладезь</a:t>
            </a:r>
          </a:p>
          <a:p>
            <a:pPr algn="ctr">
              <a:defRPr/>
            </a:pPr>
            <a:r>
              <a:rPr lang="ru-RU" sz="5400" b="1" dirty="0">
                <a:ln w="10541" cmpd="sng">
                  <a:solidFill>
                    <a:schemeClr val="accent1">
                      <a:shade val="88000"/>
                      <a:satMod val="110000"/>
                    </a:schemeClr>
                  </a:solidFill>
                  <a:prstDash val="solid"/>
                </a:ln>
                <a:solidFill>
                  <a:srgbClr val="294937"/>
                </a:solidFill>
              </a:rPr>
              <a:t> мудрости.</a:t>
            </a:r>
          </a:p>
        </p:txBody>
      </p:sp>
      <p:sp>
        <p:nvSpPr>
          <p:cNvPr id="4" name="Номер слайда 3"/>
          <p:cNvSpPr>
            <a:spLocks noGrp="1"/>
          </p:cNvSpPr>
          <p:nvPr>
            <p:ph type="sldNum" sz="quarter" idx="12"/>
          </p:nvPr>
        </p:nvSpPr>
        <p:spPr/>
        <p:txBody>
          <a:bodyPr/>
          <a:lstStyle/>
          <a:p>
            <a:pPr>
              <a:defRPr/>
            </a:pPr>
            <a:fld id="{0A35E001-C047-4E3F-A6AB-830B79258040}" type="slidenum">
              <a:rPr lang="ru-RU" smtClean="0"/>
              <a:pPr>
                <a:defRPr/>
              </a:pPr>
              <a:t>23</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Содержимое 1"/>
          <p:cNvSpPr>
            <a:spLocks noGrp="1"/>
          </p:cNvSpPr>
          <p:nvPr>
            <p:ph/>
          </p:nvPr>
        </p:nvSpPr>
        <p:spPr>
          <a:xfrm>
            <a:off x="2786063" y="274638"/>
            <a:ext cx="6215062" cy="5851525"/>
          </a:xfrm>
        </p:spPr>
        <p:txBody>
          <a:bodyPr/>
          <a:lstStyle/>
          <a:p>
            <a:pPr algn="just">
              <a:buFontTx/>
              <a:buNone/>
              <a:defRPr/>
            </a:pPr>
            <a:r>
              <a:rPr lang="ru-RU" sz="2800" b="1" dirty="0" smtClean="0">
                <a:solidFill>
                  <a:schemeClr val="accent5">
                    <a:lumMod val="25000"/>
                  </a:schemeClr>
                </a:solidFill>
              </a:rPr>
              <a:t>   </a:t>
            </a:r>
            <a:r>
              <a:rPr lang="ru-RU" sz="2400" b="1" dirty="0" smtClean="0">
                <a:solidFill>
                  <a:schemeClr val="accent5">
                    <a:lumMod val="25000"/>
                  </a:schemeClr>
                </a:solidFill>
              </a:rPr>
              <a:t>И чем дальше неумолимое время уносит нас от времени Пифагора, тем острее видится поразительная прозорливость эллинского мудреца, объявившего два с половиной тысячелетия назад, что «Всё есть число». Если снять с этого тезиса мистическую паутину, то нам откроется гениальное пророчество, определившее  весь последующий путь развития науки. Тогда древний пифагорейский тезис примет современное звучание: математика есть ключ к познанию всех тайн природы.</a:t>
            </a:r>
          </a:p>
          <a:p>
            <a:pPr>
              <a:defRPr/>
            </a:pPr>
            <a:endParaRPr lang="ru-RU" sz="2400" dirty="0" smtClean="0"/>
          </a:p>
        </p:txBody>
      </p:sp>
      <p:sp>
        <p:nvSpPr>
          <p:cNvPr id="4" name="Номер слайда 3"/>
          <p:cNvSpPr>
            <a:spLocks noGrp="1"/>
          </p:cNvSpPr>
          <p:nvPr>
            <p:ph type="sldNum" sz="quarter" idx="12"/>
          </p:nvPr>
        </p:nvSpPr>
        <p:spPr/>
        <p:txBody>
          <a:bodyPr/>
          <a:lstStyle/>
          <a:p>
            <a:pPr>
              <a:defRPr/>
            </a:pPr>
            <a:fld id="{75F5FFD8-6847-4396-AF38-E4A782C5B93A}" type="slidenum">
              <a:rPr lang="ru-RU" smtClean="0"/>
              <a:pPr>
                <a:defRPr/>
              </a:pPr>
              <a:t>24</a:t>
            </a:fld>
            <a:endParaRPr lang="ru-RU"/>
          </a:p>
        </p:txBody>
      </p:sp>
      <p:pic>
        <p:nvPicPr>
          <p:cNvPr id="107523" name="Рисунок 2" descr="pythagor.jpg"/>
          <p:cNvPicPr>
            <a:picLocks noChangeAspect="1"/>
          </p:cNvPicPr>
          <p:nvPr/>
        </p:nvPicPr>
        <p:blipFill>
          <a:blip r:embed="rId2" cstate="print"/>
          <a:srcRect/>
          <a:stretch>
            <a:fillRect/>
          </a:stretch>
        </p:blipFill>
        <p:spPr bwMode="auto">
          <a:xfrm>
            <a:off x="428625" y="1500188"/>
            <a:ext cx="2571750" cy="31226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106498">
                                            <p:txEl>
                                              <p:pRg st="0" end="0"/>
                                            </p:txEl>
                                          </p:spTgt>
                                        </p:tgtEl>
                                        <p:attrNameLst>
                                          <p:attrName>style.visibility</p:attrName>
                                        </p:attrNameLst>
                                      </p:cBhvr>
                                      <p:to>
                                        <p:strVal val="visible"/>
                                      </p:to>
                                    </p:set>
                                    <p:anim calcmode="lin" valueType="num">
                                      <p:cBhvr additive="base">
                                        <p:cTn id="7" dur="2000" fill="hold"/>
                                        <p:tgtEl>
                                          <p:spTgt spid="10649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06498">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18" presetClass="entr" presetSubtype="12" fill="hold" nodeType="afterEffect">
                                  <p:stCondLst>
                                    <p:cond delay="0"/>
                                  </p:stCondLst>
                                  <p:childTnLst>
                                    <p:set>
                                      <p:cBhvr>
                                        <p:cTn id="11" dur="1" fill="hold">
                                          <p:stCondLst>
                                            <p:cond delay="0"/>
                                          </p:stCondLst>
                                        </p:cTn>
                                        <p:tgtEl>
                                          <p:spTgt spid="107523"/>
                                        </p:tgtEl>
                                        <p:attrNameLst>
                                          <p:attrName>style.visibility</p:attrName>
                                        </p:attrNameLst>
                                      </p:cBhvr>
                                      <p:to>
                                        <p:strVal val="visible"/>
                                      </p:to>
                                    </p:set>
                                    <p:animEffect transition="in" filter="strips(downLeft)">
                                      <p:cBhvr>
                                        <p:cTn id="12" dur="1000"/>
                                        <p:tgtEl>
                                          <p:spTgt spid="107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Содержимое 1"/>
          <p:cNvSpPr>
            <a:spLocks noGrp="1"/>
          </p:cNvSpPr>
          <p:nvPr>
            <p:ph/>
          </p:nvPr>
        </p:nvSpPr>
        <p:spPr>
          <a:xfrm>
            <a:off x="285750" y="3071813"/>
            <a:ext cx="8401050" cy="3054350"/>
          </a:xfrm>
        </p:spPr>
        <p:txBody>
          <a:bodyPr>
            <a:normAutofit lnSpcReduction="10000"/>
          </a:bodyPr>
          <a:lstStyle/>
          <a:p>
            <a:pPr algn="just">
              <a:buFontTx/>
              <a:buNone/>
              <a:defRPr/>
            </a:pPr>
            <a:r>
              <a:rPr lang="ru-RU" sz="2000" b="1" dirty="0" smtClean="0">
                <a:solidFill>
                  <a:schemeClr val="accent5">
                    <a:lumMod val="25000"/>
                  </a:schemeClr>
                </a:solidFill>
              </a:rPr>
              <a:t>     Именно так определяет роль Пифагора в истории естествознания современный американский математик и историк науки М. </a:t>
            </a:r>
            <a:r>
              <a:rPr lang="ru-RU" sz="2000" b="1" dirty="0" err="1" smtClean="0">
                <a:solidFill>
                  <a:schemeClr val="accent5">
                    <a:lumMod val="25000"/>
                  </a:schemeClr>
                </a:solidFill>
              </a:rPr>
              <a:t>Клайн</a:t>
            </a:r>
            <a:r>
              <a:rPr lang="ru-RU" sz="2000" b="1" dirty="0" smtClean="0">
                <a:solidFill>
                  <a:schemeClr val="accent5">
                    <a:lumMod val="25000"/>
                  </a:schemeClr>
                </a:solidFill>
              </a:rPr>
              <a:t>: «Но то ли по счастливому стечению обстоятельств, то ли благодаря гениальной интуиции пифагорейцам удалось сформулировать два тезиса, </a:t>
            </a:r>
            <a:r>
              <a:rPr lang="ru-RU" sz="2000" b="1" dirty="0" err="1" smtClean="0">
                <a:solidFill>
                  <a:schemeClr val="accent5">
                    <a:lumMod val="25000"/>
                  </a:schemeClr>
                </a:solidFill>
              </a:rPr>
              <a:t>общезначимость</a:t>
            </a:r>
            <a:r>
              <a:rPr lang="ru-RU" sz="2000" b="1" dirty="0" smtClean="0">
                <a:solidFill>
                  <a:schemeClr val="accent5">
                    <a:lumMod val="25000"/>
                  </a:schemeClr>
                </a:solidFill>
              </a:rPr>
              <a:t> которых подтвердило всё последующее развитие науки: во-первых, что основополагающие принципы, на которых зиждется мироздание, можно выразить на языке математики; во-вторых, что объединяющим началом всех вещей служат числовые отношения, которые выражают гармонию и порядок природы».</a:t>
            </a:r>
          </a:p>
          <a:p>
            <a:pPr>
              <a:defRPr/>
            </a:pPr>
            <a:endParaRPr lang="ru-RU" sz="2000" dirty="0" smtClean="0"/>
          </a:p>
        </p:txBody>
      </p:sp>
      <p:sp>
        <p:nvSpPr>
          <p:cNvPr id="4" name="Номер слайда 3"/>
          <p:cNvSpPr>
            <a:spLocks noGrp="1"/>
          </p:cNvSpPr>
          <p:nvPr>
            <p:ph type="sldNum" sz="quarter" idx="12"/>
          </p:nvPr>
        </p:nvSpPr>
        <p:spPr/>
        <p:txBody>
          <a:bodyPr/>
          <a:lstStyle/>
          <a:p>
            <a:pPr>
              <a:defRPr/>
            </a:pPr>
            <a:fld id="{82B38C4B-6C6A-43DC-BF58-EC2F20B2DAEA}" type="slidenum">
              <a:rPr lang="ru-RU" smtClean="0"/>
              <a:pPr>
                <a:defRPr/>
              </a:pPr>
              <a:t>25</a:t>
            </a:fld>
            <a:endParaRPr lang="ru-RU"/>
          </a:p>
        </p:txBody>
      </p:sp>
      <p:pic>
        <p:nvPicPr>
          <p:cNvPr id="108547" name="Рисунок 2" descr="pifagor.jpg"/>
          <p:cNvPicPr>
            <a:picLocks noChangeAspect="1"/>
          </p:cNvPicPr>
          <p:nvPr/>
        </p:nvPicPr>
        <p:blipFill>
          <a:blip r:embed="rId2" cstate="print"/>
          <a:srcRect/>
          <a:stretch>
            <a:fillRect/>
          </a:stretch>
        </p:blipFill>
        <p:spPr bwMode="auto">
          <a:xfrm>
            <a:off x="3500438" y="277813"/>
            <a:ext cx="2157412" cy="2803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07522">
                                            <p:txEl>
                                              <p:pRg st="0" end="0"/>
                                            </p:txEl>
                                          </p:spTgt>
                                        </p:tgtEl>
                                        <p:attrNameLst>
                                          <p:attrName>style.visibility</p:attrName>
                                        </p:attrNameLst>
                                      </p:cBhvr>
                                      <p:to>
                                        <p:strVal val="visible"/>
                                      </p:to>
                                    </p:set>
                                    <p:animEffect transition="in" filter="blinds(horizontal)">
                                      <p:cBhvr>
                                        <p:cTn id="7" dur="1000"/>
                                        <p:tgtEl>
                                          <p:spTgt spid="107522">
                                            <p:txEl>
                                              <p:pRg st="0" end="0"/>
                                            </p:txEl>
                                          </p:spTgt>
                                        </p:tgtEl>
                                      </p:cBhvr>
                                    </p:animEffect>
                                  </p:childTnLst>
                                </p:cTn>
                              </p:par>
                            </p:childTnLst>
                          </p:cTn>
                        </p:par>
                        <p:par>
                          <p:cTn id="8" fill="hold">
                            <p:stCondLst>
                              <p:cond delay="1000"/>
                            </p:stCondLst>
                            <p:childTnLst>
                              <p:par>
                                <p:cTn id="9" presetID="54" presetClass="entr" presetSubtype="0" accel="100000" fill="hold" nodeType="afterEffect">
                                  <p:stCondLst>
                                    <p:cond delay="0"/>
                                  </p:stCondLst>
                                  <p:childTnLst>
                                    <p:set>
                                      <p:cBhvr>
                                        <p:cTn id="10" dur="1" fill="hold">
                                          <p:stCondLst>
                                            <p:cond delay="0"/>
                                          </p:stCondLst>
                                        </p:cTn>
                                        <p:tgtEl>
                                          <p:spTgt spid="108547"/>
                                        </p:tgtEl>
                                        <p:attrNameLst>
                                          <p:attrName>style.visibility</p:attrName>
                                        </p:attrNameLst>
                                      </p:cBhvr>
                                      <p:to>
                                        <p:strVal val="visible"/>
                                      </p:to>
                                    </p:set>
                                    <p:anim calcmode="lin" valueType="num">
                                      <p:cBhvr>
                                        <p:cTn id="11" dur="1000" fill="hold"/>
                                        <p:tgtEl>
                                          <p:spTgt spid="108547"/>
                                        </p:tgtEl>
                                        <p:attrNameLst>
                                          <p:attrName>ppt_w</p:attrName>
                                        </p:attrNameLst>
                                      </p:cBhvr>
                                      <p:tavLst>
                                        <p:tav tm="0">
                                          <p:val>
                                            <p:strVal val="#ppt_w*0.05"/>
                                          </p:val>
                                        </p:tav>
                                        <p:tav tm="100000">
                                          <p:val>
                                            <p:strVal val="#ppt_w"/>
                                          </p:val>
                                        </p:tav>
                                      </p:tavLst>
                                    </p:anim>
                                    <p:anim calcmode="lin" valueType="num">
                                      <p:cBhvr>
                                        <p:cTn id="12" dur="1000" fill="hold"/>
                                        <p:tgtEl>
                                          <p:spTgt spid="108547"/>
                                        </p:tgtEl>
                                        <p:attrNameLst>
                                          <p:attrName>ppt_h</p:attrName>
                                        </p:attrNameLst>
                                      </p:cBhvr>
                                      <p:tavLst>
                                        <p:tav tm="0">
                                          <p:val>
                                            <p:strVal val="#ppt_h"/>
                                          </p:val>
                                        </p:tav>
                                        <p:tav tm="100000">
                                          <p:val>
                                            <p:strVal val="#ppt_h"/>
                                          </p:val>
                                        </p:tav>
                                      </p:tavLst>
                                    </p:anim>
                                    <p:anim calcmode="lin" valueType="num">
                                      <p:cBhvr>
                                        <p:cTn id="13" dur="1000" fill="hold"/>
                                        <p:tgtEl>
                                          <p:spTgt spid="108547"/>
                                        </p:tgtEl>
                                        <p:attrNameLst>
                                          <p:attrName>ppt_x</p:attrName>
                                        </p:attrNameLst>
                                      </p:cBhvr>
                                      <p:tavLst>
                                        <p:tav tm="0">
                                          <p:val>
                                            <p:strVal val="#ppt_x-.2"/>
                                          </p:val>
                                        </p:tav>
                                        <p:tav tm="100000">
                                          <p:val>
                                            <p:strVal val="#ppt_x"/>
                                          </p:val>
                                        </p:tav>
                                      </p:tavLst>
                                    </p:anim>
                                    <p:anim calcmode="lin" valueType="num">
                                      <p:cBhvr>
                                        <p:cTn id="14" dur="1000" fill="hold"/>
                                        <p:tgtEl>
                                          <p:spTgt spid="108547"/>
                                        </p:tgtEl>
                                        <p:attrNameLst>
                                          <p:attrName>ppt_y</p:attrName>
                                        </p:attrNameLst>
                                      </p:cBhvr>
                                      <p:tavLst>
                                        <p:tav tm="0">
                                          <p:val>
                                            <p:strVal val="#ppt_y"/>
                                          </p:val>
                                        </p:tav>
                                        <p:tav tm="100000">
                                          <p:val>
                                            <p:strVal val="#ppt_y"/>
                                          </p:val>
                                        </p:tav>
                                      </p:tavLst>
                                    </p:anim>
                                    <p:animEffect transition="in" filter="fade">
                                      <p:cBhvr>
                                        <p:cTn id="15" dur="1000"/>
                                        <p:tgtEl>
                                          <p:spTgt spid="1085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Содержимое 1"/>
          <p:cNvSpPr>
            <a:spLocks noGrp="1"/>
          </p:cNvSpPr>
          <p:nvPr>
            <p:ph/>
          </p:nvPr>
        </p:nvSpPr>
        <p:spPr>
          <a:xfrm>
            <a:off x="3143250" y="1714500"/>
            <a:ext cx="5543550" cy="4411663"/>
          </a:xfrm>
        </p:spPr>
        <p:txBody>
          <a:bodyPr/>
          <a:lstStyle/>
          <a:p>
            <a:pPr algn="ctr">
              <a:buFontTx/>
              <a:buNone/>
              <a:defRPr/>
            </a:pPr>
            <a:r>
              <a:rPr lang="ru-RU" dirty="0" smtClean="0"/>
              <a:t>   </a:t>
            </a:r>
            <a:r>
              <a:rPr lang="ru-RU" b="1" dirty="0" smtClean="0">
                <a:solidFill>
                  <a:schemeClr val="accent5">
                    <a:lumMod val="25000"/>
                  </a:schemeClr>
                </a:solidFill>
              </a:rPr>
              <a:t>Самосская монета с изображением Пифагора. </a:t>
            </a:r>
            <a:r>
              <a:rPr lang="en-US" b="1" dirty="0" smtClean="0">
                <a:solidFill>
                  <a:schemeClr val="accent5">
                    <a:lumMod val="25000"/>
                  </a:schemeClr>
                </a:solidFill>
              </a:rPr>
              <a:t>II</a:t>
            </a:r>
            <a:r>
              <a:rPr lang="ru-RU" b="1" dirty="0" smtClean="0">
                <a:solidFill>
                  <a:schemeClr val="accent5">
                    <a:lumMod val="25000"/>
                  </a:schemeClr>
                </a:solidFill>
              </a:rPr>
              <a:t>-</a:t>
            </a:r>
            <a:r>
              <a:rPr lang="en-US" b="1" dirty="0" smtClean="0">
                <a:solidFill>
                  <a:schemeClr val="accent5">
                    <a:lumMod val="25000"/>
                  </a:schemeClr>
                </a:solidFill>
              </a:rPr>
              <a:t>III </a:t>
            </a:r>
            <a:r>
              <a:rPr lang="ru-RU" b="1" dirty="0" smtClean="0">
                <a:solidFill>
                  <a:schemeClr val="accent5">
                    <a:lumMod val="25000"/>
                  </a:schemeClr>
                </a:solidFill>
              </a:rPr>
              <a:t>вв. Прорисовка. Конечно, это не портрет Пифагора, а обобщённый образ учёного.</a:t>
            </a:r>
          </a:p>
          <a:p>
            <a:pPr>
              <a:defRPr/>
            </a:pPr>
            <a:endParaRPr lang="ru-RU" dirty="0" smtClean="0"/>
          </a:p>
        </p:txBody>
      </p:sp>
      <p:sp>
        <p:nvSpPr>
          <p:cNvPr id="5" name="Номер слайда 4"/>
          <p:cNvSpPr>
            <a:spLocks noGrp="1"/>
          </p:cNvSpPr>
          <p:nvPr>
            <p:ph type="sldNum" sz="quarter" idx="12"/>
          </p:nvPr>
        </p:nvSpPr>
        <p:spPr/>
        <p:txBody>
          <a:bodyPr/>
          <a:lstStyle/>
          <a:p>
            <a:pPr>
              <a:defRPr/>
            </a:pPr>
            <a:fld id="{B76DF9E5-32B6-481C-9DC9-FE3F33EB4F08}" type="slidenum">
              <a:rPr lang="ru-RU" smtClean="0"/>
              <a:pPr>
                <a:defRPr/>
              </a:pPr>
              <a:t>26</a:t>
            </a:fld>
            <a:endParaRPr lang="ru-RU"/>
          </a:p>
        </p:txBody>
      </p:sp>
      <p:pic>
        <p:nvPicPr>
          <p:cNvPr id="110595" name="Рисунок 2" descr="0002.tif"/>
          <p:cNvPicPr>
            <a:picLocks noChangeAspect="1"/>
          </p:cNvPicPr>
          <p:nvPr/>
        </p:nvPicPr>
        <p:blipFill>
          <a:blip r:embed="rId3" cstate="print"/>
          <a:srcRect/>
          <a:stretch>
            <a:fillRect/>
          </a:stretch>
        </p:blipFill>
        <p:spPr bwMode="auto">
          <a:xfrm>
            <a:off x="642938" y="285750"/>
            <a:ext cx="2344737" cy="2500313"/>
          </a:xfrm>
          <a:prstGeom prst="rect">
            <a:avLst/>
          </a:prstGeom>
          <a:noFill/>
          <a:ln w="9525">
            <a:noFill/>
            <a:miter lim="800000"/>
            <a:headEnd/>
            <a:tailEnd/>
          </a:ln>
        </p:spPr>
      </p:pic>
      <p:pic>
        <p:nvPicPr>
          <p:cNvPr id="110596" name="Picture 4" descr="C:\Documents and Settings\Сергей\Мои документы\т пифагора\гс\Мон с острова Самос с изоб Пиф.jpg"/>
          <p:cNvPicPr>
            <a:picLocks noChangeAspect="1" noChangeArrowheads="1"/>
          </p:cNvPicPr>
          <p:nvPr/>
        </p:nvPicPr>
        <p:blipFill>
          <a:blip r:embed="rId4" cstate="print"/>
          <a:srcRect/>
          <a:stretch>
            <a:fillRect/>
          </a:stretch>
        </p:blipFill>
        <p:spPr bwMode="auto">
          <a:xfrm>
            <a:off x="571500" y="3000375"/>
            <a:ext cx="2500313" cy="3452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110595"/>
                                        </p:tgtEl>
                                        <p:attrNameLst>
                                          <p:attrName>style.visibility</p:attrName>
                                        </p:attrNameLst>
                                      </p:cBhvr>
                                      <p:to>
                                        <p:strVal val="visible"/>
                                      </p:to>
                                    </p:set>
                                    <p:animEffect transition="in" filter="fade">
                                      <p:cBhvr>
                                        <p:cTn id="7" dur="800" decel="100000"/>
                                        <p:tgtEl>
                                          <p:spTgt spid="110595"/>
                                        </p:tgtEl>
                                      </p:cBhvr>
                                    </p:animEffect>
                                    <p:anim calcmode="lin" valueType="num">
                                      <p:cBhvr>
                                        <p:cTn id="8" dur="800" decel="100000" fill="hold"/>
                                        <p:tgtEl>
                                          <p:spTgt spid="110595"/>
                                        </p:tgtEl>
                                        <p:attrNameLst>
                                          <p:attrName>style.rotation</p:attrName>
                                        </p:attrNameLst>
                                      </p:cBhvr>
                                      <p:tavLst>
                                        <p:tav tm="0">
                                          <p:val>
                                            <p:fltVal val="-90"/>
                                          </p:val>
                                        </p:tav>
                                        <p:tav tm="100000">
                                          <p:val>
                                            <p:fltVal val="0"/>
                                          </p:val>
                                        </p:tav>
                                      </p:tavLst>
                                    </p:anim>
                                    <p:anim calcmode="lin" valueType="num">
                                      <p:cBhvr>
                                        <p:cTn id="9" dur="800" decel="100000" fill="hold"/>
                                        <p:tgtEl>
                                          <p:spTgt spid="110595"/>
                                        </p:tgtEl>
                                        <p:attrNameLst>
                                          <p:attrName>ppt_x</p:attrName>
                                        </p:attrNameLst>
                                      </p:cBhvr>
                                      <p:tavLst>
                                        <p:tav tm="0">
                                          <p:val>
                                            <p:strVal val="#ppt_x+0.4"/>
                                          </p:val>
                                        </p:tav>
                                        <p:tav tm="100000">
                                          <p:val>
                                            <p:strVal val="#ppt_x-0.05"/>
                                          </p:val>
                                        </p:tav>
                                      </p:tavLst>
                                    </p:anim>
                                    <p:anim calcmode="lin" valueType="num">
                                      <p:cBhvr>
                                        <p:cTn id="10" dur="800" decel="100000" fill="hold"/>
                                        <p:tgtEl>
                                          <p:spTgt spid="11059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1059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10595"/>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110596"/>
                                        </p:tgtEl>
                                        <p:attrNameLst>
                                          <p:attrName>style.visibility</p:attrName>
                                        </p:attrNameLst>
                                      </p:cBhvr>
                                      <p:to>
                                        <p:strVal val="visible"/>
                                      </p:to>
                                    </p:set>
                                    <p:animEffect transition="in" filter="fade">
                                      <p:cBhvr>
                                        <p:cTn id="15" dur="800" decel="100000"/>
                                        <p:tgtEl>
                                          <p:spTgt spid="110596"/>
                                        </p:tgtEl>
                                      </p:cBhvr>
                                    </p:animEffect>
                                    <p:anim calcmode="lin" valueType="num">
                                      <p:cBhvr>
                                        <p:cTn id="16" dur="800" decel="100000" fill="hold"/>
                                        <p:tgtEl>
                                          <p:spTgt spid="110596"/>
                                        </p:tgtEl>
                                        <p:attrNameLst>
                                          <p:attrName>style.rotation</p:attrName>
                                        </p:attrNameLst>
                                      </p:cBhvr>
                                      <p:tavLst>
                                        <p:tav tm="0">
                                          <p:val>
                                            <p:fltVal val="-90"/>
                                          </p:val>
                                        </p:tav>
                                        <p:tav tm="100000">
                                          <p:val>
                                            <p:fltVal val="0"/>
                                          </p:val>
                                        </p:tav>
                                      </p:tavLst>
                                    </p:anim>
                                    <p:anim calcmode="lin" valueType="num">
                                      <p:cBhvr>
                                        <p:cTn id="17" dur="800" decel="100000" fill="hold"/>
                                        <p:tgtEl>
                                          <p:spTgt spid="110596"/>
                                        </p:tgtEl>
                                        <p:attrNameLst>
                                          <p:attrName>ppt_x</p:attrName>
                                        </p:attrNameLst>
                                      </p:cBhvr>
                                      <p:tavLst>
                                        <p:tav tm="0">
                                          <p:val>
                                            <p:strVal val="#ppt_x+0.4"/>
                                          </p:val>
                                        </p:tav>
                                        <p:tav tm="100000">
                                          <p:val>
                                            <p:strVal val="#ppt_x-0.05"/>
                                          </p:val>
                                        </p:tav>
                                      </p:tavLst>
                                    </p:anim>
                                    <p:anim calcmode="lin" valueType="num">
                                      <p:cBhvr>
                                        <p:cTn id="18" dur="800" decel="100000" fill="hold"/>
                                        <p:tgtEl>
                                          <p:spTgt spid="110596"/>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110596"/>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110596"/>
                                        </p:tgtEl>
                                        <p:attrNameLst>
                                          <p:attrName>ppt_y</p:attrName>
                                        </p:attrNameLst>
                                      </p:cBhvr>
                                      <p:tavLst>
                                        <p:tav tm="0">
                                          <p:val>
                                            <p:strVal val="#ppt_y+0.1"/>
                                          </p:val>
                                        </p:tav>
                                        <p:tav tm="100000">
                                          <p:val>
                                            <p:strVal val="#ppt_y"/>
                                          </p:val>
                                        </p:tav>
                                      </p:tavLst>
                                    </p:anim>
                                  </p:childTnLst>
                                </p:cTn>
                              </p:par>
                            </p:childTnLst>
                          </p:cTn>
                        </p:par>
                        <p:par>
                          <p:cTn id="21" fill="hold">
                            <p:stCondLst>
                              <p:cond delay="1000"/>
                            </p:stCondLst>
                            <p:childTnLst>
                              <p:par>
                                <p:cTn id="22" presetID="14" presetClass="entr" presetSubtype="10" fill="hold" grpId="0" nodeType="afterEffect">
                                  <p:stCondLst>
                                    <p:cond delay="0"/>
                                  </p:stCondLst>
                                  <p:childTnLst>
                                    <p:set>
                                      <p:cBhvr>
                                        <p:cTn id="23" dur="1" fill="hold">
                                          <p:stCondLst>
                                            <p:cond delay="0"/>
                                          </p:stCondLst>
                                        </p:cTn>
                                        <p:tgtEl>
                                          <p:spTgt spid="109570">
                                            <p:txEl>
                                              <p:pRg st="0" end="0"/>
                                            </p:txEl>
                                          </p:spTgt>
                                        </p:tgtEl>
                                        <p:attrNameLst>
                                          <p:attrName>style.visibility</p:attrName>
                                        </p:attrNameLst>
                                      </p:cBhvr>
                                      <p:to>
                                        <p:strVal val="visible"/>
                                      </p:to>
                                    </p:set>
                                    <p:animEffect transition="in" filter="randombar(horizontal)">
                                      <p:cBhvr>
                                        <p:cTn id="24" dur="1000"/>
                                        <p:tgtEl>
                                          <p:spTgt spid="1095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Содержимое 1"/>
          <p:cNvSpPr>
            <a:spLocks noGrp="1"/>
          </p:cNvSpPr>
          <p:nvPr>
            <p:ph/>
          </p:nvPr>
        </p:nvSpPr>
        <p:spPr>
          <a:xfrm>
            <a:off x="3357563" y="1428750"/>
            <a:ext cx="5572125" cy="4697413"/>
          </a:xfrm>
        </p:spPr>
        <p:txBody>
          <a:bodyPr>
            <a:normAutofit fontScale="92500"/>
          </a:bodyPr>
          <a:lstStyle/>
          <a:p>
            <a:pPr algn="ctr">
              <a:buFontTx/>
              <a:buNone/>
            </a:pPr>
            <a:r>
              <a:rPr lang="ru-RU" sz="2840" dirty="0" smtClean="0"/>
              <a:t>    Родился Пифагор где-то между 600 и 590 гг. до Рождества Христова и жил около ста лет. Много странных легенд дошло до наших дней о его рождении. Некоторые из них утверждают, что он не был обычным смертным человеком, а был одним из богов, принявших человеческий облик для того, чтобы войти в мир и учить человечество. </a:t>
            </a:r>
          </a:p>
          <a:p>
            <a:pPr>
              <a:buFontTx/>
              <a:buNone/>
            </a:pPr>
            <a:endParaRPr lang="ru-RU" dirty="0" smtClean="0"/>
          </a:p>
        </p:txBody>
      </p:sp>
      <p:sp>
        <p:nvSpPr>
          <p:cNvPr id="6" name="Номер слайда 5"/>
          <p:cNvSpPr>
            <a:spLocks noGrp="1"/>
          </p:cNvSpPr>
          <p:nvPr>
            <p:ph type="sldNum" sz="quarter" idx="12"/>
          </p:nvPr>
        </p:nvSpPr>
        <p:spPr/>
        <p:txBody>
          <a:bodyPr/>
          <a:lstStyle/>
          <a:p>
            <a:pPr>
              <a:defRPr/>
            </a:pPr>
            <a:fld id="{97A3A28E-DBAC-4583-8133-F52DB65DABB6}" type="slidenum">
              <a:rPr lang="ru-RU" smtClean="0"/>
              <a:pPr>
                <a:defRPr/>
              </a:pPr>
              <a:t>3</a:t>
            </a:fld>
            <a:endParaRPr lang="ru-RU"/>
          </a:p>
        </p:txBody>
      </p:sp>
      <p:pic>
        <p:nvPicPr>
          <p:cNvPr id="92163" name="Picture 2"/>
          <p:cNvPicPr>
            <a:picLocks noChangeAspect="1" noChangeArrowheads="1"/>
          </p:cNvPicPr>
          <p:nvPr/>
        </p:nvPicPr>
        <p:blipFill>
          <a:blip r:embed="rId2" cstate="print"/>
          <a:srcRect r="2597" b="5263"/>
          <a:stretch>
            <a:fillRect/>
          </a:stretch>
        </p:blipFill>
        <p:spPr bwMode="auto">
          <a:xfrm>
            <a:off x="357188" y="1500188"/>
            <a:ext cx="3095625" cy="3714750"/>
          </a:xfrm>
          <a:prstGeom prst="rect">
            <a:avLst/>
          </a:prstGeom>
          <a:noFill/>
          <a:ln w="9525">
            <a:noFill/>
            <a:miter lim="800000"/>
            <a:headEnd/>
            <a:tailEnd/>
          </a:ln>
        </p:spPr>
      </p:pic>
      <p:sp>
        <p:nvSpPr>
          <p:cNvPr id="4" name="Прямоугольник 3"/>
          <p:cNvSpPr/>
          <p:nvPr/>
        </p:nvSpPr>
        <p:spPr>
          <a:xfrm>
            <a:off x="428596" y="5286388"/>
            <a:ext cx="2900153" cy="1077218"/>
          </a:xfrm>
          <a:prstGeom prst="rect">
            <a:avLst/>
          </a:prstGeom>
          <a:noFill/>
        </p:spPr>
        <p:txBody>
          <a:bodyPr wrap="none">
            <a:spAutoFit/>
          </a:bodyPr>
          <a:lstStyle/>
          <a:p>
            <a:pPr algn="ctr">
              <a:defRPr/>
            </a:pPr>
            <a:r>
              <a:rPr lang="ru-RU" sz="3200" b="1" dirty="0">
                <a:ln w="18000">
                  <a:solidFill>
                    <a:schemeClr val="accent2">
                      <a:satMod val="140000"/>
                    </a:schemeClr>
                  </a:solidFill>
                  <a:prstDash val="solid"/>
                  <a:miter lim="800000"/>
                </a:ln>
                <a:solidFill>
                  <a:srgbClr val="663300"/>
                </a:solidFill>
                <a:effectLst>
                  <a:outerShdw blurRad="25500" dist="23000" dir="7020000" algn="tl">
                    <a:srgbClr val="000000">
                      <a:alpha val="50000"/>
                    </a:srgbClr>
                  </a:outerShdw>
                </a:effectLst>
              </a:rPr>
              <a:t>Бог-Творец</a:t>
            </a:r>
          </a:p>
          <a:p>
            <a:pPr algn="ctr">
              <a:defRPr/>
            </a:pPr>
            <a:r>
              <a:rPr lang="ru-RU" sz="3200" b="1" dirty="0">
                <a:ln w="18000">
                  <a:solidFill>
                    <a:schemeClr val="accent2">
                      <a:satMod val="140000"/>
                    </a:schemeClr>
                  </a:solidFill>
                  <a:prstDash val="solid"/>
                  <a:miter lim="800000"/>
                </a:ln>
                <a:solidFill>
                  <a:srgbClr val="663300"/>
                </a:solidFill>
                <a:effectLst>
                  <a:outerShdw blurRad="25500" dist="23000" dir="7020000" algn="tl">
                    <a:srgbClr val="000000">
                      <a:alpha val="50000"/>
                    </a:srgbClr>
                  </a:outerShdw>
                </a:effectLst>
              </a:rPr>
              <a:t>как геометр</a:t>
            </a:r>
          </a:p>
        </p:txBody>
      </p:sp>
      <p:sp>
        <p:nvSpPr>
          <p:cNvPr id="7" name="Прямоугольник 6"/>
          <p:cNvSpPr/>
          <p:nvPr/>
        </p:nvSpPr>
        <p:spPr>
          <a:xfrm>
            <a:off x="285720" y="142853"/>
            <a:ext cx="8643998" cy="707886"/>
          </a:xfrm>
          <a:prstGeom prst="rect">
            <a:avLst/>
          </a:prstGeom>
          <a:noFill/>
        </p:spPr>
        <p:txBody>
          <a:bodyPr>
            <a:spAutoFit/>
          </a:bodyPr>
          <a:lstStyle/>
          <a:p>
            <a:pPr algn="ctr">
              <a:defRPr/>
            </a:pPr>
            <a:r>
              <a:rPr lang="ru-RU" sz="4000" b="1" dirty="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rPr>
              <a:t>Легенда о рождении </a:t>
            </a:r>
            <a:r>
              <a:rPr lang="ru-RU" sz="4000" b="1" dirty="0">
                <a:ln w="18000">
                  <a:solidFill>
                    <a:schemeClr val="accent2">
                      <a:satMod val="140000"/>
                    </a:schemeClr>
                  </a:solidFill>
                  <a:prstDash val="solid"/>
                  <a:miter lim="800000"/>
                </a:ln>
                <a:solidFill>
                  <a:schemeClr val="accent1">
                    <a:lumMod val="60000"/>
                    <a:lumOff val="40000"/>
                  </a:schemeClr>
                </a:solidFill>
                <a:effectLst>
                  <a:outerShdw blurRad="25500" dist="23000" dir="7020000" algn="tl">
                    <a:srgbClr val="000000">
                      <a:alpha val="50000"/>
                    </a:srgbClr>
                  </a:outerShdw>
                </a:effectLst>
              </a:rPr>
              <a:t>Пифагора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7"/>
                                        </p:tgtEl>
                                        <p:attrNameLst>
                                          <p:attrName>ppt_y</p:attrName>
                                        </p:attrNameLst>
                                      </p:cBhvr>
                                      <p:tavLst>
                                        <p:tav tm="0">
                                          <p:val>
                                            <p:strVal val="#ppt_y"/>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92162">
                                            <p:txEl>
                                              <p:pRg st="0" end="0"/>
                                            </p:txEl>
                                          </p:spTgt>
                                        </p:tgtEl>
                                        <p:attrNameLst>
                                          <p:attrName>style.visibility</p:attrName>
                                        </p:attrNameLst>
                                      </p:cBhvr>
                                      <p:to>
                                        <p:strVal val="visible"/>
                                      </p:to>
                                    </p:set>
                                    <p:animEffect transition="in" filter="fade">
                                      <p:cBhvr>
                                        <p:cTn id="14" dur="1000"/>
                                        <p:tgtEl>
                                          <p:spTgt spid="92162">
                                            <p:txEl>
                                              <p:pRg st="0" end="0"/>
                                            </p:txEl>
                                          </p:spTgt>
                                        </p:tgtEl>
                                      </p:cBhvr>
                                    </p:animEffect>
                                    <p:anim calcmode="lin" valueType="num">
                                      <p:cBhvr>
                                        <p:cTn id="15" dur="1000" fill="hold"/>
                                        <p:tgtEl>
                                          <p:spTgt spid="92162">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92162">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92162">
                                            <p:txEl>
                                              <p:pRg st="0" end="0"/>
                                            </p:txEl>
                                          </p:spTgt>
                                        </p:tgtEl>
                                        <p:attrNameLst>
                                          <p:attrName>ppt_y</p:attrName>
                                        </p:attrNameLst>
                                      </p:cBhvr>
                                      <p:tavLst>
                                        <p:tav tm="0">
                                          <p:val>
                                            <p:strVal val="#ppt_y-.03"/>
                                          </p:val>
                                        </p:tav>
                                        <p:tav tm="100000">
                                          <p:val>
                                            <p:strVal val="#ppt_y"/>
                                          </p:val>
                                        </p:tav>
                                      </p:tavLst>
                                    </p:anim>
                                  </p:childTnLst>
                                </p:cTn>
                              </p:par>
                              <p:par>
                                <p:cTn id="18" presetID="9" presetClass="entr" presetSubtype="0" fill="hold" nodeType="withEffect">
                                  <p:stCondLst>
                                    <p:cond delay="0"/>
                                  </p:stCondLst>
                                  <p:childTnLst>
                                    <p:set>
                                      <p:cBhvr>
                                        <p:cTn id="19" dur="1" fill="hold">
                                          <p:stCondLst>
                                            <p:cond delay="0"/>
                                          </p:stCondLst>
                                        </p:cTn>
                                        <p:tgtEl>
                                          <p:spTgt spid="92163"/>
                                        </p:tgtEl>
                                        <p:attrNameLst>
                                          <p:attrName>style.visibility</p:attrName>
                                        </p:attrNameLst>
                                      </p:cBhvr>
                                      <p:to>
                                        <p:strVal val="visible"/>
                                      </p:to>
                                    </p:set>
                                    <p:animEffect transition="in" filter="dissolve">
                                      <p:cBhvr>
                                        <p:cTn id="20" dur="1000"/>
                                        <p:tgtEl>
                                          <p:spTgt spid="92163"/>
                                        </p:tgtEl>
                                      </p:cBhvr>
                                    </p:animEffect>
                                  </p:childTnLst>
                                </p:cTn>
                              </p:par>
                              <p:par>
                                <p:cTn id="21" presetID="18" presetClass="entr" presetSubtype="12"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strips(downLeft)">
                                      <p:cBhvr>
                                        <p:cTn id="2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7378" name="Group 34"/>
          <p:cNvGraphicFramePr>
            <a:graphicFrameLocks noGrp="1"/>
          </p:cNvGraphicFramePr>
          <p:nvPr>
            <p:ph/>
          </p:nvPr>
        </p:nvGraphicFramePr>
        <p:xfrm>
          <a:off x="357188" y="1785938"/>
          <a:ext cx="8462962" cy="4693920"/>
        </p:xfrm>
        <a:graphic>
          <a:graphicData uri="http://schemas.openxmlformats.org/drawingml/2006/table">
            <a:tbl>
              <a:tblPr/>
              <a:tblGrid>
                <a:gridCol w="779462"/>
                <a:gridCol w="6221413"/>
                <a:gridCol w="1462087"/>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404040"/>
                          </a:solidFill>
                          <a:effectLst/>
                          <a:latin typeface="Times New Roman" pitchFamily="18" charset="0"/>
                          <a:cs typeface="Times New Roman" pitchFamily="18" charset="0"/>
                        </a:rPr>
                        <a:t>№</a:t>
                      </a:r>
                      <a:endParaRPr kumimoji="0" lang="ru-RU" sz="2800" b="1" i="0" u="none" strike="noStrike" cap="none" normalizeH="0" baseline="0" dirty="0" smtClean="0">
                        <a:ln>
                          <a:noFill/>
                        </a:ln>
                        <a:solidFill>
                          <a:srgbClr val="40404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404040"/>
                          </a:solidFill>
                          <a:effectLst/>
                          <a:latin typeface="Times New Roman" pitchFamily="18" charset="0"/>
                          <a:cs typeface="Times New Roman" pitchFamily="18" charset="0"/>
                        </a:rPr>
                        <a:t>Историческое место</a:t>
                      </a:r>
                      <a:endParaRPr kumimoji="0" lang="ru-RU" sz="2800" b="1" i="0" u="none" strike="noStrike" cap="none" normalizeH="0" baseline="0" smtClean="0">
                        <a:ln>
                          <a:noFill/>
                        </a:ln>
                        <a:solidFill>
                          <a:srgbClr val="40404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404040"/>
                          </a:solidFill>
                          <a:effectLst/>
                          <a:latin typeface="Times New Roman" pitchFamily="18" charset="0"/>
                          <a:cs typeface="Times New Roman" pitchFamily="18" charset="0"/>
                        </a:rPr>
                        <a:t>дата</a:t>
                      </a:r>
                      <a:endParaRPr kumimoji="0" lang="ru-RU" sz="2800" b="1" i="0" u="none" strike="noStrike" cap="none" normalizeH="0" baseline="0" smtClean="0">
                        <a:ln>
                          <a:noFill/>
                        </a:ln>
                        <a:solidFill>
                          <a:srgbClr val="40404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ru-RU" sz="2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Times New Roman" pitchFamily="18" charset="0"/>
                          <a:cs typeface="Times New Roman" pitchFamily="18" charset="0"/>
                        </a:rPr>
                        <a:t>Древний Китай (математическая книга Чу-пей)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~2400 г. до н. э.</a:t>
                      </a:r>
                      <a:endParaRPr kumimoji="0" lang="ru-RU" sz="2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ru-RU" sz="2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smtClean="0">
                          <a:ln>
                            <a:noFill/>
                          </a:ln>
                          <a:solidFill>
                            <a:srgbClr val="000000"/>
                          </a:solidFill>
                          <a:effectLst/>
                          <a:latin typeface="Times New Roman" pitchFamily="18" charset="0"/>
                          <a:cs typeface="Times New Roman" pitchFamily="18" charset="0"/>
                        </a:rPr>
                        <a:t>Древний Египет (гарпедонапты  или "натягиватели веревок")</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2300 г. до н. э.</a:t>
                      </a:r>
                      <a:endParaRPr kumimoji="0" lang="ru-RU" sz="2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3</a:t>
                      </a:r>
                      <a:endParaRPr kumimoji="0" lang="ru-RU" sz="2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Вавилон</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Хаммураби</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 	</a:t>
                      </a:r>
                      <a:endParaRPr kumimoji="0" lang="ru-RU" sz="2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2000 г. до н. э.</a:t>
                      </a:r>
                      <a:endParaRPr kumimoji="0" lang="ru-RU" sz="2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ru-RU" sz="2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Древняя Индия (сборник Сульвасутра ) 	</a:t>
                      </a:r>
                      <a:endParaRPr kumimoji="0" lang="ru-RU" sz="2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600 г. </a:t>
                      </a:r>
                      <a:endParaRPr kumimoji="0" lang="ru-RU" sz="2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до н. э.</a:t>
                      </a:r>
                      <a:endParaRPr kumimoji="0" lang="ru-RU" sz="2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5</a:t>
                      </a:r>
                      <a:endParaRPr kumimoji="0" lang="ru-RU" sz="2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Пифагор 	</a:t>
                      </a:r>
                      <a:endParaRPr kumimoji="0" lang="ru-RU" sz="2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570 г.</a:t>
                      </a:r>
                      <a:endParaRPr kumimoji="0" lang="ru-RU" sz="2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 до н. э.</a:t>
                      </a:r>
                      <a:endParaRPr kumimoji="0" lang="ru-RU" sz="2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4" name="Номер слайда 3"/>
          <p:cNvSpPr>
            <a:spLocks noGrp="1"/>
          </p:cNvSpPr>
          <p:nvPr>
            <p:ph type="sldNum" sz="quarter" idx="12"/>
          </p:nvPr>
        </p:nvSpPr>
        <p:spPr>
          <a:xfrm>
            <a:off x="6553200" y="6429375"/>
            <a:ext cx="2376488" cy="292100"/>
          </a:xfrm>
        </p:spPr>
        <p:txBody>
          <a:bodyPr/>
          <a:lstStyle/>
          <a:p>
            <a:pPr>
              <a:defRPr/>
            </a:pPr>
            <a:fld id="{C6DC12E6-7298-46AD-B4BA-DE06E2F18651}" type="slidenum">
              <a:rPr lang="ru-RU" smtClean="0"/>
              <a:pPr>
                <a:defRPr/>
              </a:pPr>
              <a:t>4</a:t>
            </a:fld>
            <a:endParaRPr lang="ru-RU" dirty="0"/>
          </a:p>
        </p:txBody>
      </p:sp>
      <p:sp>
        <p:nvSpPr>
          <p:cNvPr id="35872" name="Rectangle 1"/>
          <p:cNvSpPr>
            <a:spLocks noChangeArrowheads="1"/>
          </p:cNvSpPr>
          <p:nvPr/>
        </p:nvSpPr>
        <p:spPr bwMode="auto">
          <a:xfrm>
            <a:off x="0" y="357188"/>
            <a:ext cx="9144000" cy="1077912"/>
          </a:xfrm>
          <a:prstGeom prst="rect">
            <a:avLst/>
          </a:prstGeom>
          <a:noFill/>
          <a:ln w="9525">
            <a:noFill/>
            <a:miter lim="800000"/>
            <a:headEnd/>
            <a:tailEnd/>
          </a:ln>
        </p:spPr>
        <p:txBody>
          <a:bodyPr anchor="ctr">
            <a:spAutoFit/>
          </a:bodyPr>
          <a:lstStyle/>
          <a:p>
            <a:pPr algn="ctr" eaLnBrk="0" hangingPunct="0"/>
            <a:r>
              <a:rPr lang="ru-RU" sz="3200" b="1">
                <a:solidFill>
                  <a:srgbClr val="404040"/>
                </a:solidFill>
                <a:cs typeface="Times New Roman" pitchFamily="18" charset="0"/>
              </a:rPr>
              <a:t>Хронология развития теоремы</a:t>
            </a:r>
          </a:p>
          <a:p>
            <a:pPr algn="ctr" eaLnBrk="0" hangingPunct="0"/>
            <a:r>
              <a:rPr lang="ru-RU" sz="3200" b="1">
                <a:solidFill>
                  <a:srgbClr val="404040"/>
                </a:solidFill>
                <a:cs typeface="Times New Roman" pitchFamily="18" charset="0"/>
              </a:rPr>
              <a:t> до Пифагора:</a:t>
            </a:r>
            <a:endParaRPr lang="ru-RU" sz="3200" b="1">
              <a:solidFill>
                <a:srgbClr val="40404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5872"/>
                                        </p:tgtEl>
                                        <p:attrNameLst>
                                          <p:attrName>style.visibility</p:attrName>
                                        </p:attrNameLst>
                                      </p:cBhvr>
                                      <p:to>
                                        <p:strVal val="visible"/>
                                      </p:to>
                                    </p:set>
                                  </p:childTnLst>
                                </p:cTn>
                              </p:par>
                            </p:childTnLst>
                          </p:cTn>
                        </p:par>
                        <p:par>
                          <p:cTn id="7" fill="hold">
                            <p:stCondLst>
                              <p:cond delay="500"/>
                            </p:stCondLst>
                            <p:childTnLst>
                              <p:par>
                                <p:cTn id="8" presetID="4" presetClass="entr" presetSubtype="16" fill="hold" nodeType="afterEffect">
                                  <p:stCondLst>
                                    <p:cond delay="0"/>
                                  </p:stCondLst>
                                  <p:childTnLst>
                                    <p:set>
                                      <p:cBhvr>
                                        <p:cTn id="9" dur="1" fill="hold">
                                          <p:stCondLst>
                                            <p:cond delay="0"/>
                                          </p:stCondLst>
                                        </p:cTn>
                                        <p:tgtEl>
                                          <p:spTgt spid="57378"/>
                                        </p:tgtEl>
                                        <p:attrNameLst>
                                          <p:attrName>style.visibility</p:attrName>
                                        </p:attrNameLst>
                                      </p:cBhvr>
                                      <p:to>
                                        <p:strVal val="visible"/>
                                      </p:to>
                                    </p:set>
                                    <p:animEffect transition="in" filter="box(in)">
                                      <p:cBhvr>
                                        <p:cTn id="10" dur="500"/>
                                        <p:tgtEl>
                                          <p:spTgt spid="57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7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Содержимое 3"/>
          <p:cNvSpPr>
            <a:spLocks noGrp="1"/>
          </p:cNvSpPr>
          <p:nvPr>
            <p:ph/>
          </p:nvPr>
        </p:nvSpPr>
        <p:spPr>
          <a:xfrm>
            <a:off x="2286000" y="274638"/>
            <a:ext cx="6858000" cy="5851525"/>
          </a:xfrm>
        </p:spPr>
        <p:txBody>
          <a:bodyPr>
            <a:normAutofit/>
          </a:bodyPr>
          <a:lstStyle/>
          <a:p>
            <a:pPr algn="ctr">
              <a:buFontTx/>
              <a:buNone/>
            </a:pPr>
            <a:r>
              <a:rPr lang="ru-RU" sz="2800" smtClean="0"/>
              <a:t>   </a:t>
            </a:r>
            <a:r>
              <a:rPr lang="ru-RU" sz="2800" b="1" smtClean="0"/>
              <a:t>Исторический обзор начнём с древнего Китая. Здесь особое внимание привлекает математическая книга Чу-пей. В этом сочинении так говорится о пифагоровом треугольнике со сторонами 3, 4 и 5:</a:t>
            </a:r>
          </a:p>
          <a:p>
            <a:pPr algn="ctr">
              <a:buFontTx/>
              <a:buNone/>
            </a:pPr>
            <a:r>
              <a:rPr lang="ru-RU" sz="2800" b="1" i="1" smtClean="0"/>
              <a:t>"Если прямой угол разложить на составные части, то линия, соединяющая концы его сторон, будет 5, когда основание есть 3, а высота 4".</a:t>
            </a:r>
            <a:endParaRPr lang="ru-RU" sz="2800" b="1" smtClean="0"/>
          </a:p>
          <a:p>
            <a:endParaRPr lang="ru-RU" sz="2800" smtClean="0"/>
          </a:p>
        </p:txBody>
      </p:sp>
      <p:sp>
        <p:nvSpPr>
          <p:cNvPr id="4" name="Номер слайда 3"/>
          <p:cNvSpPr>
            <a:spLocks noGrp="1"/>
          </p:cNvSpPr>
          <p:nvPr>
            <p:ph type="sldNum" sz="quarter" idx="12"/>
          </p:nvPr>
        </p:nvSpPr>
        <p:spPr/>
        <p:txBody>
          <a:bodyPr/>
          <a:lstStyle/>
          <a:p>
            <a:pPr>
              <a:defRPr/>
            </a:pPr>
            <a:fld id="{BDEFE871-73E6-474A-80E7-503D79FB2444}" type="slidenum">
              <a:rPr lang="ru-RU" smtClean="0"/>
              <a:pPr>
                <a:defRPr/>
              </a:pPr>
              <a:t>5</a:t>
            </a:fld>
            <a:endParaRPr lang="ru-RU"/>
          </a:p>
        </p:txBody>
      </p:sp>
      <p:pic>
        <p:nvPicPr>
          <p:cNvPr id="36867" name="Рисунок 1" descr="C:\Documents and Settings\Сергей.BA5D79E89859413\Рабочий стол\т пифагора\история теоремы\история 1.jpg"/>
          <p:cNvPicPr>
            <a:picLocks noChangeAspect="1" noChangeArrowheads="1"/>
          </p:cNvPicPr>
          <p:nvPr/>
        </p:nvPicPr>
        <p:blipFill>
          <a:blip r:embed="rId2" cstate="print">
            <a:lum contrast="-10000"/>
          </a:blip>
          <a:srcRect/>
          <a:stretch>
            <a:fillRect/>
          </a:stretch>
        </p:blipFill>
        <p:spPr bwMode="auto">
          <a:xfrm>
            <a:off x="142875" y="857250"/>
            <a:ext cx="2786063" cy="2425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checkerboard(across)">
                                      <p:cBhvr>
                                        <p:cTn id="7" dur="1000"/>
                                        <p:tgtEl>
                                          <p:spTgt spid="36866">
                                            <p:txEl>
                                              <p:pRg st="0" end="0"/>
                                            </p:txEl>
                                          </p:spTgt>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36866">
                                            <p:txEl>
                                              <p:pRg st="1" end="1"/>
                                            </p:txEl>
                                          </p:spTgt>
                                        </p:tgtEl>
                                        <p:attrNameLst>
                                          <p:attrName>style.visibility</p:attrName>
                                        </p:attrNameLst>
                                      </p:cBhvr>
                                      <p:to>
                                        <p:strVal val="visible"/>
                                      </p:to>
                                    </p:set>
                                    <p:animEffect transition="in" filter="checkerboard(across)">
                                      <p:cBhvr>
                                        <p:cTn id="11" dur="1000"/>
                                        <p:tgtEl>
                                          <p:spTgt spid="36866">
                                            <p:txEl>
                                              <p:pRg st="1" end="1"/>
                                            </p:txEl>
                                          </p:spTgt>
                                        </p:tgtEl>
                                      </p:cBhvr>
                                    </p:animEffect>
                                  </p:childTnLst>
                                </p:cTn>
                              </p:par>
                            </p:childTnLst>
                          </p:cTn>
                        </p:par>
                        <p:par>
                          <p:cTn id="12" fill="hold">
                            <p:stCondLst>
                              <p:cond delay="2000"/>
                            </p:stCondLst>
                            <p:childTnLst>
                              <p:par>
                                <p:cTn id="13" presetID="13" presetClass="entr" presetSubtype="16" fill="hold" nodeType="afterEffect">
                                  <p:stCondLst>
                                    <p:cond delay="0"/>
                                  </p:stCondLst>
                                  <p:childTnLst>
                                    <p:set>
                                      <p:cBhvr>
                                        <p:cTn id="14" dur="1" fill="hold">
                                          <p:stCondLst>
                                            <p:cond delay="0"/>
                                          </p:stCondLst>
                                        </p:cTn>
                                        <p:tgtEl>
                                          <p:spTgt spid="36867"/>
                                        </p:tgtEl>
                                        <p:attrNameLst>
                                          <p:attrName>style.visibility</p:attrName>
                                        </p:attrNameLst>
                                      </p:cBhvr>
                                      <p:to>
                                        <p:strVal val="visible"/>
                                      </p:to>
                                    </p:set>
                                    <p:animEffect transition="in" filter="plus(in)">
                                      <p:cBhvr>
                                        <p:cTn id="15" dur="10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Содержимое 1"/>
          <p:cNvSpPr>
            <a:spLocks noGrp="1"/>
          </p:cNvSpPr>
          <p:nvPr>
            <p:ph/>
          </p:nvPr>
        </p:nvSpPr>
        <p:spPr>
          <a:xfrm>
            <a:off x="3143250" y="274638"/>
            <a:ext cx="5857875" cy="5851525"/>
          </a:xfrm>
        </p:spPr>
        <p:txBody>
          <a:bodyPr>
            <a:normAutofit/>
          </a:bodyPr>
          <a:lstStyle/>
          <a:p>
            <a:pPr algn="ctr">
              <a:buFontTx/>
              <a:buNone/>
            </a:pPr>
            <a:r>
              <a:rPr lang="ru-RU" sz="2400" smtClean="0"/>
              <a:t>Насчитывается более пятисот доказательств теоремы. Благодаря такому количеству доказательств теорема Пифагора попала в Книгу рекордов Гиннеса как теорема с наибольшим количеством доказательств. Это говорит о неослабевающем интересе к ней со стороны широкой математической общественности. Теорема Пифагора послужила источником для множества обобщений и плодородных идей. Глубина этой древней истины, по-видимому, далеко не исчерпана.</a:t>
            </a:r>
          </a:p>
          <a:p>
            <a:pPr algn="ctr">
              <a:buFontTx/>
              <a:buNone/>
            </a:pPr>
            <a:r>
              <a:rPr lang="ru-RU" sz="2400" smtClean="0"/>
              <a:t> </a:t>
            </a:r>
          </a:p>
          <a:p>
            <a:endParaRPr lang="ru-RU" smtClean="0"/>
          </a:p>
        </p:txBody>
      </p:sp>
      <p:sp>
        <p:nvSpPr>
          <p:cNvPr id="4" name="Номер слайда 3"/>
          <p:cNvSpPr>
            <a:spLocks noGrp="1"/>
          </p:cNvSpPr>
          <p:nvPr>
            <p:ph type="sldNum" sz="quarter" idx="12"/>
          </p:nvPr>
        </p:nvSpPr>
        <p:spPr/>
        <p:txBody>
          <a:bodyPr/>
          <a:lstStyle/>
          <a:p>
            <a:pPr>
              <a:defRPr/>
            </a:pPr>
            <a:fld id="{62BF7C68-F6EA-4AAA-AFC8-44BC52E76DE6}" type="slidenum">
              <a:rPr lang="ru-RU" smtClean="0"/>
              <a:pPr>
                <a:defRPr/>
              </a:pPr>
              <a:t>6</a:t>
            </a:fld>
            <a:endParaRPr lang="ru-RU"/>
          </a:p>
        </p:txBody>
      </p:sp>
      <p:pic>
        <p:nvPicPr>
          <p:cNvPr id="43011" name="Picture 2" descr="01030300"/>
          <p:cNvPicPr>
            <a:picLocks noChangeAspect="1" noChangeArrowheads="1"/>
          </p:cNvPicPr>
          <p:nvPr/>
        </p:nvPicPr>
        <p:blipFill>
          <a:blip r:embed="rId2" cstate="print"/>
          <a:srcRect/>
          <a:stretch>
            <a:fillRect/>
          </a:stretch>
        </p:blipFill>
        <p:spPr bwMode="auto">
          <a:xfrm>
            <a:off x="214313" y="1714500"/>
            <a:ext cx="3028950" cy="3451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Effect transition="in" filter="fade">
                                      <p:cBhvr>
                                        <p:cTn id="7" dur="385" decel="100000"/>
                                        <p:tgtEl>
                                          <p:spTgt spid="43010">
                                            <p:txEl>
                                              <p:pRg st="0" end="0"/>
                                            </p:txEl>
                                          </p:spTgt>
                                        </p:tgtEl>
                                      </p:cBhvr>
                                    </p:animEffect>
                                    <p:animScale>
                                      <p:cBhvr>
                                        <p:cTn id="8" dur="385" decel="100000"/>
                                        <p:tgtEl>
                                          <p:spTgt spid="43010">
                                            <p:txEl>
                                              <p:pRg st="0" end="0"/>
                                            </p:txEl>
                                          </p:spTgt>
                                        </p:tgtEl>
                                      </p:cBhvr>
                                      <p:from x="10000" y="10000"/>
                                      <p:to x="200000" y="450000"/>
                                    </p:animScale>
                                    <p:animScale>
                                      <p:cBhvr>
                                        <p:cTn id="9" dur="615" accel="100000" fill="hold">
                                          <p:stCondLst>
                                            <p:cond delay="385"/>
                                          </p:stCondLst>
                                        </p:cTn>
                                        <p:tgtEl>
                                          <p:spTgt spid="43010">
                                            <p:txEl>
                                              <p:pRg st="0" end="0"/>
                                            </p:txEl>
                                          </p:spTgt>
                                        </p:tgtEl>
                                      </p:cBhvr>
                                      <p:from x="200000" y="450000"/>
                                      <p:to x="100000" y="100000"/>
                                    </p:animScale>
                                    <p:set>
                                      <p:cBhvr>
                                        <p:cTn id="10" dur="385" fill="hold"/>
                                        <p:tgtEl>
                                          <p:spTgt spid="43010">
                                            <p:txEl>
                                              <p:pRg st="0" end="0"/>
                                            </p:txEl>
                                          </p:spTgt>
                                        </p:tgtEl>
                                        <p:attrNameLst>
                                          <p:attrName>ppt_x</p:attrName>
                                        </p:attrNameLst>
                                      </p:cBhvr>
                                      <p:to>
                                        <p:strVal val="(0.5)"/>
                                      </p:to>
                                    </p:set>
                                    <p:anim from="(0.5)" to="(#ppt_x)" calcmode="lin" valueType="num">
                                      <p:cBhvr>
                                        <p:cTn id="11" dur="615" accel="100000" fill="hold">
                                          <p:stCondLst>
                                            <p:cond delay="385"/>
                                          </p:stCondLst>
                                        </p:cTn>
                                        <p:tgtEl>
                                          <p:spTgt spid="43010">
                                            <p:txEl>
                                              <p:pRg st="0" end="0"/>
                                            </p:txEl>
                                          </p:spTgt>
                                        </p:tgtEl>
                                        <p:attrNameLst>
                                          <p:attrName>ppt_x</p:attrName>
                                        </p:attrNameLst>
                                      </p:cBhvr>
                                    </p:anim>
                                    <p:set>
                                      <p:cBhvr>
                                        <p:cTn id="12" dur="385" fill="hold"/>
                                        <p:tgtEl>
                                          <p:spTgt spid="43010">
                                            <p:txEl>
                                              <p:pRg st="0" end="0"/>
                                            </p:txEl>
                                          </p:spTgt>
                                        </p:tgtEl>
                                        <p:attrNameLst>
                                          <p:attrName>ppt_y</p:attrName>
                                        </p:attrNameLst>
                                      </p:cBhvr>
                                      <p:to>
                                        <p:strVal val="(#ppt_y+0.4)"/>
                                      </p:to>
                                    </p:set>
                                    <p:anim from="(#ppt_y+0.4)" to="(#ppt_y)" calcmode="lin" valueType="num">
                                      <p:cBhvr>
                                        <p:cTn id="13" dur="615" accel="100000" fill="hold">
                                          <p:stCondLst>
                                            <p:cond delay="385"/>
                                          </p:stCondLst>
                                        </p:cTn>
                                        <p:tgtEl>
                                          <p:spTgt spid="43010">
                                            <p:txEl>
                                              <p:pRg st="0" end="0"/>
                                            </p:txEl>
                                          </p:spTgt>
                                        </p:tgtEl>
                                        <p:attrNameLst>
                                          <p:attrName>ppt_y</p:attrName>
                                        </p:attrNameLst>
                                      </p:cBhvr>
                                    </p:anim>
                                  </p:childTnLst>
                                </p:cTn>
                              </p:par>
                            </p:childTnLst>
                          </p:cTn>
                        </p:par>
                        <p:par>
                          <p:cTn id="14" fill="hold">
                            <p:stCondLst>
                              <p:cond delay="1000"/>
                            </p:stCondLst>
                            <p:childTnLst>
                              <p:par>
                                <p:cTn id="15" presetID="51" presetClass="entr" presetSubtype="0" fill="hold" grpId="0" nodeType="afterEffect">
                                  <p:stCondLst>
                                    <p:cond delay="0"/>
                                  </p:stCondLst>
                                  <p:childTnLst>
                                    <p:set>
                                      <p:cBhvr>
                                        <p:cTn id="16" dur="1" fill="hold">
                                          <p:stCondLst>
                                            <p:cond delay="0"/>
                                          </p:stCondLst>
                                        </p:cTn>
                                        <p:tgtEl>
                                          <p:spTgt spid="43010">
                                            <p:txEl>
                                              <p:pRg st="1" end="1"/>
                                            </p:txEl>
                                          </p:spTgt>
                                        </p:tgtEl>
                                        <p:attrNameLst>
                                          <p:attrName>style.visibility</p:attrName>
                                        </p:attrNameLst>
                                      </p:cBhvr>
                                      <p:to>
                                        <p:strVal val="visible"/>
                                      </p:to>
                                    </p:set>
                                    <p:animEffect transition="in" filter="fade">
                                      <p:cBhvr>
                                        <p:cTn id="17" dur="385" decel="100000"/>
                                        <p:tgtEl>
                                          <p:spTgt spid="43010">
                                            <p:txEl>
                                              <p:pRg st="1" end="1"/>
                                            </p:txEl>
                                          </p:spTgt>
                                        </p:tgtEl>
                                      </p:cBhvr>
                                    </p:animEffect>
                                    <p:animScale>
                                      <p:cBhvr>
                                        <p:cTn id="18" dur="385" decel="100000"/>
                                        <p:tgtEl>
                                          <p:spTgt spid="43010">
                                            <p:txEl>
                                              <p:pRg st="1" end="1"/>
                                            </p:txEl>
                                          </p:spTgt>
                                        </p:tgtEl>
                                      </p:cBhvr>
                                      <p:from x="10000" y="10000"/>
                                      <p:to x="200000" y="450000"/>
                                    </p:animScale>
                                    <p:animScale>
                                      <p:cBhvr>
                                        <p:cTn id="19" dur="615" accel="100000" fill="hold">
                                          <p:stCondLst>
                                            <p:cond delay="385"/>
                                          </p:stCondLst>
                                        </p:cTn>
                                        <p:tgtEl>
                                          <p:spTgt spid="43010">
                                            <p:txEl>
                                              <p:pRg st="1" end="1"/>
                                            </p:txEl>
                                          </p:spTgt>
                                        </p:tgtEl>
                                      </p:cBhvr>
                                      <p:from x="200000" y="450000"/>
                                      <p:to x="100000" y="100000"/>
                                    </p:animScale>
                                    <p:set>
                                      <p:cBhvr>
                                        <p:cTn id="20" dur="385" fill="hold"/>
                                        <p:tgtEl>
                                          <p:spTgt spid="43010">
                                            <p:txEl>
                                              <p:pRg st="1" end="1"/>
                                            </p:txEl>
                                          </p:spTgt>
                                        </p:tgtEl>
                                        <p:attrNameLst>
                                          <p:attrName>ppt_x</p:attrName>
                                        </p:attrNameLst>
                                      </p:cBhvr>
                                      <p:to>
                                        <p:strVal val="(0.5)"/>
                                      </p:to>
                                    </p:set>
                                    <p:anim from="(0.5)" to="(#ppt_x)" calcmode="lin" valueType="num">
                                      <p:cBhvr>
                                        <p:cTn id="21" dur="615" accel="100000" fill="hold">
                                          <p:stCondLst>
                                            <p:cond delay="385"/>
                                          </p:stCondLst>
                                        </p:cTn>
                                        <p:tgtEl>
                                          <p:spTgt spid="43010">
                                            <p:txEl>
                                              <p:pRg st="1" end="1"/>
                                            </p:txEl>
                                          </p:spTgt>
                                        </p:tgtEl>
                                        <p:attrNameLst>
                                          <p:attrName>ppt_x</p:attrName>
                                        </p:attrNameLst>
                                      </p:cBhvr>
                                    </p:anim>
                                    <p:set>
                                      <p:cBhvr>
                                        <p:cTn id="22" dur="385" fill="hold"/>
                                        <p:tgtEl>
                                          <p:spTgt spid="43010">
                                            <p:txEl>
                                              <p:pRg st="1" end="1"/>
                                            </p:txEl>
                                          </p:spTgt>
                                        </p:tgtEl>
                                        <p:attrNameLst>
                                          <p:attrName>ppt_y</p:attrName>
                                        </p:attrNameLst>
                                      </p:cBhvr>
                                      <p:to>
                                        <p:strVal val="(#ppt_y+0.4)"/>
                                      </p:to>
                                    </p:set>
                                    <p:anim from="(#ppt_y+0.4)" to="(#ppt_y)" calcmode="lin" valueType="num">
                                      <p:cBhvr>
                                        <p:cTn id="23" dur="615" accel="100000" fill="hold">
                                          <p:stCondLst>
                                            <p:cond delay="385"/>
                                          </p:stCondLst>
                                        </p:cTn>
                                        <p:tgtEl>
                                          <p:spTgt spid="43010">
                                            <p:txEl>
                                              <p:pRg st="1" end="1"/>
                                            </p:txEl>
                                          </p:spTgt>
                                        </p:tgtEl>
                                        <p:attrNameLst>
                                          <p:attrName>ppt_y</p:attrName>
                                        </p:attrNameLst>
                                      </p:cBhvr>
                                    </p:anim>
                                  </p:childTnLst>
                                </p:cTn>
                              </p:par>
                            </p:childTnLst>
                          </p:cTn>
                        </p:par>
                        <p:par>
                          <p:cTn id="24" fill="hold">
                            <p:stCondLst>
                              <p:cond delay="2000"/>
                            </p:stCondLst>
                            <p:childTnLst>
                              <p:par>
                                <p:cTn id="25" presetID="4" presetClass="entr" presetSubtype="32" fill="hold" nodeType="afterEffect">
                                  <p:stCondLst>
                                    <p:cond delay="0"/>
                                  </p:stCondLst>
                                  <p:childTnLst>
                                    <p:set>
                                      <p:cBhvr>
                                        <p:cTn id="26" dur="1" fill="hold">
                                          <p:stCondLst>
                                            <p:cond delay="0"/>
                                          </p:stCondLst>
                                        </p:cTn>
                                        <p:tgtEl>
                                          <p:spTgt spid="43011"/>
                                        </p:tgtEl>
                                        <p:attrNameLst>
                                          <p:attrName>style.visibility</p:attrName>
                                        </p:attrNameLst>
                                      </p:cBhvr>
                                      <p:to>
                                        <p:strVal val="visible"/>
                                      </p:to>
                                    </p:set>
                                    <p:animEffect transition="in" filter="box(out)">
                                      <p:cBhvr>
                                        <p:cTn id="27" dur="1000"/>
                                        <p:tgtEl>
                                          <p:spTgt spid="43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Содержимое 1"/>
          <p:cNvSpPr>
            <a:spLocks noGrp="1"/>
          </p:cNvSpPr>
          <p:nvPr>
            <p:ph/>
          </p:nvPr>
        </p:nvSpPr>
        <p:spPr>
          <a:xfrm>
            <a:off x="928688" y="274638"/>
            <a:ext cx="7758112" cy="1225550"/>
          </a:xfrm>
        </p:spPr>
        <p:txBody>
          <a:bodyPr>
            <a:normAutofit fontScale="92500" lnSpcReduction="10000"/>
          </a:bodyPr>
          <a:lstStyle/>
          <a:p>
            <a:pPr algn="ctr">
              <a:buFontTx/>
              <a:buNone/>
              <a:defRPr/>
            </a:pPr>
            <a:r>
              <a:rPr lang="ru-RU" b="1" dirty="0" smtClean="0">
                <a:solidFill>
                  <a:schemeClr val="accent6">
                    <a:lumMod val="75000"/>
                  </a:schemeClr>
                </a:solidFill>
              </a:rPr>
              <a:t>Приведём различные формулировки теоремы Пифагора в переводе с греческого, латинского и немецкого языков. </a:t>
            </a:r>
          </a:p>
          <a:p>
            <a:pPr algn="ctr">
              <a:defRPr/>
            </a:pPr>
            <a:endParaRPr lang="ru-RU" dirty="0" smtClean="0"/>
          </a:p>
        </p:txBody>
      </p:sp>
      <p:sp>
        <p:nvSpPr>
          <p:cNvPr id="4" name="Номер слайда 3"/>
          <p:cNvSpPr>
            <a:spLocks noGrp="1"/>
          </p:cNvSpPr>
          <p:nvPr>
            <p:ph type="sldNum" sz="quarter" idx="12"/>
          </p:nvPr>
        </p:nvSpPr>
        <p:spPr/>
        <p:txBody>
          <a:bodyPr/>
          <a:lstStyle/>
          <a:p>
            <a:pPr>
              <a:defRPr/>
            </a:pPr>
            <a:fld id="{5AB9F256-A142-40AA-B011-C23740711126}" type="slidenum">
              <a:rPr lang="ru-RU" smtClean="0"/>
              <a:pPr>
                <a:defRPr/>
              </a:pPr>
              <a:t>7</a:t>
            </a:fld>
            <a:endParaRPr lang="ru-RU"/>
          </a:p>
        </p:txBody>
      </p:sp>
      <p:pic>
        <p:nvPicPr>
          <p:cNvPr id="44035" name="Picture 2" descr="navoiy00"/>
          <p:cNvPicPr>
            <a:picLocks noChangeAspect="1" noChangeArrowheads="1"/>
          </p:cNvPicPr>
          <p:nvPr/>
        </p:nvPicPr>
        <p:blipFill>
          <a:blip r:embed="rId2" cstate="print"/>
          <a:srcRect/>
          <a:stretch>
            <a:fillRect/>
          </a:stretch>
        </p:blipFill>
        <p:spPr bwMode="auto">
          <a:xfrm>
            <a:off x="2214563" y="2500313"/>
            <a:ext cx="5370512" cy="4095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 calcmode="lin" valueType="num">
                                      <p:cBhvr>
                                        <p:cTn id="7" dur="500" decel="50000" fill="hold">
                                          <p:stCondLst>
                                            <p:cond delay="0"/>
                                          </p:stCondLst>
                                        </p:cTn>
                                        <p:tgtEl>
                                          <p:spTgt spid="43010">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3010">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3010">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43010">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3010">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3010">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3010">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3010">
                                            <p:txEl>
                                              <p:pRg st="0" end="0"/>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44035"/>
                                        </p:tgtEl>
                                        <p:attrNameLst>
                                          <p:attrName>style.visibility</p:attrName>
                                        </p:attrNameLst>
                                      </p:cBhvr>
                                      <p:to>
                                        <p:strVal val="visible"/>
                                      </p:to>
                                    </p:set>
                                    <p:animEffect transition="in" filter="dissolve">
                                      <p:cBhvr>
                                        <p:cTn id="17" dur="1000"/>
                                        <p:tgtEl>
                                          <p:spTgt spid="44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Содержимое 1"/>
          <p:cNvSpPr>
            <a:spLocks noGrp="1"/>
          </p:cNvSpPr>
          <p:nvPr>
            <p:ph/>
          </p:nvPr>
        </p:nvSpPr>
        <p:spPr>
          <a:xfrm>
            <a:off x="428625" y="285750"/>
            <a:ext cx="8229600" cy="5851525"/>
          </a:xfrm>
        </p:spPr>
        <p:txBody>
          <a:bodyPr>
            <a:normAutofit/>
          </a:bodyPr>
          <a:lstStyle/>
          <a:p>
            <a:pPr algn="just">
              <a:buFontTx/>
              <a:buNone/>
              <a:defRPr/>
            </a:pPr>
            <a:r>
              <a:rPr lang="ru-RU" sz="2800" b="1" dirty="0" smtClean="0">
                <a:solidFill>
                  <a:schemeClr val="accent6">
                    <a:lumMod val="75000"/>
                  </a:schemeClr>
                </a:solidFill>
              </a:rPr>
              <a:t>   Существует три формулировки теоремы Пифагора:</a:t>
            </a:r>
          </a:p>
          <a:p>
            <a:pPr algn="ctr">
              <a:buFontTx/>
              <a:buNone/>
              <a:defRPr/>
            </a:pPr>
            <a:r>
              <a:rPr lang="ru-RU" sz="2800" b="1" dirty="0" smtClean="0">
                <a:solidFill>
                  <a:schemeClr val="accent6">
                    <a:lumMod val="75000"/>
                  </a:schemeClr>
                </a:solidFill>
              </a:rPr>
              <a:t>1. В прямоугольном треугольнике квадрат гипотенузы равен сумме квадратов катетов.</a:t>
            </a:r>
          </a:p>
          <a:p>
            <a:pPr algn="ctr">
              <a:buFontTx/>
              <a:buNone/>
              <a:defRPr/>
            </a:pPr>
            <a:r>
              <a:rPr lang="ru-RU" sz="2800" b="1" dirty="0" smtClean="0">
                <a:solidFill>
                  <a:schemeClr val="accent6">
                    <a:lumMod val="75000"/>
                  </a:schemeClr>
                </a:solidFill>
              </a:rPr>
              <a:t>2. Площадь квадрата, построенного на гипотенузе прямоугольного треугольника, равна сумме площадей квадратов, построенных на катетах.</a:t>
            </a:r>
          </a:p>
          <a:p>
            <a:pPr algn="ctr">
              <a:buFontTx/>
              <a:buNone/>
              <a:defRPr/>
            </a:pPr>
            <a:r>
              <a:rPr lang="ru-RU" sz="2800" b="1" dirty="0" smtClean="0">
                <a:solidFill>
                  <a:schemeClr val="accent6">
                    <a:lumMod val="75000"/>
                  </a:schemeClr>
                </a:solidFill>
              </a:rPr>
              <a:t>3. Квадрат, построенный на гипотенузе прямоугольного треугольника, </a:t>
            </a:r>
            <a:r>
              <a:rPr lang="ru-RU" sz="2800" b="1" dirty="0" err="1" smtClean="0">
                <a:solidFill>
                  <a:schemeClr val="accent6">
                    <a:lumMod val="75000"/>
                  </a:schemeClr>
                </a:solidFill>
              </a:rPr>
              <a:t>равносоставлен</a:t>
            </a:r>
            <a:r>
              <a:rPr lang="ru-RU" sz="2800" b="1" dirty="0" smtClean="0">
                <a:solidFill>
                  <a:schemeClr val="accent6">
                    <a:lumMod val="75000"/>
                  </a:schemeClr>
                </a:solidFill>
              </a:rPr>
              <a:t> с квадратами, построенными на катетах.</a:t>
            </a:r>
          </a:p>
          <a:p>
            <a:pPr algn="just">
              <a:buFontTx/>
              <a:buNone/>
              <a:defRPr/>
            </a:pPr>
            <a:r>
              <a:rPr lang="ru-RU" sz="2800" b="1" dirty="0" smtClean="0">
                <a:solidFill>
                  <a:schemeClr val="accent6">
                    <a:lumMod val="75000"/>
                  </a:schemeClr>
                </a:solidFill>
              </a:rPr>
              <a:t> </a:t>
            </a:r>
          </a:p>
          <a:p>
            <a:pPr algn="just">
              <a:buFontTx/>
              <a:buNone/>
              <a:defRPr/>
            </a:pPr>
            <a:r>
              <a:rPr lang="ru-RU" b="1" dirty="0" smtClean="0">
                <a:solidFill>
                  <a:schemeClr val="accent6">
                    <a:lumMod val="75000"/>
                  </a:schemeClr>
                </a:solidFill>
              </a:rPr>
              <a:t> </a:t>
            </a:r>
          </a:p>
          <a:p>
            <a:pPr>
              <a:defRPr/>
            </a:pPr>
            <a:endParaRPr lang="ru-RU" dirty="0" smtClean="0"/>
          </a:p>
        </p:txBody>
      </p:sp>
      <p:sp>
        <p:nvSpPr>
          <p:cNvPr id="3" name="Номер слайда 2"/>
          <p:cNvSpPr>
            <a:spLocks noGrp="1"/>
          </p:cNvSpPr>
          <p:nvPr>
            <p:ph type="sldNum" sz="quarter" idx="12"/>
          </p:nvPr>
        </p:nvSpPr>
        <p:spPr/>
        <p:txBody>
          <a:bodyPr/>
          <a:lstStyle/>
          <a:p>
            <a:pPr>
              <a:defRPr/>
            </a:pPr>
            <a:fld id="{90B30DDC-4DB2-4627-962F-D479621BA331}" type="slidenum">
              <a:rPr lang="ru-RU" smtClean="0"/>
              <a:pPr>
                <a:defRPr/>
              </a:pPr>
              <a:t>8</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animEffect transition="in" filter="fade">
                                      <p:cBhvr>
                                        <p:cTn id="7" dur="800" decel="100000"/>
                                        <p:tgtEl>
                                          <p:spTgt spid="48130">
                                            <p:txEl>
                                              <p:pRg st="0" end="0"/>
                                            </p:txEl>
                                          </p:spTgt>
                                        </p:tgtEl>
                                      </p:cBhvr>
                                    </p:animEffect>
                                    <p:anim calcmode="lin" valueType="num">
                                      <p:cBhvr>
                                        <p:cTn id="8" dur="800" decel="100000" fill="hold"/>
                                        <p:tgtEl>
                                          <p:spTgt spid="48130">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8130">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8130">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8130">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8130">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48130">
                                            <p:txEl>
                                              <p:pRg st="1" end="1"/>
                                            </p:txEl>
                                          </p:spTgt>
                                        </p:tgtEl>
                                        <p:attrNameLst>
                                          <p:attrName>style.visibility</p:attrName>
                                        </p:attrNameLst>
                                      </p:cBhvr>
                                      <p:to>
                                        <p:strVal val="visible"/>
                                      </p:to>
                                    </p:set>
                                    <p:animEffect transition="in" filter="fade">
                                      <p:cBhvr>
                                        <p:cTn id="16" dur="800" decel="100000"/>
                                        <p:tgtEl>
                                          <p:spTgt spid="48130">
                                            <p:txEl>
                                              <p:pRg st="1" end="1"/>
                                            </p:txEl>
                                          </p:spTgt>
                                        </p:tgtEl>
                                      </p:cBhvr>
                                    </p:animEffect>
                                    <p:anim calcmode="lin" valueType="num">
                                      <p:cBhvr>
                                        <p:cTn id="17" dur="800" decel="100000" fill="hold"/>
                                        <p:tgtEl>
                                          <p:spTgt spid="48130">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48130">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48130">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8130">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8130">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48130">
                                            <p:txEl>
                                              <p:pRg st="2" end="2"/>
                                            </p:txEl>
                                          </p:spTgt>
                                        </p:tgtEl>
                                        <p:attrNameLst>
                                          <p:attrName>style.visibility</p:attrName>
                                        </p:attrNameLst>
                                      </p:cBhvr>
                                      <p:to>
                                        <p:strVal val="visible"/>
                                      </p:to>
                                    </p:set>
                                    <p:animEffect transition="in" filter="fade">
                                      <p:cBhvr>
                                        <p:cTn id="25" dur="800" decel="100000"/>
                                        <p:tgtEl>
                                          <p:spTgt spid="48130">
                                            <p:txEl>
                                              <p:pRg st="2" end="2"/>
                                            </p:txEl>
                                          </p:spTgt>
                                        </p:tgtEl>
                                      </p:cBhvr>
                                    </p:animEffect>
                                    <p:anim calcmode="lin" valueType="num">
                                      <p:cBhvr>
                                        <p:cTn id="26" dur="800" decel="100000" fill="hold"/>
                                        <p:tgtEl>
                                          <p:spTgt spid="48130">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48130">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48130">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8130">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8130">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48130">
                                            <p:txEl>
                                              <p:pRg st="3" end="3"/>
                                            </p:txEl>
                                          </p:spTgt>
                                        </p:tgtEl>
                                        <p:attrNameLst>
                                          <p:attrName>style.visibility</p:attrName>
                                        </p:attrNameLst>
                                      </p:cBhvr>
                                      <p:to>
                                        <p:strVal val="visible"/>
                                      </p:to>
                                    </p:set>
                                    <p:animEffect transition="in" filter="fade">
                                      <p:cBhvr>
                                        <p:cTn id="34" dur="800" decel="100000"/>
                                        <p:tgtEl>
                                          <p:spTgt spid="48130">
                                            <p:txEl>
                                              <p:pRg st="3" end="3"/>
                                            </p:txEl>
                                          </p:spTgt>
                                        </p:tgtEl>
                                      </p:cBhvr>
                                    </p:animEffect>
                                    <p:anim calcmode="lin" valueType="num">
                                      <p:cBhvr>
                                        <p:cTn id="35" dur="800" decel="100000" fill="hold"/>
                                        <p:tgtEl>
                                          <p:spTgt spid="48130">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48130">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48130">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48130">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48130">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48130">
                                            <p:txEl>
                                              <p:pRg st="4" end="4"/>
                                            </p:txEl>
                                          </p:spTgt>
                                        </p:tgtEl>
                                        <p:attrNameLst>
                                          <p:attrName>style.visibility</p:attrName>
                                        </p:attrNameLst>
                                      </p:cBhvr>
                                      <p:to>
                                        <p:strVal val="visible"/>
                                      </p:to>
                                    </p:set>
                                    <p:animEffect transition="in" filter="fade">
                                      <p:cBhvr>
                                        <p:cTn id="43" dur="800" decel="100000"/>
                                        <p:tgtEl>
                                          <p:spTgt spid="48130">
                                            <p:txEl>
                                              <p:pRg st="4" end="4"/>
                                            </p:txEl>
                                          </p:spTgt>
                                        </p:tgtEl>
                                      </p:cBhvr>
                                    </p:animEffect>
                                    <p:anim calcmode="lin" valueType="num">
                                      <p:cBhvr>
                                        <p:cTn id="44" dur="800" decel="100000" fill="hold"/>
                                        <p:tgtEl>
                                          <p:spTgt spid="48130">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48130">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48130">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48130">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48130">
                                            <p:txEl>
                                              <p:pRg st="4" end="4"/>
                                            </p:txEl>
                                          </p:spTgt>
                                        </p:tgtEl>
                                        <p:attrNameLst>
                                          <p:attrName>ppt_y</p:attrName>
                                        </p:attrNameLst>
                                      </p:cBhvr>
                                      <p:tavLst>
                                        <p:tav tm="0">
                                          <p:val>
                                            <p:strVal val="#ppt_y+0.1"/>
                                          </p:val>
                                        </p:tav>
                                        <p:tav tm="100000">
                                          <p:val>
                                            <p:strVal val="#ppt_y"/>
                                          </p:val>
                                        </p:tav>
                                      </p:tavLst>
                                    </p:anim>
                                  </p:childTnLst>
                                </p:cTn>
                              </p:par>
                            </p:childTnLst>
                          </p:cTn>
                        </p:par>
                        <p:par>
                          <p:cTn id="49" fill="hold">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48130">
                                            <p:txEl>
                                              <p:pRg st="5" end="5"/>
                                            </p:txEl>
                                          </p:spTgt>
                                        </p:tgtEl>
                                        <p:attrNameLst>
                                          <p:attrName>style.visibility</p:attrName>
                                        </p:attrNameLst>
                                      </p:cBhvr>
                                      <p:to>
                                        <p:strVal val="visible"/>
                                      </p:to>
                                    </p:set>
                                    <p:animEffect transition="in" filter="fade">
                                      <p:cBhvr>
                                        <p:cTn id="52" dur="800" decel="100000"/>
                                        <p:tgtEl>
                                          <p:spTgt spid="48130">
                                            <p:txEl>
                                              <p:pRg st="5" end="5"/>
                                            </p:txEl>
                                          </p:spTgt>
                                        </p:tgtEl>
                                      </p:cBhvr>
                                    </p:animEffect>
                                    <p:anim calcmode="lin" valueType="num">
                                      <p:cBhvr>
                                        <p:cTn id="53" dur="800" decel="100000" fill="hold"/>
                                        <p:tgtEl>
                                          <p:spTgt spid="48130">
                                            <p:txEl>
                                              <p:pRg st="5" end="5"/>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48130">
                                            <p:txEl>
                                              <p:pRg st="5" end="5"/>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48130">
                                            <p:txEl>
                                              <p:pRg st="5" end="5"/>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48130">
                                            <p:txEl>
                                              <p:pRg st="5" end="5"/>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48130">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F870902A-7D24-4C14-80E5-581B3C4FE094}" type="slidenum">
              <a:rPr lang="ru-RU" smtClean="0"/>
              <a:pPr>
                <a:defRPr/>
              </a:pPr>
              <a:t>9</a:t>
            </a:fld>
            <a:endParaRPr lang="ru-RU"/>
          </a:p>
        </p:txBody>
      </p:sp>
      <p:sp>
        <p:nvSpPr>
          <p:cNvPr id="51202" name="Содержимое 4"/>
          <p:cNvSpPr>
            <a:spLocks noGrp="1"/>
          </p:cNvSpPr>
          <p:nvPr>
            <p:ph sz="quarter" idx="4294967295"/>
          </p:nvPr>
        </p:nvSpPr>
        <p:spPr>
          <a:xfrm>
            <a:off x="0" y="928688"/>
            <a:ext cx="8504238" cy="4000500"/>
          </a:xfrm>
        </p:spPr>
        <p:txBody>
          <a:bodyPr>
            <a:normAutofit/>
          </a:bodyPr>
          <a:lstStyle/>
          <a:p>
            <a:pPr>
              <a:buFont typeface="Wingdings 2" pitchFamily="18" charset="2"/>
              <a:buNone/>
            </a:pPr>
            <a:endParaRPr lang="ru-RU" smtClean="0"/>
          </a:p>
          <a:p>
            <a:pPr algn="just">
              <a:buFont typeface="Wingdings 2" pitchFamily="18" charset="2"/>
              <a:buNone/>
            </a:pPr>
            <a:r>
              <a:rPr lang="ru-RU" smtClean="0"/>
              <a:t>   Теорема Пифагора – важнейшее утверждение геометрии. Даже те, кто в своей жизни навсегда «распрощался» с математикой, сохраняют воспоминания о «пифагоровых штанах». Причина такой популярности теоремы Пифагора объясняется её простотой, красотой, значимостью.</a:t>
            </a:r>
          </a:p>
          <a:p>
            <a:pPr>
              <a:buFont typeface="Wingdings 2" pitchFamily="18" charset="2"/>
              <a:buNone/>
            </a:pPr>
            <a:endParaRPr lang="ru-RU" smtClean="0"/>
          </a:p>
        </p:txBody>
      </p:sp>
      <p:pic>
        <p:nvPicPr>
          <p:cNvPr id="51203" name="Рисунок 18" descr="teorema%20pifagora%20title.gif"/>
          <p:cNvPicPr>
            <a:picLocks noChangeAspect="1"/>
          </p:cNvPicPr>
          <p:nvPr/>
        </p:nvPicPr>
        <p:blipFill>
          <a:blip r:embed="rId2" cstate="print"/>
          <a:srcRect/>
          <a:stretch>
            <a:fillRect/>
          </a:stretch>
        </p:blipFill>
        <p:spPr bwMode="auto">
          <a:xfrm>
            <a:off x="571500" y="285750"/>
            <a:ext cx="7929563" cy="785813"/>
          </a:xfrm>
          <a:prstGeom prst="rect">
            <a:avLst/>
          </a:prstGeom>
          <a:noFill/>
          <a:ln w="9525">
            <a:noFill/>
            <a:miter lim="800000"/>
            <a:headEnd/>
            <a:tailEnd/>
          </a:ln>
        </p:spPr>
      </p:pic>
      <p:pic>
        <p:nvPicPr>
          <p:cNvPr id="51204" name="Picture 3" descr="C:\Documents and Settings\Сергей\Мои документы\т пифагора\шаржи\snap0042.jpg"/>
          <p:cNvPicPr>
            <a:picLocks noChangeAspect="1" noChangeArrowheads="1"/>
          </p:cNvPicPr>
          <p:nvPr/>
        </p:nvPicPr>
        <p:blipFill>
          <a:blip r:embed="rId3" cstate="print"/>
          <a:srcRect/>
          <a:stretch>
            <a:fillRect/>
          </a:stretch>
        </p:blipFill>
        <p:spPr bwMode="auto">
          <a:xfrm>
            <a:off x="3143250" y="4071938"/>
            <a:ext cx="3071813" cy="2168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51203"/>
                                        </p:tgtEl>
                                        <p:attrNameLst>
                                          <p:attrName>style.visibility</p:attrName>
                                        </p:attrNameLst>
                                      </p:cBhvr>
                                      <p:to>
                                        <p:strVal val="visible"/>
                                      </p:to>
                                    </p:set>
                                    <p:animEffect transition="in" filter="fade">
                                      <p:cBhvr>
                                        <p:cTn id="7" dur="1000"/>
                                        <p:tgtEl>
                                          <p:spTgt spid="51203"/>
                                        </p:tgtEl>
                                      </p:cBhvr>
                                    </p:animEffect>
                                    <p:anim calcmode="lin" valueType="num">
                                      <p:cBhvr>
                                        <p:cTn id="8" dur="1000" fill="hold"/>
                                        <p:tgtEl>
                                          <p:spTgt spid="51203"/>
                                        </p:tgtEl>
                                        <p:attrNameLst>
                                          <p:attrName>ppt_x</p:attrName>
                                        </p:attrNameLst>
                                      </p:cBhvr>
                                      <p:tavLst>
                                        <p:tav tm="0">
                                          <p:val>
                                            <p:strVal val="#ppt_x"/>
                                          </p:val>
                                        </p:tav>
                                        <p:tav tm="100000">
                                          <p:val>
                                            <p:strVal val="#ppt_x"/>
                                          </p:val>
                                        </p:tav>
                                      </p:tavLst>
                                    </p:anim>
                                    <p:anim calcmode="lin" valueType="num">
                                      <p:cBhvr>
                                        <p:cTn id="9" dur="900" decel="100000" fill="hold"/>
                                        <p:tgtEl>
                                          <p:spTgt spid="5120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1203"/>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7" presetClass="entr" presetSubtype="4" fill="hold" grpId="0" nodeType="afterEffect">
                                  <p:stCondLst>
                                    <p:cond delay="0"/>
                                  </p:stCondLst>
                                  <p:childTnLst>
                                    <p:set>
                                      <p:cBhvr>
                                        <p:cTn id="13" dur="1" fill="hold">
                                          <p:stCondLst>
                                            <p:cond delay="0"/>
                                          </p:stCondLst>
                                        </p:cTn>
                                        <p:tgtEl>
                                          <p:spTgt spid="51202">
                                            <p:txEl>
                                              <p:pRg st="1" end="1"/>
                                            </p:txEl>
                                          </p:spTgt>
                                        </p:tgtEl>
                                        <p:attrNameLst>
                                          <p:attrName>style.visibility</p:attrName>
                                        </p:attrNameLst>
                                      </p:cBhvr>
                                      <p:to>
                                        <p:strVal val="visible"/>
                                      </p:to>
                                    </p:set>
                                    <p:anim calcmode="lin" valueType="num">
                                      <p:cBhvr additive="base">
                                        <p:cTn id="14" dur="2000" fill="hold"/>
                                        <p:tgtEl>
                                          <p:spTgt spid="51202">
                                            <p:txEl>
                                              <p:pRg st="1" end="1"/>
                                            </p:txEl>
                                          </p:spTgt>
                                        </p:tgtEl>
                                        <p:attrNameLst>
                                          <p:attrName>ppt_x</p:attrName>
                                        </p:attrNameLst>
                                      </p:cBhvr>
                                      <p:tavLst>
                                        <p:tav tm="0">
                                          <p:val>
                                            <p:strVal val="#ppt_x"/>
                                          </p:val>
                                        </p:tav>
                                        <p:tav tm="100000">
                                          <p:val>
                                            <p:strVal val="#ppt_x"/>
                                          </p:val>
                                        </p:tav>
                                      </p:tavLst>
                                    </p:anim>
                                    <p:anim calcmode="lin" valueType="num">
                                      <p:cBhvr additive="base">
                                        <p:cTn id="15" dur="2000" fill="hold"/>
                                        <p:tgtEl>
                                          <p:spTgt spid="51202">
                                            <p:txEl>
                                              <p:pRg st="1" end="1"/>
                                            </p:txEl>
                                          </p:spTgt>
                                        </p:tgtEl>
                                        <p:attrNameLst>
                                          <p:attrName>ppt_y</p:attrName>
                                        </p:attrNameLst>
                                      </p:cBhvr>
                                      <p:tavLst>
                                        <p:tav tm="0">
                                          <p:val>
                                            <p:strVal val="1+#ppt_h/2"/>
                                          </p:val>
                                        </p:tav>
                                        <p:tav tm="100000">
                                          <p:val>
                                            <p:strVal val="#ppt_y"/>
                                          </p:val>
                                        </p:tav>
                                      </p:tavLst>
                                    </p:anim>
                                  </p:childTnLst>
                                </p:cTn>
                              </p:par>
                            </p:childTnLst>
                          </p:cTn>
                        </p:par>
                        <p:par>
                          <p:cTn id="16" fill="hold">
                            <p:stCondLst>
                              <p:cond delay="3000"/>
                            </p:stCondLst>
                            <p:childTnLst>
                              <p:par>
                                <p:cTn id="17" presetID="9" presetClass="entr" presetSubtype="0" fill="hold" nodeType="afterEffect">
                                  <p:stCondLst>
                                    <p:cond delay="0"/>
                                  </p:stCondLst>
                                  <p:childTnLst>
                                    <p:set>
                                      <p:cBhvr>
                                        <p:cTn id="18" dur="1" fill="hold">
                                          <p:stCondLst>
                                            <p:cond delay="0"/>
                                          </p:stCondLst>
                                        </p:cTn>
                                        <p:tgtEl>
                                          <p:spTgt spid="51204"/>
                                        </p:tgtEl>
                                        <p:attrNameLst>
                                          <p:attrName>style.visibility</p:attrName>
                                        </p:attrNameLst>
                                      </p:cBhvr>
                                      <p:to>
                                        <p:strVal val="visible"/>
                                      </p:to>
                                    </p:set>
                                    <p:animEffect transition="in" filter="dissolve">
                                      <p:cBhvr>
                                        <p:cTn id="19" dur="1000"/>
                                        <p:tgtEl>
                                          <p:spTgt spid="51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74</TotalTime>
  <Words>1064</Words>
  <Application>Microsoft Office PowerPoint</Application>
  <PresentationFormat>Экран (4:3)</PresentationFormat>
  <Paragraphs>163</Paragraphs>
  <Slides>26</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26</vt:i4>
      </vt:variant>
    </vt:vector>
  </HeadingPairs>
  <TitlesOfParts>
    <vt:vector size="28" baseType="lpstr">
      <vt:lpstr>Апекс</vt:lpstr>
      <vt:lpstr>Формула</vt:lpstr>
      <vt:lpstr>Пифагор – основоположник современной геометрии</vt:lpstr>
      <vt:lpstr>Слайд 2</vt:lpstr>
      <vt:lpstr>Слайд 3</vt:lpstr>
      <vt:lpstr>Слайд 4</vt:lpstr>
      <vt:lpstr>Слайд 5</vt:lpstr>
      <vt:lpstr>Слайд 6</vt:lpstr>
      <vt:lpstr>Слайд 7</vt:lpstr>
      <vt:lpstr>Слайд 8</vt:lpstr>
      <vt:lpstr>Слайд 9</vt:lpstr>
      <vt:lpstr>Доказательство Пифагора</vt:lpstr>
      <vt:lpstr>Доказательство Эпштейна</vt:lpstr>
      <vt:lpstr>7. Другие доказательства. Доказательство с помощью косинуса угла. </vt:lpstr>
      <vt:lpstr>Занимательные задачи по теме: "Теорема Пифагора".</vt:lpstr>
      <vt:lpstr> На берегу реки рос тополь одинокий. Вдруг ветра порыв его ствол надломал. Бедный тополь упал. И угол прямой с теченьем реки его ствол составлял. Запомни теперь, что в том месте река в четыре лишь фута была широка. Верхушка склонилась у края реки, осталось три фута всего от ствола. Прошу тебя, скоро теперь мне скажи: у тополя как велика высота?  </vt:lpstr>
      <vt:lpstr>Задача Бхаскары</vt:lpstr>
      <vt:lpstr>Слайд 16</vt:lpstr>
      <vt:lpstr>Слайд 17</vt:lpstr>
      <vt:lpstr>Слайд 18</vt:lpstr>
      <vt:lpstr>Слайд 19</vt:lpstr>
      <vt:lpstr>Слайд 20</vt:lpstr>
      <vt:lpstr>Слайд 21</vt:lpstr>
      <vt:lpstr>Эти тройки можно найти по формулам: b=(a2-1)/2,  c=(a2+1)/2. </vt:lpstr>
      <vt:lpstr>Слайд 23</vt:lpstr>
      <vt:lpstr>Слайд 24</vt:lpstr>
      <vt:lpstr>Слайд 25</vt:lpstr>
      <vt:lpstr>Слайд 26</vt:lpstr>
    </vt:vector>
  </TitlesOfParts>
  <Company>BARSOVO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Барсово</dc:creator>
  <cp:lastModifiedBy>dom</cp:lastModifiedBy>
  <cp:revision>12</cp:revision>
  <dcterms:created xsi:type="dcterms:W3CDTF">2006-01-01T23:57:43Z</dcterms:created>
  <dcterms:modified xsi:type="dcterms:W3CDTF">2012-07-21T06:44:18Z</dcterms:modified>
</cp:coreProperties>
</file>